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269" r:id="rId5"/>
    <p:sldId id="587" r:id="rId6"/>
    <p:sldId id="609" r:id="rId7"/>
    <p:sldId id="611" r:id="rId8"/>
    <p:sldId id="605" r:id="rId9"/>
    <p:sldId id="612" r:id="rId10"/>
    <p:sldId id="614" r:id="rId11"/>
    <p:sldId id="615" r:id="rId12"/>
    <p:sldId id="619" r:id="rId13"/>
    <p:sldId id="618" r:id="rId14"/>
    <p:sldId id="617" r:id="rId15"/>
    <p:sldId id="616"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5" r:id="rId31"/>
    <p:sldId id="636" r:id="rId32"/>
    <p:sldId id="637" r:id="rId33"/>
    <p:sldId id="638" r:id="rId34"/>
    <p:sldId id="639" r:id="rId35"/>
    <p:sldId id="642" r:id="rId36"/>
    <p:sldId id="634" r:id="rId37"/>
    <p:sldId id="640" r:id="rId38"/>
    <p:sldId id="643" r:id="rId39"/>
    <p:sldId id="604" r:id="rId40"/>
    <p:sldId id="602" r:id="rId41"/>
    <p:sldId id="606" r:id="rId42"/>
    <p:sldId id="603" r:id="rId43"/>
    <p:sldId id="641" r:id="rId44"/>
    <p:sldId id="26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F4F190E0-EE14-4380-86F6-198E9CEB7348}">
          <p14:sldIdLst>
            <p14:sldId id="269"/>
          </p14:sldIdLst>
        </p14:section>
        <p14:section name="Unit 9" id="{8C5AFFCC-97E8-4F63-A8D9-C550B436A4B9}">
          <p14:sldIdLst>
            <p14:sldId id="587"/>
            <p14:sldId id="609"/>
            <p14:sldId id="611"/>
            <p14:sldId id="605"/>
            <p14:sldId id="612"/>
            <p14:sldId id="614"/>
            <p14:sldId id="615"/>
            <p14:sldId id="619"/>
            <p14:sldId id="618"/>
            <p14:sldId id="617"/>
            <p14:sldId id="616"/>
            <p14:sldId id="620"/>
            <p14:sldId id="621"/>
            <p14:sldId id="622"/>
            <p14:sldId id="623"/>
            <p14:sldId id="624"/>
            <p14:sldId id="625"/>
            <p14:sldId id="626"/>
            <p14:sldId id="627"/>
            <p14:sldId id="628"/>
            <p14:sldId id="629"/>
            <p14:sldId id="630"/>
            <p14:sldId id="631"/>
            <p14:sldId id="632"/>
            <p14:sldId id="633"/>
            <p14:sldId id="635"/>
            <p14:sldId id="636"/>
            <p14:sldId id="637"/>
            <p14:sldId id="638"/>
            <p14:sldId id="639"/>
            <p14:sldId id="642"/>
            <p14:sldId id="634"/>
            <p14:sldId id="640"/>
            <p14:sldId id="643"/>
            <p14:sldId id="604"/>
            <p14:sldId id="602"/>
            <p14:sldId id="606"/>
            <p14:sldId id="603"/>
            <p14:sldId id="641"/>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257" autoAdjust="0"/>
  </p:normalViewPr>
  <p:slideViewPr>
    <p:cSldViewPr snapToGrid="0">
      <p:cViewPr varScale="1">
        <p:scale>
          <a:sx n="84" d="100"/>
          <a:sy n="84" d="100"/>
        </p:scale>
        <p:origin x="2352" y="78"/>
      </p:cViewPr>
      <p:guideLst>
        <p:guide orient="horz" pos="2160"/>
        <p:guide pos="2880"/>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l Roman" userId="1d000128-45c5-479a-a681-25307b570359" providerId="ADAL" clId="{85786390-2B3B-4662-BD78-2CD462C7BE0D}"/>
    <pc:docChg chg="undo custSel addSld delSld modSld modSection">
      <pc:chgData name="Kamil Roman" userId="1d000128-45c5-479a-a681-25307b570359" providerId="ADAL" clId="{85786390-2B3B-4662-BD78-2CD462C7BE0D}" dt="2021-12-02T00:42:52.521" v="172" actId="20577"/>
      <pc:docMkLst>
        <pc:docMk/>
      </pc:docMkLst>
      <pc:sldChg chg="delSp modSp delAnim modNotesTx">
        <pc:chgData name="Kamil Roman" userId="1d000128-45c5-479a-a681-25307b570359" providerId="ADAL" clId="{85786390-2B3B-4662-BD78-2CD462C7BE0D}" dt="2021-12-02T00:42:52.521" v="172" actId="20577"/>
        <pc:sldMkLst>
          <pc:docMk/>
          <pc:sldMk cId="1583600905" sldId="587"/>
        </pc:sldMkLst>
        <pc:spChg chg="mod">
          <ac:chgData name="Kamil Roman" userId="1d000128-45c5-479a-a681-25307b570359" providerId="ADAL" clId="{85786390-2B3B-4662-BD78-2CD462C7BE0D}" dt="2021-12-02T00:42:52.521" v="172" actId="20577"/>
          <ac:spMkLst>
            <pc:docMk/>
            <pc:sldMk cId="1583600905" sldId="587"/>
            <ac:spMk id="2" creationId="{616CB417-DE61-4D30-BEC6-DBCC888477EF}"/>
          </ac:spMkLst>
        </pc:spChg>
        <pc:spChg chg="mod">
          <ac:chgData name="Kamil Roman" userId="1d000128-45c5-479a-a681-25307b570359" providerId="ADAL" clId="{85786390-2B3B-4662-BD78-2CD462C7BE0D}" dt="2021-12-02T00:42:50.294" v="171" actId="20577"/>
          <ac:spMkLst>
            <pc:docMk/>
            <pc:sldMk cId="1583600905" sldId="587"/>
            <ac:spMk id="3" creationId="{A14F665B-2206-4502-B5BC-2532D4E2516B}"/>
          </ac:spMkLst>
        </pc:spChg>
        <pc:picChg chg="del">
          <ac:chgData name="Kamil Roman" userId="1d000128-45c5-479a-a681-25307b570359" providerId="ADAL" clId="{85786390-2B3B-4662-BD78-2CD462C7BE0D}" dt="2021-12-02T00:24:09.952" v="0" actId="478"/>
          <ac:picMkLst>
            <pc:docMk/>
            <pc:sldMk cId="1583600905" sldId="587"/>
            <ac:picMk id="5" creationId="{82978C5C-8FD4-47BA-89CD-456327744E5A}"/>
          </ac:picMkLst>
        </pc:picChg>
      </pc:sldChg>
      <pc:sldMasterChg chg="addSldLayout delSldLayout">
        <pc:chgData name="Kamil Roman" userId="1d000128-45c5-479a-a681-25307b570359" providerId="ADAL" clId="{85786390-2B3B-4662-BD78-2CD462C7BE0D}" dt="2021-12-02T00:27:06.227" v="84" actId="2696"/>
        <pc:sldMasterMkLst>
          <pc:docMk/>
          <pc:sldMasterMk cId="497142718" sldId="2147483660"/>
        </pc:sldMasterMkLst>
        <pc:sldLayoutChg chg="add del">
          <pc:chgData name="Kamil Roman" userId="1d000128-45c5-479a-a681-25307b570359" providerId="ADAL" clId="{85786390-2B3B-4662-BD78-2CD462C7BE0D}" dt="2021-12-02T00:27:06.227" v="84" actId="2696"/>
          <pc:sldLayoutMkLst>
            <pc:docMk/>
            <pc:sldMasterMk cId="497142718" sldId="2147483660"/>
            <pc:sldLayoutMk cId="2515324385" sldId="2147483674"/>
          </pc:sldLayoutMkLst>
        </pc:sldLayoutChg>
      </pc:sldMasterChg>
    </pc:docChg>
  </pc:docChgLst>
  <pc:docChgLst>
    <pc:chgData name="Kamil Roman" userId="1d000128-45c5-479a-a681-25307b570359" providerId="ADAL" clId="{0E52C7F6-0108-4D52-8B0D-118B6BE3BCE1}"/>
    <pc:docChg chg="undo redo custSel addSld delSld modSld modSection">
      <pc:chgData name="Kamil Roman" userId="1d000128-45c5-479a-a681-25307b570359" providerId="ADAL" clId="{0E52C7F6-0108-4D52-8B0D-118B6BE3BCE1}" dt="2021-12-01T21:42:44.055" v="675" actId="20577"/>
      <pc:docMkLst>
        <pc:docMk/>
      </pc:docMkLst>
      <pc:sldChg chg="addSp delSp modSp modAnim modNotesTx">
        <pc:chgData name="Kamil Roman" userId="1d000128-45c5-479a-a681-25307b570359" providerId="ADAL" clId="{0E52C7F6-0108-4D52-8B0D-118B6BE3BCE1}" dt="2021-11-29T23:28:10.243" v="336"/>
        <pc:sldMkLst>
          <pc:docMk/>
          <pc:sldMk cId="1583600905" sldId="587"/>
        </pc:sldMkLst>
        <pc:picChg chg="del">
          <ac:chgData name="Kamil Roman" userId="1d000128-45c5-479a-a681-25307b570359" providerId="ADAL" clId="{0E52C7F6-0108-4D52-8B0D-118B6BE3BCE1}" dt="2021-11-29T23:27:45.748" v="335"/>
          <ac:picMkLst>
            <pc:docMk/>
            <pc:sldMk cId="1583600905" sldId="587"/>
            <ac:picMk id="4" creationId="{F6CE8A75-818D-4381-ABD8-F3D56389D35B}"/>
          </ac:picMkLst>
        </pc:picChg>
        <pc:picChg chg="add mod">
          <ac:chgData name="Kamil Roman" userId="1d000128-45c5-479a-a681-25307b570359" providerId="ADAL" clId="{0E52C7F6-0108-4D52-8B0D-118B6BE3BCE1}" dt="2021-11-29T23:28:10.243" v="336"/>
          <ac:picMkLst>
            <pc:docMk/>
            <pc:sldMk cId="1583600905" sldId="587"/>
            <ac:picMk id="5" creationId="{82978C5C-8FD4-47BA-89CD-456327744E5A}"/>
          </ac:picMkLst>
        </pc:picChg>
      </pc:sldChg>
    </pc:docChg>
  </pc:docChgLst>
  <pc:docChgLst>
    <pc:chgData name="Kamil Roman" userId="1d000128-45c5-479a-a681-25307b570359" providerId="ADAL" clId="{7993863D-09BA-4901-95E7-BB16B74E0178}"/>
    <pc:docChg chg="undo addSld delSld modSld modSection">
      <pc:chgData name="Kamil Roman" userId="1d000128-45c5-479a-a681-25307b570359" providerId="ADAL" clId="{7993863D-09BA-4901-95E7-BB16B74E0178}" dt="2021-12-04T22:48:41.557" v="170" actId="20577"/>
      <pc:docMkLst>
        <pc:docMk/>
      </pc:docMkLst>
      <pc:sldChg chg="modSp modNotesTx">
        <pc:chgData name="Kamil Roman" userId="1d000128-45c5-479a-a681-25307b570359" providerId="ADAL" clId="{7993863D-09BA-4901-95E7-BB16B74E0178}" dt="2021-12-04T22:48:41.557" v="170" actId="20577"/>
        <pc:sldMkLst>
          <pc:docMk/>
          <pc:sldMk cId="1583600905" sldId="587"/>
        </pc:sldMkLst>
        <pc:spChg chg="mod">
          <ac:chgData name="Kamil Roman" userId="1d000128-45c5-479a-a681-25307b570359" providerId="ADAL" clId="{7993863D-09BA-4901-95E7-BB16B74E0178}" dt="2021-12-04T22:48:37.797" v="169" actId="20577"/>
          <ac:spMkLst>
            <pc:docMk/>
            <pc:sldMk cId="1583600905" sldId="587"/>
            <ac:spMk id="2" creationId="{616CB417-DE61-4D30-BEC6-DBCC888477EF}"/>
          </ac:spMkLst>
        </pc:spChg>
        <pc:spChg chg="mod">
          <ac:chgData name="Kamil Roman" userId="1d000128-45c5-479a-a681-25307b570359" providerId="ADAL" clId="{7993863D-09BA-4901-95E7-BB16B74E0178}" dt="2021-12-04T22:48:41.557" v="170" actId="20577"/>
          <ac:spMkLst>
            <pc:docMk/>
            <pc:sldMk cId="1583600905" sldId="587"/>
            <ac:spMk id="3" creationId="{A14F665B-2206-4502-B5BC-2532D4E2516B}"/>
          </ac:spMkLst>
        </pc:spChg>
      </pc:sldChg>
      <pc:sldChg chg="add">
        <pc:chgData name="Kamil Roman" userId="1d000128-45c5-479a-a681-25307b570359" providerId="ADAL" clId="{7993863D-09BA-4901-95E7-BB16B74E0178}" dt="2021-12-04T22:35:37.484" v="25"/>
        <pc:sldMkLst>
          <pc:docMk/>
          <pc:sldMk cId="2367707590" sldId="602"/>
        </pc:sldMkLst>
      </pc:sldChg>
      <pc:sldChg chg="add">
        <pc:chgData name="Kamil Roman" userId="1d000128-45c5-479a-a681-25307b570359" providerId="ADAL" clId="{7993863D-09BA-4901-95E7-BB16B74E0178}" dt="2021-12-04T22:35:43.531" v="26"/>
        <pc:sldMkLst>
          <pc:docMk/>
          <pc:sldMk cId="1005926300" sldId="603"/>
        </pc:sldMkLst>
      </pc:sldChg>
      <pc:sldChg chg="add">
        <pc:chgData name="Kamil Roman" userId="1d000128-45c5-479a-a681-25307b570359" providerId="ADAL" clId="{7993863D-09BA-4901-95E7-BB16B74E0178}" dt="2021-12-04T22:35:56.771" v="27"/>
        <pc:sldMkLst>
          <pc:docMk/>
          <pc:sldMk cId="3634135594" sldId="604"/>
        </pc:sldMkLst>
      </pc:sldChg>
    </pc:docChg>
  </pc:docChgLst>
  <pc:docChgLst>
    <pc:chgData name="Kamil Roman" userId="1d000128-45c5-479a-a681-25307b570359" providerId="ADAL" clId="{E2D44002-E156-4E12-AAD2-495532EA9BD2}"/>
    <pc:docChg chg="undo redo custSel addSld delSld modSld sldOrd">
      <pc:chgData name="Kamil Roman" userId="1d000128-45c5-479a-a681-25307b570359" providerId="ADAL" clId="{E2D44002-E156-4E12-AAD2-495532EA9BD2}" dt="2021-10-24T20:50:17.579" v="219" actId="2696"/>
      <pc:docMkLst>
        <pc:docMk/>
      </pc:docMkLst>
      <pc:sldMasterChg chg="addSldLayout delSldLayout">
        <pc:chgData name="Kamil Roman" userId="1d000128-45c5-479a-a681-25307b570359" providerId="ADAL" clId="{E2D44002-E156-4E12-AAD2-495532EA9BD2}" dt="2021-10-24T20:49:08.455" v="213" actId="2696"/>
        <pc:sldMasterMkLst>
          <pc:docMk/>
          <pc:sldMasterMk cId="497142718" sldId="2147483660"/>
        </pc:sldMasterMkLst>
      </pc:sldMasterChg>
    </pc:docChg>
  </pc:docChgLst>
  <pc:docChgLst>
    <pc:chgData name="Kamil Roman" userId="1d000128-45c5-479a-a681-25307b570359" providerId="ADAL" clId="{F7E2BD94-38ED-43CD-8819-3C2576CEBD87}"/>
    <pc:docChg chg="undo modSld">
      <pc:chgData name="Kamil Roman" userId="1d000128-45c5-479a-a681-25307b570359" providerId="ADAL" clId="{F7E2BD94-38ED-43CD-8819-3C2576CEBD87}" dt="2021-12-08T02:14:29.814" v="13" actId="20577"/>
      <pc:docMkLst>
        <pc:docMk/>
      </pc:docMkLst>
      <pc:sldChg chg="modSp modNotesTx">
        <pc:chgData name="Kamil Roman" userId="1d000128-45c5-479a-a681-25307b570359" providerId="ADAL" clId="{F7E2BD94-38ED-43CD-8819-3C2576CEBD87}" dt="2021-12-08T02:14:29.814" v="13" actId="20577"/>
        <pc:sldMkLst>
          <pc:docMk/>
          <pc:sldMk cId="1583600905" sldId="587"/>
        </pc:sldMkLst>
        <pc:spChg chg="mod">
          <ac:chgData name="Kamil Roman" userId="1d000128-45c5-479a-a681-25307b570359" providerId="ADAL" clId="{F7E2BD94-38ED-43CD-8819-3C2576CEBD87}" dt="2021-12-08T02:14:14.278" v="11" actId="20577"/>
          <ac:spMkLst>
            <pc:docMk/>
            <pc:sldMk cId="1583600905" sldId="587"/>
            <ac:spMk id="2" creationId="{616CB417-DE61-4D30-BEC6-DBCC888477EF}"/>
          </ac:spMkLst>
        </pc:spChg>
        <pc:spChg chg="mod">
          <ac:chgData name="Kamil Roman" userId="1d000128-45c5-479a-a681-25307b570359" providerId="ADAL" clId="{F7E2BD94-38ED-43CD-8819-3C2576CEBD87}" dt="2021-12-08T02:14:10.711" v="6" actId="20577"/>
          <ac:spMkLst>
            <pc:docMk/>
            <pc:sldMk cId="1583600905" sldId="587"/>
            <ac:spMk id="3" creationId="{A14F665B-2206-4502-B5BC-2532D4E2516B}"/>
          </ac:spMkLst>
        </pc:spChg>
      </pc:sldChg>
    </pc:docChg>
  </pc:docChgLst>
  <pc:docChgLst>
    <pc:chgData name="Kamil Roman" userId="1d000128-45c5-479a-a681-25307b570359" providerId="ADAL" clId="{9D4613F1-FF90-4739-8C31-0881CFBEBA4C}"/>
    <pc:docChg chg="undo redo custSel addSld delSld modSld sldOrd modSection">
      <pc:chgData name="Kamil Roman" userId="1d000128-45c5-479a-a681-25307b570359" providerId="ADAL" clId="{9D4613F1-FF90-4739-8C31-0881CFBEBA4C}" dt="2021-12-02T00:19:13.402" v="1076" actId="6549"/>
      <pc:docMkLst>
        <pc:docMk/>
      </pc:docMkLst>
      <pc:sldMasterChg chg="delSldLayout">
        <pc:chgData name="Kamil Roman" userId="1d000128-45c5-479a-a681-25307b570359" providerId="ADAL" clId="{9D4613F1-FF90-4739-8C31-0881CFBEBA4C}" dt="2021-12-01T23:17:17.632" v="497" actId="2696"/>
        <pc:sldMasterMkLst>
          <pc:docMk/>
          <pc:sldMasterMk cId="497142718" sldId="2147483660"/>
        </pc:sldMasterMkLst>
      </pc:sldMasterChg>
    </pc:docChg>
  </pc:docChgLst>
  <pc:docChgLst>
    <pc:chgData name="Kamil Roman" userId="1d000128-45c5-479a-a681-25307b570359" providerId="ADAL" clId="{F35403B1-611B-4DA9-8860-088D5A7B221E}"/>
    <pc:docChg chg="undo custSel addSld delSld modSld modSection">
      <pc:chgData name="Kamil Roman" userId="1d000128-45c5-479a-a681-25307b570359" providerId="ADAL" clId="{F35403B1-611B-4DA9-8860-088D5A7B221E}" dt="2021-11-27T15:04:27.910" v="221" actId="790"/>
      <pc:docMkLst>
        <pc:docMk/>
      </pc:docMkLst>
      <pc:sldChg chg="add del">
        <pc:chgData name="Kamil Roman" userId="1d000128-45c5-479a-a681-25307b570359" providerId="ADAL" clId="{F35403B1-611B-4DA9-8860-088D5A7B221E}" dt="2021-11-27T14:36:25.922" v="28"/>
        <pc:sldMkLst>
          <pc:docMk/>
          <pc:sldMk cId="331295380" sldId="265"/>
        </pc:sldMkLst>
      </pc:sldChg>
      <pc:sldMasterChg chg="delSldLayout">
        <pc:chgData name="Kamil Roman" userId="1d000128-45c5-479a-a681-25307b570359" providerId="ADAL" clId="{F35403B1-611B-4DA9-8860-088D5A7B221E}" dt="2021-11-27T14:36:11.797" v="27" actId="2696"/>
        <pc:sldMasterMkLst>
          <pc:docMk/>
          <pc:sldMasterMk cId="497142718" sldId="2147483660"/>
        </pc:sldMasterMkLst>
      </pc:sldMasterChg>
    </pc:docChg>
  </pc:docChgLst>
  <pc:docChgLst>
    <pc:chgData name="Kamil Roman" userId="1d000128-45c5-479a-a681-25307b570359" providerId="ADAL" clId="{ABF412AF-D001-4287-AB2D-F882439EAA8F}"/>
    <pc:docChg chg="modSld">
      <pc:chgData name="Kamil Roman" userId="1d000128-45c5-479a-a681-25307b570359" providerId="ADAL" clId="{ABF412AF-D001-4287-AB2D-F882439EAA8F}" dt="2021-11-28T17:05:19.743" v="1"/>
      <pc:docMkLst>
        <pc:docMk/>
      </pc:docMkLst>
      <pc:sldChg chg="addSp delSp modSp modAnim">
        <pc:chgData name="Kamil Roman" userId="1d000128-45c5-479a-a681-25307b570359" providerId="ADAL" clId="{ABF412AF-D001-4287-AB2D-F882439EAA8F}" dt="2021-11-28T17:05:19.743" v="1"/>
        <pc:sldMkLst>
          <pc:docMk/>
          <pc:sldMk cId="2110156767" sldId="269"/>
        </pc:sldMkLst>
        <pc:picChg chg="add mod">
          <ac:chgData name="Kamil Roman" userId="1d000128-45c5-479a-a681-25307b570359" providerId="ADAL" clId="{ABF412AF-D001-4287-AB2D-F882439EAA8F}" dt="2021-11-28T17:05:19.743" v="1"/>
          <ac:picMkLst>
            <pc:docMk/>
            <pc:sldMk cId="2110156767" sldId="269"/>
            <ac:picMk id="2" creationId="{454BE006-06E0-4440-BBBB-195B6C427C86}"/>
          </ac:picMkLst>
        </pc:picChg>
        <pc:picChg chg="del">
          <ac:chgData name="Kamil Roman" userId="1d000128-45c5-479a-a681-25307b570359" providerId="ADAL" clId="{ABF412AF-D001-4287-AB2D-F882439EAA8F}" dt="2021-11-28T17:00:08.502" v="0"/>
          <ac:picMkLst>
            <pc:docMk/>
            <pc:sldMk cId="2110156767" sldId="269"/>
            <ac:picMk id="4" creationId="{39C1935D-A19B-45BC-B217-64C30674001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34D0C3C-05AD-4168-B051-01EDC957D7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86209B15-3FD0-4C74-9462-3B060C3CFD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B98E6-D24C-43B4-9191-682847454477}" type="datetimeFigureOut">
              <a:rPr lang="pl-PL" smtClean="0"/>
              <a:pPr/>
              <a:t>15.12.2021</a:t>
            </a:fld>
            <a:endParaRPr lang="pl-PL"/>
          </a:p>
        </p:txBody>
      </p:sp>
      <p:sp>
        <p:nvSpPr>
          <p:cNvPr id="4" name="Symbol zastępczy stopki 3">
            <a:extLst>
              <a:ext uri="{FF2B5EF4-FFF2-40B4-BE49-F238E27FC236}">
                <a16:creationId xmlns:a16="http://schemas.microsoft.com/office/drawing/2014/main" id="{F2949FD4-7C30-4E98-8995-FC230FAF43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49E5D21-6466-471E-838F-57BC1A80E2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0A88C5-CE7F-4118-BD17-FBF7E329E086}" type="slidenum">
              <a:rPr lang="pl-PL" smtClean="0"/>
              <a:pPr/>
              <a:t>‹#›</a:t>
            </a:fld>
            <a:endParaRPr lang="pl-PL"/>
          </a:p>
        </p:txBody>
      </p:sp>
    </p:spTree>
    <p:extLst>
      <p:ext uri="{BB962C8B-B14F-4D97-AF65-F5344CB8AC3E}">
        <p14:creationId xmlns:p14="http://schemas.microsoft.com/office/powerpoint/2010/main" val="208308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62048-D0F7-4C08-85A2-C1734DC8CC97}" type="datetimeFigureOut">
              <a:rPr lang="pl-PL" smtClean="0"/>
              <a:pPr/>
              <a:t>15.12.2021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D4360-A48C-4E70-9EA5-8232F10F2851}" type="slidenum">
              <a:rPr lang="pl-PL" smtClean="0"/>
              <a:pPr/>
              <a:t>‹#›</a:t>
            </a:fld>
            <a:endParaRPr lang="pl-PL"/>
          </a:p>
        </p:txBody>
      </p:sp>
    </p:spTree>
    <p:extLst>
      <p:ext uri="{BB962C8B-B14F-4D97-AF65-F5344CB8AC3E}">
        <p14:creationId xmlns:p14="http://schemas.microsoft.com/office/powerpoint/2010/main" val="22858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In this module was prepared as part of the All Hands On Deck (AHOD) project, activity IO2A3. </a:t>
            </a:r>
            <a:endParaRPr lang="pl-PL" dirty="0"/>
          </a:p>
          <a:p>
            <a:r>
              <a:rPr lang="en-US" dirty="0"/>
              <a:t>The substantive transmission of the manual is the absolute minimum of sailing knowledge necessary to build a small boat in workshop conditions. </a:t>
            </a:r>
            <a:endParaRPr lang="pl-PL" dirty="0"/>
          </a:p>
          <a:p>
            <a:r>
              <a:rPr lang="en-US" dirty="0"/>
              <a:t>This portion of the message should be assimilated by every hobbyist of sailing. </a:t>
            </a:r>
            <a:endParaRPr lang="pl-PL" dirty="0"/>
          </a:p>
          <a:p>
            <a:r>
              <a:rPr lang="en-US" dirty="0"/>
              <a:t>This is also what every enthusiast of this sport should know to understand roughly the principles of sailing boat construction. </a:t>
            </a:r>
            <a:endParaRPr lang="pl-PL" dirty="0"/>
          </a:p>
          <a:p>
            <a:r>
              <a:rPr lang="en-US" dirty="0"/>
              <a:t>Every sailing enthusiast should improve their skills, looking for the best technique for building their dream boat. </a:t>
            </a:r>
            <a:endParaRPr lang="pl-PL" dirty="0"/>
          </a:p>
          <a:p>
            <a:r>
              <a:rPr lang="en-US" dirty="0"/>
              <a:t>This can be learned in two ways: either through painstaking practice or from public experience. For those who prefer the desire to acquire reliable knowledge over to the written word, further chapters are intended.</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pPr/>
              <a:t>1</a:t>
            </a:fld>
            <a:endParaRPr lang="pl-PL"/>
          </a:p>
        </p:txBody>
      </p:sp>
    </p:spTree>
    <p:extLst>
      <p:ext uri="{BB962C8B-B14F-4D97-AF65-F5344CB8AC3E}">
        <p14:creationId xmlns:p14="http://schemas.microsoft.com/office/powerpoint/2010/main" val="337684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hull that is allowed to take in salt water, the wet wood works as the saline solution in the example from the school experiment, and the caustic precipitation is concentrated in the wood around the copper bolt, and iron ions are formed around the iron bolt. The caustic soda and the ions cause the wood to dissolve. The dissolution is faster on the caustic side.</a:t>
            </a:r>
            <a:endParaRPr lang="pl-PL" dirty="0"/>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10</a:t>
            </a:fld>
            <a:endParaRPr lang="pl-PL"/>
          </a:p>
        </p:txBody>
      </p:sp>
    </p:spTree>
    <p:extLst>
      <p:ext uri="{BB962C8B-B14F-4D97-AF65-F5344CB8AC3E}">
        <p14:creationId xmlns:p14="http://schemas.microsoft.com/office/powerpoint/2010/main" val="121594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hull that is allowed to take in salt water, the wet wood works as the saline solution in the example from the school experiment, and the caustic precipitation is concentrated in the wood around the copper bolt, and iron ions are formed around the iron bolt. The caustic soda and the ions cause the wood to dissolve. The dissolution is faster on the caustic side.</a:t>
            </a:r>
            <a:endParaRPr lang="pl-PL" dirty="0"/>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11</a:t>
            </a:fld>
            <a:endParaRPr lang="pl-PL"/>
          </a:p>
        </p:txBody>
      </p:sp>
    </p:spTree>
    <p:extLst>
      <p:ext uri="{BB962C8B-B14F-4D97-AF65-F5344CB8AC3E}">
        <p14:creationId xmlns:p14="http://schemas.microsoft.com/office/powerpoint/2010/main" val="3615992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lnSpc>
                <a:spcPct val="110000"/>
              </a:lnSpc>
              <a:spcBef>
                <a:spcPts val="1200"/>
              </a:spcBef>
            </a:pPr>
            <a:r>
              <a:rPr lang="en-US" dirty="0">
                <a:solidFill>
                  <a:schemeClr val="tx1"/>
                </a:solidFill>
              </a:rPr>
              <a:t>Different woods have different resistances to electro-chemical effects. Coniferous wood has greater resistance than deciduous. </a:t>
            </a:r>
            <a:endParaRPr lang="pl-PL" dirty="0">
              <a:solidFill>
                <a:schemeClr val="tx1"/>
              </a:solidFill>
            </a:endParaRPr>
          </a:p>
          <a:p>
            <a:pPr>
              <a:lnSpc>
                <a:spcPct val="110000"/>
              </a:lnSpc>
              <a:spcBef>
                <a:spcPts val="1200"/>
              </a:spcBef>
            </a:pPr>
            <a:r>
              <a:rPr lang="en-US" dirty="0">
                <a:solidFill>
                  <a:schemeClr val="tx1"/>
                </a:solidFill>
              </a:rPr>
              <a:t>Among deciduous wood, teak is the most resistant, while mahogany and oak are worse</a:t>
            </a:r>
            <a:r>
              <a:rPr lang="pl-PL" dirty="0">
                <a:solidFill>
                  <a:schemeClr val="tx1"/>
                </a:solidFill>
              </a:rPr>
              <a:t>. </a:t>
            </a:r>
          </a:p>
          <a:p>
            <a:pPr>
              <a:lnSpc>
                <a:spcPct val="110000"/>
              </a:lnSpc>
              <a:spcBef>
                <a:spcPts val="1200"/>
              </a:spcBef>
            </a:pPr>
            <a:r>
              <a:rPr lang="pl-PL" dirty="0">
                <a:solidFill>
                  <a:schemeClr val="tx1"/>
                </a:solidFill>
              </a:rPr>
              <a:t>W</a:t>
            </a:r>
            <a:r>
              <a:rPr lang="en-US" dirty="0">
                <a:solidFill>
                  <a:schemeClr val="tx1"/>
                </a:solidFill>
              </a:rPr>
              <a:t>hen it comes to oak, the attacks are also affected by the fact that oak is corrosive to metals-it has a low pH value and contains tannins.</a:t>
            </a:r>
            <a:endParaRPr lang="pl-PL" dirty="0">
              <a:solidFill>
                <a:schemeClr val="tx1"/>
              </a:solidFill>
            </a:endParaRPr>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12</a:t>
            </a:fld>
            <a:endParaRPr lang="pl-PL"/>
          </a:p>
        </p:txBody>
      </p:sp>
    </p:spTree>
    <p:extLst>
      <p:ext uri="{BB962C8B-B14F-4D97-AF65-F5344CB8AC3E}">
        <p14:creationId xmlns:p14="http://schemas.microsoft.com/office/powerpoint/2010/main" val="1801541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13</a:t>
            </a:fld>
            <a:endParaRPr lang="pl-PL"/>
          </a:p>
        </p:txBody>
      </p:sp>
    </p:spTree>
    <p:extLst>
      <p:ext uri="{BB962C8B-B14F-4D97-AF65-F5344CB8AC3E}">
        <p14:creationId xmlns:p14="http://schemas.microsoft.com/office/powerpoint/2010/main" val="375752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14</a:t>
            </a:fld>
            <a:endParaRPr lang="pl-PL"/>
          </a:p>
        </p:txBody>
      </p:sp>
    </p:spTree>
    <p:extLst>
      <p:ext uri="{BB962C8B-B14F-4D97-AF65-F5344CB8AC3E}">
        <p14:creationId xmlns:p14="http://schemas.microsoft.com/office/powerpoint/2010/main" val="328142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Nowadays, mostly stainless steel is often used when the iron needs to be replaced during renovation. </a:t>
            </a:r>
            <a:r>
              <a:rPr lang="en-US" sz="1200" kern="1200" dirty="0">
                <a:solidFill>
                  <a:schemeClr val="tx1"/>
                </a:solidFill>
                <a:effectLst/>
                <a:latin typeface="+mn-lt"/>
                <a:ea typeface="+mn-ea"/>
                <a:cs typeface="+mn-cs"/>
              </a:rPr>
              <a:t>Copper fares well; you rarely encounter bad copper rivets. In the 195os and 1960s, they used mold protection with copper salts in the wood that corroded the copper rivet; the rivets weakened, and the wood around the rivets became greenish.</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15</a:t>
            </a:fld>
            <a:endParaRPr lang="pl-PL"/>
          </a:p>
        </p:txBody>
      </p:sp>
    </p:spTree>
    <p:extLst>
      <p:ext uri="{BB962C8B-B14F-4D97-AF65-F5344CB8AC3E}">
        <p14:creationId xmlns:p14="http://schemas.microsoft.com/office/powerpoint/2010/main" val="3255237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16</a:t>
            </a:fld>
            <a:endParaRPr lang="pl-PL"/>
          </a:p>
        </p:txBody>
      </p:sp>
    </p:spTree>
    <p:extLst>
      <p:ext uri="{BB962C8B-B14F-4D97-AF65-F5344CB8AC3E}">
        <p14:creationId xmlns:p14="http://schemas.microsoft.com/office/powerpoint/2010/main" val="270533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17</a:t>
            </a:fld>
            <a:endParaRPr lang="pl-PL"/>
          </a:p>
        </p:txBody>
      </p:sp>
    </p:spTree>
    <p:extLst>
      <p:ext uri="{BB962C8B-B14F-4D97-AF65-F5344CB8AC3E}">
        <p14:creationId xmlns:p14="http://schemas.microsoft.com/office/powerpoint/2010/main" val="1320031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solidFill>
                  <a:schemeClr val="tx1"/>
                </a:solidFill>
              </a:rPr>
              <a:t>The quality of the stainless is important; in Sweden, the quality used is A4 rust-free, acid-free steel with 3% molybdenum interference: sis 2343. It is the best quality for these conditions. A2, sis 2333, is used more abroad, but also sometimes here in Sweden.</a:t>
            </a:r>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18</a:t>
            </a:fld>
            <a:endParaRPr lang="pl-PL"/>
          </a:p>
        </p:txBody>
      </p:sp>
    </p:spTree>
    <p:extLst>
      <p:ext uri="{BB962C8B-B14F-4D97-AF65-F5344CB8AC3E}">
        <p14:creationId xmlns:p14="http://schemas.microsoft.com/office/powerpoint/2010/main" val="3161990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19</a:t>
            </a:fld>
            <a:endParaRPr lang="pl-PL"/>
          </a:p>
        </p:txBody>
      </p:sp>
    </p:spTree>
    <p:extLst>
      <p:ext uri="{BB962C8B-B14F-4D97-AF65-F5344CB8AC3E}">
        <p14:creationId xmlns:p14="http://schemas.microsoft.com/office/powerpoint/2010/main" val="261363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In this chapter we can learn how to protect ship structure elements against aggressive influence of sea water. Additionally, we will know what to do when corrosion attacks the boat, especially metal connections.</a:t>
            </a:r>
          </a:p>
        </p:txBody>
      </p:sp>
      <p:sp>
        <p:nvSpPr>
          <p:cNvPr id="4" name="Symbol zastępczy numeru slajdu 3"/>
          <p:cNvSpPr>
            <a:spLocks noGrp="1"/>
          </p:cNvSpPr>
          <p:nvPr>
            <p:ph type="sldNum" sz="quarter" idx="5"/>
          </p:nvPr>
        </p:nvSpPr>
        <p:spPr/>
        <p:txBody>
          <a:bodyPr/>
          <a:lstStyle/>
          <a:p>
            <a:fld id="{D38D4360-A48C-4E70-9EA5-8232F10F2851}" type="slidenum">
              <a:rPr lang="pl-PL" smtClean="0"/>
              <a:pPr/>
              <a:t>2</a:t>
            </a:fld>
            <a:endParaRPr lang="pl-PL"/>
          </a:p>
        </p:txBody>
      </p:sp>
    </p:spTree>
    <p:extLst>
      <p:ext uri="{BB962C8B-B14F-4D97-AF65-F5344CB8AC3E}">
        <p14:creationId xmlns:p14="http://schemas.microsoft.com/office/powerpoint/2010/main" val="3604497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The figure shows the effects of an electrochemical attack on wood when joining different metals. </a:t>
            </a:r>
            <a:r>
              <a:rPr lang="en-GB" sz="1200" kern="1200" dirty="0">
                <a:solidFill>
                  <a:schemeClr val="tx1"/>
                </a:solidFill>
                <a:effectLst/>
                <a:latin typeface="+mn-lt"/>
                <a:ea typeface="+mn-ea"/>
                <a:cs typeface="+mn-cs"/>
              </a:rPr>
              <a:t>Moisture has penetrated through the copper rivet and has led to caustic precipitation of the copper rivet as well as corrosion and iron salt attacks on the steel</a:t>
            </a:r>
            <a:r>
              <a:rPr lang="pl-PL" sz="1200" kern="1200" dirty="0">
                <a:solidFill>
                  <a:schemeClr val="tx1"/>
                </a:solidFill>
                <a:effectLst/>
                <a:latin typeface="+mn-lt"/>
                <a:ea typeface="+mn-ea"/>
                <a:cs typeface="+mn-cs"/>
              </a:rPr>
              <a:t>.</a:t>
            </a:r>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20</a:t>
            </a:fld>
            <a:endParaRPr lang="pl-PL"/>
          </a:p>
        </p:txBody>
      </p:sp>
    </p:spTree>
    <p:extLst>
      <p:ext uri="{BB962C8B-B14F-4D97-AF65-F5344CB8AC3E}">
        <p14:creationId xmlns:p14="http://schemas.microsoft.com/office/powerpoint/2010/main" val="4014598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Electrochemical attacks occur even if the metals are not joined. Even though the copper alloy hull connectors and the steel frame with its rivets aren't attached, there are still electrochemical effects when the wood becomes conductive via moisture.</a:t>
            </a:r>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21</a:t>
            </a:fld>
            <a:endParaRPr lang="pl-PL"/>
          </a:p>
        </p:txBody>
      </p:sp>
    </p:spTree>
    <p:extLst>
      <p:ext uri="{BB962C8B-B14F-4D97-AF65-F5344CB8AC3E}">
        <p14:creationId xmlns:p14="http://schemas.microsoft.com/office/powerpoint/2010/main" val="1264317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22</a:t>
            </a:fld>
            <a:endParaRPr lang="pl-PL"/>
          </a:p>
        </p:txBody>
      </p:sp>
    </p:spTree>
    <p:extLst>
      <p:ext uri="{BB962C8B-B14F-4D97-AF65-F5344CB8AC3E}">
        <p14:creationId xmlns:p14="http://schemas.microsoft.com/office/powerpoint/2010/main" val="1842680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T</a:t>
            </a:r>
            <a:r>
              <a:rPr lang="en-US" dirty="0">
                <a:solidFill>
                  <a:schemeClr val="tx1"/>
                </a:solidFill>
              </a:rPr>
              <a:t>he oxide layer on the stainless steel results in less galvanic corrosion in stainless steel when coupled to base metals in salt water than what the difference in power potential would allow. Stainless steel is, of course, a much poorer electrical conductor than copper. Stainless steel in contact with a base metal is also subject to less risk of becoming active and corroding.</a:t>
            </a:r>
            <a:endParaRPr lang="pl-PL" dirty="0">
              <a:solidFill>
                <a:schemeClr val="tx1"/>
              </a:solidFill>
            </a:endParaRPr>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23</a:t>
            </a:fld>
            <a:endParaRPr lang="pl-PL"/>
          </a:p>
        </p:txBody>
      </p:sp>
    </p:spTree>
    <p:extLst>
      <p:ext uri="{BB962C8B-B14F-4D97-AF65-F5344CB8AC3E}">
        <p14:creationId xmlns:p14="http://schemas.microsoft.com/office/powerpoint/2010/main" val="895585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T</a:t>
            </a:r>
            <a:r>
              <a:rPr lang="en-US" dirty="0">
                <a:solidFill>
                  <a:schemeClr val="tx1"/>
                </a:solidFill>
              </a:rPr>
              <a:t>he oxide layer on the stainless steel results in less galvanic corrosion in stainless steel when coupled to base metals in salt water than what the difference in power potential would allow. Stainless steel is, of course, a much poorer electrical conductor than copper. Stainless steel in contact with a base metal is also subject to less risk of becoming active and corroding.</a:t>
            </a:r>
            <a:endParaRPr lang="pl-PL" dirty="0">
              <a:solidFill>
                <a:schemeClr val="tx1"/>
              </a:solidFill>
            </a:endParaRPr>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24</a:t>
            </a:fld>
            <a:endParaRPr lang="pl-PL"/>
          </a:p>
        </p:txBody>
      </p:sp>
    </p:spTree>
    <p:extLst>
      <p:ext uri="{BB962C8B-B14F-4D97-AF65-F5344CB8AC3E}">
        <p14:creationId xmlns:p14="http://schemas.microsoft.com/office/powerpoint/2010/main" val="748840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25</a:t>
            </a:fld>
            <a:endParaRPr lang="pl-PL"/>
          </a:p>
        </p:txBody>
      </p:sp>
    </p:spTree>
    <p:extLst>
      <p:ext uri="{BB962C8B-B14F-4D97-AF65-F5344CB8AC3E}">
        <p14:creationId xmlns:p14="http://schemas.microsoft.com/office/powerpoint/2010/main" val="238781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26</a:t>
            </a:fld>
            <a:endParaRPr lang="pl-PL"/>
          </a:p>
        </p:txBody>
      </p:sp>
    </p:spTree>
    <p:extLst>
      <p:ext uri="{BB962C8B-B14F-4D97-AF65-F5344CB8AC3E}">
        <p14:creationId xmlns:p14="http://schemas.microsoft.com/office/powerpoint/2010/main" val="2260326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Replace plugs that are coming undone. If there is a rusty iron rivet underneath then exchange it for a stainless steel bolt and nut at the same time. Glue the new plug with epoxy and allow the plug to be at least 3/16" (5 mm) thick. When boats were first built, rivets and screws on the bottom were often caulked over with putty, but the putty cracked over time. Polyester putty such as Plastic Padding is not very waterproof and should be avoided.</a:t>
            </a:r>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27</a:t>
            </a:fld>
            <a:endParaRPr lang="pl-PL"/>
          </a:p>
        </p:txBody>
      </p:sp>
    </p:spTree>
    <p:extLst>
      <p:ext uri="{BB962C8B-B14F-4D97-AF65-F5344CB8AC3E}">
        <p14:creationId xmlns:p14="http://schemas.microsoft.com/office/powerpoint/2010/main" val="2442313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Often you see discoloration behind old fixtures where the negative charge was on the cover against the wood, and then when the wood gets wet it allows a current to flow when the circuit is closed, and the light is turned on.</a:t>
            </a:r>
            <a:endParaRPr lang="pl-PL" dirty="0"/>
          </a:p>
          <a:p>
            <a:r>
              <a:rPr lang="en-US" dirty="0"/>
              <a:t> </a:t>
            </a:r>
            <a:endParaRPr lang="pl-PL" dirty="0"/>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28</a:t>
            </a:fld>
            <a:endParaRPr lang="pl-PL"/>
          </a:p>
        </p:txBody>
      </p:sp>
    </p:spTree>
    <p:extLst>
      <p:ext uri="{BB962C8B-B14F-4D97-AF65-F5344CB8AC3E}">
        <p14:creationId xmlns:p14="http://schemas.microsoft.com/office/powerpoint/2010/main" val="700063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 </a:t>
            </a:r>
            <a:endParaRPr lang="pl-PL" dirty="0"/>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29</a:t>
            </a:fld>
            <a:endParaRPr lang="pl-PL"/>
          </a:p>
        </p:txBody>
      </p:sp>
    </p:spTree>
    <p:extLst>
      <p:ext uri="{BB962C8B-B14F-4D97-AF65-F5344CB8AC3E}">
        <p14:creationId xmlns:p14="http://schemas.microsoft.com/office/powerpoint/2010/main" val="137320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B</a:t>
            </a:r>
            <a:r>
              <a:rPr lang="en-US" dirty="0" err="1">
                <a:solidFill>
                  <a:schemeClr val="tx1"/>
                </a:solidFill>
              </a:rPr>
              <a:t>rittle</a:t>
            </a:r>
            <a:r>
              <a:rPr lang="en-US" dirty="0">
                <a:solidFill>
                  <a:schemeClr val="tx1"/>
                </a:solidFill>
              </a:rPr>
              <a:t> oxide layer repeatedly undergoes exfoliation thereby re-establishing the metal-acid contact resulting in the severe dissolution of the metal surface, leading to strong corrosion. Upon coming into contact with non-oxidizing acids (e.g., HCl) steel reacts to form Iron salts (II) (e.g. FeCl</a:t>
            </a:r>
            <a:r>
              <a:rPr lang="en-US" baseline="-25000" dirty="0">
                <a:solidFill>
                  <a:schemeClr val="tx1"/>
                </a:solidFill>
              </a:rPr>
              <a:t>2</a:t>
            </a:r>
            <a:r>
              <a:rPr lang="en-US" dirty="0">
                <a:solidFill>
                  <a:schemeClr val="tx1"/>
                </a:solidFill>
              </a:rPr>
              <a:t>) as a corrosion product. Likewise, steel encounters corrosion attack in contact with H</a:t>
            </a:r>
            <a:r>
              <a:rPr lang="en-US" baseline="-25000" dirty="0">
                <a:solidFill>
                  <a:schemeClr val="tx1"/>
                </a:solidFill>
              </a:rPr>
              <a:t>2</a:t>
            </a:r>
            <a:r>
              <a:rPr lang="en-US" dirty="0">
                <a:solidFill>
                  <a:schemeClr val="tx1"/>
                </a:solidFill>
              </a:rPr>
              <a:t>SO</a:t>
            </a:r>
            <a:r>
              <a:rPr lang="en-US" baseline="-25000" dirty="0">
                <a:solidFill>
                  <a:schemeClr val="tx1"/>
                </a:solidFill>
              </a:rPr>
              <a:t>4</a:t>
            </a:r>
            <a:r>
              <a:rPr lang="en-US" dirty="0">
                <a:solidFill>
                  <a:schemeClr val="tx1"/>
                </a:solidFill>
              </a:rPr>
              <a:t> leading to the formation of FeSO</a:t>
            </a:r>
            <a:r>
              <a:rPr lang="en-US" baseline="-25000" dirty="0">
                <a:solidFill>
                  <a:schemeClr val="tx1"/>
                </a:solidFill>
              </a:rPr>
              <a:t>4</a:t>
            </a:r>
            <a:r>
              <a:rPr lang="en-US" dirty="0">
                <a:solidFill>
                  <a:schemeClr val="tx1"/>
                </a:solidFill>
              </a:rPr>
              <a:t>.</a:t>
            </a:r>
            <a:endParaRPr lang="pl-PL" dirty="0">
              <a:solidFill>
                <a:schemeClr val="tx1"/>
              </a:solidFill>
            </a:endParaRPr>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3</a:t>
            </a:fld>
            <a:endParaRPr lang="pl-PL"/>
          </a:p>
        </p:txBody>
      </p:sp>
    </p:spTree>
    <p:extLst>
      <p:ext uri="{BB962C8B-B14F-4D97-AF65-F5344CB8AC3E}">
        <p14:creationId xmlns:p14="http://schemas.microsoft.com/office/powerpoint/2010/main" val="1531193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 </a:t>
            </a:r>
            <a:endParaRPr lang="pl-PL" dirty="0"/>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30</a:t>
            </a:fld>
            <a:endParaRPr lang="pl-PL"/>
          </a:p>
        </p:txBody>
      </p:sp>
    </p:spTree>
    <p:extLst>
      <p:ext uri="{BB962C8B-B14F-4D97-AF65-F5344CB8AC3E}">
        <p14:creationId xmlns:p14="http://schemas.microsoft.com/office/powerpoint/2010/main" val="448610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 </a:t>
            </a:r>
            <a:endParaRPr lang="pl-PL" dirty="0"/>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31</a:t>
            </a:fld>
            <a:endParaRPr lang="pl-PL"/>
          </a:p>
        </p:txBody>
      </p:sp>
    </p:spTree>
    <p:extLst>
      <p:ext uri="{BB962C8B-B14F-4D97-AF65-F5344CB8AC3E}">
        <p14:creationId xmlns:p14="http://schemas.microsoft.com/office/powerpoint/2010/main" val="419795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 </a:t>
            </a:r>
            <a:endParaRPr lang="pl-PL" dirty="0"/>
          </a:p>
          <a:p>
            <a:r>
              <a:rPr lang="en-US" dirty="0">
                <a:solidFill>
                  <a:schemeClr val="tx1"/>
                </a:solidFill>
              </a:rPr>
              <a:t>Don’t forget to put the supplied sponge mat between the boat and the flat surface of the anode as this protects the hull when the anode corrodes. There will also be an anode on the prop shaft or on the sail drive. Again, these need to be large enough that they don’t corrode over 50% in the time the boat will be afloat. Make sure the two halves of the shaft anodes are snugged up to a clean shaft, and the screws secured with </a:t>
            </a:r>
            <a:r>
              <a:rPr lang="en-US" dirty="0" err="1">
                <a:solidFill>
                  <a:schemeClr val="tx1"/>
                </a:solidFill>
              </a:rPr>
              <a:t>Locktite</a:t>
            </a:r>
            <a:r>
              <a:rPr lang="en-US" dirty="0">
                <a:solidFill>
                  <a:schemeClr val="tx1"/>
                </a:solidFill>
              </a:rPr>
              <a:t>.</a:t>
            </a:r>
          </a:p>
          <a:p>
            <a:r>
              <a:rPr lang="en-US" dirty="0">
                <a:solidFill>
                  <a:schemeClr val="tx1"/>
                </a:solidFill>
              </a:rPr>
              <a:t>Don’t forget other metal underwater fittings, such as rudder skeg shoes or refrigerator plates, which often have their own anodes, and some engines also include anodes inside the raw-water cooling system that will need changing.</a:t>
            </a:r>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32</a:t>
            </a:fld>
            <a:endParaRPr lang="pl-PL"/>
          </a:p>
        </p:txBody>
      </p:sp>
    </p:spTree>
    <p:extLst>
      <p:ext uri="{BB962C8B-B14F-4D97-AF65-F5344CB8AC3E}">
        <p14:creationId xmlns:p14="http://schemas.microsoft.com/office/powerpoint/2010/main" val="711781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pPr/>
              <a:t>33</a:t>
            </a:fld>
            <a:endParaRPr lang="pl-PL"/>
          </a:p>
        </p:txBody>
      </p:sp>
    </p:spTree>
    <p:extLst>
      <p:ext uri="{BB962C8B-B14F-4D97-AF65-F5344CB8AC3E}">
        <p14:creationId xmlns:p14="http://schemas.microsoft.com/office/powerpoint/2010/main" val="162020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pPr/>
              <a:t>34</a:t>
            </a:fld>
            <a:endParaRPr lang="pl-PL"/>
          </a:p>
        </p:txBody>
      </p:sp>
    </p:spTree>
    <p:extLst>
      <p:ext uri="{BB962C8B-B14F-4D97-AF65-F5344CB8AC3E}">
        <p14:creationId xmlns:p14="http://schemas.microsoft.com/office/powerpoint/2010/main" val="1226721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pPr/>
              <a:t>35</a:t>
            </a:fld>
            <a:endParaRPr lang="pl-PL"/>
          </a:p>
        </p:txBody>
      </p:sp>
    </p:spTree>
    <p:extLst>
      <p:ext uri="{BB962C8B-B14F-4D97-AF65-F5344CB8AC3E}">
        <p14:creationId xmlns:p14="http://schemas.microsoft.com/office/powerpoint/2010/main" val="2007049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latin typeface="+mn-lt"/>
                <a:ea typeface="+mn-ea"/>
                <a:cs typeface="+mn-cs"/>
              </a:rPr>
              <a:t>On metal parts that have already been infected by corrosion you can apply a chemical preparation called rust neutralizer.  It penetrates the structure of iron oxides and hydroxides, transforming the structure of rust from completely unstable to one in which further oxidation processes do not occur. The agent is a mixture of organic and inorganic acids that react with rust and not only cover it as it is the case with epoxy resin products.</a:t>
            </a:r>
            <a:endParaRPr lang="pl-PL"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product </a:t>
            </a:r>
            <a:r>
              <a:rPr lang="en-US" sz="1200" kern="1200" dirty="0" err="1">
                <a:solidFill>
                  <a:schemeClr val="tx1"/>
                </a:solidFill>
                <a:latin typeface="+mn-lt"/>
                <a:ea typeface="+mn-ea"/>
                <a:cs typeface="+mn-cs"/>
              </a:rPr>
              <a:t>passivates</a:t>
            </a:r>
            <a:r>
              <a:rPr lang="en-US" sz="1200" kern="1200" dirty="0">
                <a:solidFill>
                  <a:schemeClr val="tx1"/>
                </a:solidFill>
                <a:latin typeface="+mn-lt"/>
                <a:ea typeface="+mn-ea"/>
                <a:cs typeface="+mn-cs"/>
              </a:rPr>
              <a:t> corrosion products into a completely stable form. It stops the rusting process completely. Neutralizer should only be applied on rust. It cannot be used as a protective agent. Rust </a:t>
            </a:r>
            <a:r>
              <a:rPr lang="pl-PL" sz="1200" kern="1200" dirty="0">
                <a:solidFill>
                  <a:schemeClr val="tx1"/>
                </a:solidFill>
                <a:latin typeface="+mn-lt"/>
                <a:ea typeface="+mn-ea"/>
                <a:cs typeface="+mn-cs"/>
              </a:rPr>
              <a:t>n</a:t>
            </a:r>
            <a:r>
              <a:rPr lang="en-US" sz="1200" kern="1200" dirty="0" err="1">
                <a:solidFill>
                  <a:schemeClr val="tx1"/>
                </a:solidFill>
                <a:latin typeface="+mn-lt"/>
                <a:ea typeface="+mn-ea"/>
                <a:cs typeface="+mn-cs"/>
              </a:rPr>
              <a:t>eutralizer</a:t>
            </a:r>
            <a:r>
              <a:rPr lang="en-US" sz="1200" kern="1200" dirty="0">
                <a:solidFill>
                  <a:schemeClr val="tx1"/>
                </a:solidFill>
                <a:latin typeface="+mn-lt"/>
                <a:ea typeface="+mn-ea"/>
                <a:cs typeface="+mn-cs"/>
              </a:rPr>
              <a:t> works great in wet conditions. It can be applied to boats, ships, cars, closed profiles.</a:t>
            </a:r>
            <a:endParaRPr lang="pl-PL" sz="1200" kern="1200" dirty="0">
              <a:solidFill>
                <a:schemeClr val="tx1"/>
              </a:solidFill>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pPr/>
              <a:t>36</a:t>
            </a:fld>
            <a:endParaRPr lang="pl-PL"/>
          </a:p>
        </p:txBody>
      </p:sp>
    </p:spTree>
    <p:extLst>
      <p:ext uri="{BB962C8B-B14F-4D97-AF65-F5344CB8AC3E}">
        <p14:creationId xmlns:p14="http://schemas.microsoft.com/office/powerpoint/2010/main" val="1873578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sz="1200" kern="1200" dirty="0">
                <a:solidFill>
                  <a:schemeClr val="tx1"/>
                </a:solidFill>
                <a:latin typeface="+mn-lt"/>
                <a:ea typeface="+mn-ea"/>
                <a:cs typeface="+mn-cs"/>
              </a:rPr>
              <a:t>The corrosion inhibition efficiency of inhibitors depends on several factors including the nature of the corrosive environment, inhibitor concentration, electrolyte temperature, and exposure time to the electrolyte. The efficiency of inhibitors usually increases with concentration. However, after exceeding a specific limit, further increment in the concentration does not influence the corrosion inhibition. This limit is dependent on many variables like the nature of the electrolyte, type of inhibitor, and temperature. At the beginning of the adsorption process, inhibitors tend to be adsorbed on the metal surface in flat or horizontal orientations resulting in increased surface coverage thereby increasing the inhibition efficiency. However, after exceeding an optimum limit, a further increase in the inhibitor’s concentration leads to inter-molecular repulsion. This results in vertical or non-planar adsorption of inhibitor’s molecules on the metal surface thereby having no tangible improvement in the inhibition efficiency</a:t>
            </a:r>
            <a:r>
              <a:rPr lang="pl-PL" sz="1200" kern="1200" dirty="0">
                <a:solidFill>
                  <a:schemeClr val="tx1"/>
                </a:solidFill>
                <a:latin typeface="+mn-lt"/>
                <a:ea typeface="+mn-ea"/>
                <a:cs typeface="+mn-cs"/>
              </a:rPr>
              <a:t>.</a:t>
            </a:r>
          </a:p>
          <a:p>
            <a:endParaRPr lang="pl-PL" dirty="0"/>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38</a:t>
            </a:fld>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The electrolyte temperature has a considerable impact on the inhibition efficiency. At room temperature, an inhibitor forms a protective film through physical or chemical adsorption on the metal surface. However, at a higher temperature, the </a:t>
            </a:r>
            <a:r>
              <a:rPr lang="en-US" dirty="0" err="1"/>
              <a:t>chemisorption</a:t>
            </a:r>
            <a:r>
              <a:rPr lang="en-US" dirty="0"/>
              <a:t> mechanism is prevalent whose rate linearly increases with the surrounding temperature; as a result, the rate of forming a protective film increases thus correspondingly enhancing the corrosion inhibition. </a:t>
            </a:r>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39</a:t>
            </a:fld>
            <a:endParaRPr 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40</a:t>
            </a:fld>
            <a:endParaRPr lang="pl-PL"/>
          </a:p>
        </p:txBody>
      </p:sp>
    </p:spTree>
    <p:extLst>
      <p:ext uri="{BB962C8B-B14F-4D97-AF65-F5344CB8AC3E}">
        <p14:creationId xmlns:p14="http://schemas.microsoft.com/office/powerpoint/2010/main" val="84085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B</a:t>
            </a:r>
            <a:r>
              <a:rPr lang="en-US" dirty="0" err="1">
                <a:solidFill>
                  <a:schemeClr val="tx1"/>
                </a:solidFill>
              </a:rPr>
              <a:t>rittle</a:t>
            </a:r>
            <a:r>
              <a:rPr lang="en-US" dirty="0">
                <a:solidFill>
                  <a:schemeClr val="tx1"/>
                </a:solidFill>
              </a:rPr>
              <a:t> oxide layer repeatedly undergoes exfoliation thereby re-establishing the metal-acid contact resulting in the severe dissolution of the metal surface, leading to strong corrosion. Upon coming into contact with non-oxidizing acids (e.g., HCl) steel reacts to form Iron salts (II) (e.g. FeCl</a:t>
            </a:r>
            <a:r>
              <a:rPr lang="en-US" baseline="-25000" dirty="0">
                <a:solidFill>
                  <a:schemeClr val="tx1"/>
                </a:solidFill>
              </a:rPr>
              <a:t>2</a:t>
            </a:r>
            <a:r>
              <a:rPr lang="en-US" dirty="0">
                <a:solidFill>
                  <a:schemeClr val="tx1"/>
                </a:solidFill>
              </a:rPr>
              <a:t>) as a corrosion product. Likewise, steel encounters corrosion attack in contact with H</a:t>
            </a:r>
            <a:r>
              <a:rPr lang="en-US" baseline="-25000" dirty="0">
                <a:solidFill>
                  <a:schemeClr val="tx1"/>
                </a:solidFill>
              </a:rPr>
              <a:t>2</a:t>
            </a:r>
            <a:r>
              <a:rPr lang="en-US" dirty="0">
                <a:solidFill>
                  <a:schemeClr val="tx1"/>
                </a:solidFill>
              </a:rPr>
              <a:t>SO</a:t>
            </a:r>
            <a:r>
              <a:rPr lang="en-US" baseline="-25000" dirty="0">
                <a:solidFill>
                  <a:schemeClr val="tx1"/>
                </a:solidFill>
              </a:rPr>
              <a:t>4</a:t>
            </a:r>
            <a:r>
              <a:rPr lang="en-US" dirty="0">
                <a:solidFill>
                  <a:schemeClr val="tx1"/>
                </a:solidFill>
              </a:rPr>
              <a:t> leading to the formation of FeSO</a:t>
            </a:r>
            <a:r>
              <a:rPr lang="en-US" baseline="-25000" dirty="0">
                <a:solidFill>
                  <a:schemeClr val="tx1"/>
                </a:solidFill>
              </a:rPr>
              <a:t>4</a:t>
            </a:r>
            <a:r>
              <a:rPr lang="en-US" dirty="0">
                <a:solidFill>
                  <a:schemeClr val="tx1"/>
                </a:solidFill>
              </a:rPr>
              <a:t>.</a:t>
            </a:r>
            <a:endParaRPr lang="pl-PL" dirty="0">
              <a:solidFill>
                <a:schemeClr val="tx1"/>
              </a:solidFill>
            </a:endParaRPr>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4</a:t>
            </a:fld>
            <a:endParaRPr lang="pl-PL"/>
          </a:p>
        </p:txBody>
      </p:sp>
    </p:spTree>
    <p:extLst>
      <p:ext uri="{BB962C8B-B14F-4D97-AF65-F5344CB8AC3E}">
        <p14:creationId xmlns:p14="http://schemas.microsoft.com/office/powerpoint/2010/main" val="2786525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88B547B-FC1E-4BC6-80DF-746DCA82461D}" type="slidenum">
              <a:rPr lang="de-DE" smtClean="0"/>
              <a:pPr/>
              <a:t>41</a:t>
            </a:fld>
            <a:endParaRPr lang="de-DE"/>
          </a:p>
        </p:txBody>
      </p:sp>
    </p:spTree>
    <p:extLst>
      <p:ext uri="{BB962C8B-B14F-4D97-AF65-F5344CB8AC3E}">
        <p14:creationId xmlns:p14="http://schemas.microsoft.com/office/powerpoint/2010/main" val="165667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Structural damage most often occurs in the areas between wood and metal.</a:t>
            </a:r>
            <a:endParaRPr lang="pl-PL" dirty="0"/>
          </a:p>
          <a:p>
            <a:r>
              <a:rPr lang="en-US" dirty="0"/>
              <a:t>The rust from the iron rivets forces plugs in the bottom out. </a:t>
            </a:r>
            <a:endParaRPr lang="pl-PL" dirty="0"/>
          </a:p>
          <a:p>
            <a:r>
              <a:rPr lang="en-US" dirty="0"/>
              <a:t>The wood turns black and softens when in contact with rusty steel frames and stem bolts. </a:t>
            </a:r>
            <a:endParaRPr lang="pl-PL" dirty="0"/>
          </a:p>
          <a:p>
            <a:r>
              <a:rPr lang="en-US" dirty="0"/>
              <a:t>Sometimes you come across mahogany planking in good condition in a 50</a:t>
            </a:r>
            <a:r>
              <a:rPr lang="pl-PL" baseline="0" dirty="0"/>
              <a:t> </a:t>
            </a:r>
            <a:r>
              <a:rPr lang="en-US" dirty="0"/>
              <a:t>cm</a:t>
            </a:r>
            <a:r>
              <a:rPr lang="pl-PL" dirty="0"/>
              <a:t> (</a:t>
            </a:r>
            <a:r>
              <a:rPr lang="en-US" dirty="0"/>
              <a:t>1.5-foot</a:t>
            </a:r>
            <a:r>
              <a:rPr lang="pl-PL" dirty="0"/>
              <a:t>)</a:t>
            </a:r>
            <a:r>
              <a:rPr lang="en-US" dirty="0"/>
              <a:t> section, and then there's a poor section that is almost coming apart near the steel frame. Iron keels corrode and destroy the wood keel. Keel bolts rust. Propellers and shafts corrode, and support trestles and other parts of the propeller fold. This corrosion is the result of moisture and wear, and the progression is slow and sneaky.</a:t>
            </a:r>
            <a:endParaRPr lang="pl-PL" dirty="0"/>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can lead to corrosion problems, which you can read quite a bit about in boating magazines. It is similar to electricity from the shore where there is poorly execute grounding of the pier's electrical system that can cause stray currents. There is talk of some marinas where the water is live with electricity from such stray currents.</a:t>
            </a:r>
            <a:endParaRPr lang="pl-PL" dirty="0"/>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6</a:t>
            </a:fld>
            <a:endParaRPr lang="pl-PL"/>
          </a:p>
        </p:txBody>
      </p:sp>
    </p:spTree>
    <p:extLst>
      <p:ext uri="{BB962C8B-B14F-4D97-AF65-F5344CB8AC3E}">
        <p14:creationId xmlns:p14="http://schemas.microsoft.com/office/powerpoint/2010/main" val="196914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metals are immersed in an electrolyte and form a battery. The metal that has lower electrical potential becomes the anode, and the one that has more is the cathode. When they are connected through the electrolyte, ions migrate from the anode to the cathode. A galvanic cell has been formed, and the anode is consumed over time.</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7</a:t>
            </a:fld>
            <a:endParaRPr lang="pl-PL"/>
          </a:p>
        </p:txBody>
      </p:sp>
    </p:spTree>
    <p:extLst>
      <p:ext uri="{BB962C8B-B14F-4D97-AF65-F5344CB8AC3E}">
        <p14:creationId xmlns:p14="http://schemas.microsoft.com/office/powerpoint/2010/main" val="2167261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8</a:t>
            </a:fld>
            <a:endParaRPr lang="pl-PL"/>
          </a:p>
        </p:txBody>
      </p:sp>
    </p:spTree>
    <p:extLst>
      <p:ext uri="{BB962C8B-B14F-4D97-AF65-F5344CB8AC3E}">
        <p14:creationId xmlns:p14="http://schemas.microsoft.com/office/powerpoint/2010/main" val="129965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a:solidFill>
                  <a:schemeClr val="tx1"/>
                </a:solidFill>
                <a:effectLst/>
                <a:latin typeface="+mn-lt"/>
                <a:ea typeface="+mn-ea"/>
                <a:cs typeface="+mn-cs"/>
              </a:rPr>
              <a:t>As </a:t>
            </a:r>
            <a:r>
              <a:rPr lang="pl-PL" sz="1200" kern="1200" dirty="0" err="1">
                <a:solidFill>
                  <a:schemeClr val="tx1"/>
                </a:solidFill>
                <a:effectLst/>
                <a:latin typeface="+mn-lt"/>
                <a:ea typeface="+mn-ea"/>
                <a:cs typeface="+mn-cs"/>
              </a:rPr>
              <a:t>shown</a:t>
            </a:r>
            <a:r>
              <a:rPr lang="pl-PL" sz="1200" kern="1200" dirty="0">
                <a:solidFill>
                  <a:schemeClr val="tx1"/>
                </a:solidFill>
                <a:effectLst/>
                <a:latin typeface="+mn-lt"/>
                <a:ea typeface="+mn-ea"/>
                <a:cs typeface="+mn-cs"/>
              </a:rPr>
              <a:t> in the </a:t>
            </a:r>
            <a:r>
              <a:rPr lang="pl-PL" sz="1200" kern="1200" dirty="0" err="1">
                <a:solidFill>
                  <a:schemeClr val="tx1"/>
                </a:solidFill>
                <a:effectLst/>
                <a:latin typeface="+mn-lt"/>
                <a:ea typeface="+mn-ea"/>
                <a:cs typeface="+mn-cs"/>
              </a:rPr>
              <a:t>figure</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current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flows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under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water</a:t>
            </a:r>
            <a:r>
              <a:rPr lang="pl-PL" sz="1200" kern="1200" dirty="0">
                <a:solidFill>
                  <a:schemeClr val="tx1"/>
                </a:solidFill>
                <a:effectLst/>
                <a:latin typeface="+mn-lt"/>
                <a:ea typeface="+mn-ea"/>
                <a:cs typeface="+mn-cs"/>
              </a:rPr>
              <a:t> from the </a:t>
            </a:r>
            <a:r>
              <a:rPr lang="pl-PL" sz="1200" kern="1200" dirty="0" err="1">
                <a:solidFill>
                  <a:schemeClr val="tx1"/>
                </a:solidFill>
                <a:effectLst/>
                <a:latin typeface="+mn-lt"/>
                <a:ea typeface="+mn-ea"/>
                <a:cs typeface="+mn-cs"/>
              </a:rPr>
              <a:t>anode</a:t>
            </a:r>
            <a:r>
              <a:rPr lang="pl-PL" sz="1200" kern="1200" dirty="0">
                <a:solidFill>
                  <a:schemeClr val="tx1"/>
                </a:solidFill>
                <a:effectLst/>
                <a:latin typeface="+mn-lt"/>
                <a:ea typeface="+mn-ea"/>
                <a:cs typeface="+mn-cs"/>
              </a:rPr>
              <a:t> (+) </a:t>
            </a:r>
            <a:r>
              <a:rPr lang="pl-PL" sz="1200" kern="1200" dirty="0" err="1">
                <a:solidFill>
                  <a:schemeClr val="tx1"/>
                </a:solidFill>
                <a:effectLst/>
                <a:latin typeface="+mn-lt"/>
                <a:ea typeface="+mn-ea"/>
                <a:cs typeface="+mn-cs"/>
              </a:rPr>
              <a:t>aluminum</a:t>
            </a:r>
            <a:r>
              <a:rPr lang="pl-PL" sz="1200" kern="1200" dirty="0">
                <a:solidFill>
                  <a:schemeClr val="tx1"/>
                </a:solidFill>
                <a:effectLst/>
                <a:latin typeface="+mn-lt"/>
                <a:ea typeface="+mn-ea"/>
                <a:cs typeface="+mn-cs"/>
              </a:rPr>
              <a:t> bar to the </a:t>
            </a:r>
            <a:r>
              <a:rPr lang="pl-PL" sz="1200" kern="1200" dirty="0" err="1">
                <a:solidFill>
                  <a:schemeClr val="tx1"/>
                </a:solidFill>
                <a:effectLst/>
                <a:latin typeface="+mn-lt"/>
                <a:ea typeface="+mn-ea"/>
                <a:cs typeface="+mn-cs"/>
              </a:rPr>
              <a:t>copper</a:t>
            </a:r>
            <a:r>
              <a:rPr lang="pl-PL" sz="1200" kern="1200" dirty="0">
                <a:solidFill>
                  <a:schemeClr val="tx1"/>
                </a:solidFill>
                <a:effectLst/>
                <a:latin typeface="+mn-lt"/>
                <a:ea typeface="+mn-ea"/>
                <a:cs typeface="+mn-cs"/>
              </a:rPr>
              <a:t> bar, i.e. to the </a:t>
            </a:r>
            <a:r>
              <a:rPr lang="pl-PL" sz="1200" kern="1200" dirty="0" err="1">
                <a:solidFill>
                  <a:schemeClr val="tx1"/>
                </a:solidFill>
                <a:effectLst/>
                <a:latin typeface="+mn-lt"/>
                <a:ea typeface="+mn-ea"/>
                <a:cs typeface="+mn-cs"/>
              </a:rPr>
              <a:t>cathode</a:t>
            </a:r>
            <a:r>
              <a:rPr lang="pl-PL" sz="1200" kern="1200" dirty="0">
                <a:solidFill>
                  <a:schemeClr val="tx1"/>
                </a:solidFill>
                <a:effectLst/>
                <a:latin typeface="+mn-lt"/>
                <a:ea typeface="+mn-ea"/>
                <a:cs typeface="+mn-cs"/>
              </a:rPr>
              <a:t> (-). </a:t>
            </a:r>
            <a:r>
              <a:rPr lang="pl-PL" sz="1200" kern="1200" dirty="0" err="1">
                <a:solidFill>
                  <a:schemeClr val="tx1"/>
                </a:solidFill>
                <a:effectLst/>
                <a:latin typeface="+mn-lt"/>
                <a:ea typeface="+mn-ea"/>
                <a:cs typeface="+mn-cs"/>
              </a:rPr>
              <a:t>Above</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water</a:t>
            </a:r>
            <a:r>
              <a:rPr lang="pl-PL" sz="1200" kern="1200" dirty="0">
                <a:solidFill>
                  <a:schemeClr val="tx1"/>
                </a:solidFill>
                <a:effectLst/>
                <a:latin typeface="+mn-lt"/>
                <a:ea typeface="+mn-ea"/>
                <a:cs typeface="+mn-cs"/>
              </a:rPr>
              <a:t>, from the </a:t>
            </a:r>
            <a:r>
              <a:rPr lang="pl-PL" sz="1200" kern="1200" dirty="0" err="1">
                <a:solidFill>
                  <a:schemeClr val="tx1"/>
                </a:solidFill>
                <a:effectLst/>
                <a:latin typeface="+mn-lt"/>
                <a:ea typeface="+mn-ea"/>
                <a:cs typeface="+mn-cs"/>
              </a:rPr>
              <a:t>copper</a:t>
            </a:r>
            <a:r>
              <a:rPr lang="pl-PL" sz="1200" kern="1200" dirty="0">
                <a:solidFill>
                  <a:schemeClr val="tx1"/>
                </a:solidFill>
                <a:effectLst/>
                <a:latin typeface="+mn-lt"/>
                <a:ea typeface="+mn-ea"/>
                <a:cs typeface="+mn-cs"/>
              </a:rPr>
              <a:t> ingot, </a:t>
            </a:r>
            <a:r>
              <a:rPr lang="pl-PL" sz="1200" kern="1200" dirty="0" err="1">
                <a:solidFill>
                  <a:schemeClr val="tx1"/>
                </a:solidFill>
                <a:effectLst/>
                <a:latin typeface="+mn-lt"/>
                <a:ea typeface="+mn-ea"/>
                <a:cs typeface="+mn-cs"/>
              </a:rPr>
              <a:t>which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time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acts</a:t>
            </a:r>
            <a:r>
              <a:rPr lang="pl-PL" sz="1200" kern="1200" dirty="0">
                <a:solidFill>
                  <a:schemeClr val="tx1"/>
                </a:solidFill>
                <a:effectLst/>
                <a:latin typeface="+mn-lt"/>
                <a:ea typeface="+mn-ea"/>
                <a:cs typeface="+mn-cs"/>
              </a:rPr>
              <a:t> as </a:t>
            </a:r>
            <a:r>
              <a:rPr lang="pl-PL" sz="1200" kern="1200" dirty="0" err="1">
                <a:solidFill>
                  <a:schemeClr val="tx1"/>
                </a:solidFill>
                <a:effectLst/>
                <a:latin typeface="+mn-lt"/>
                <a:ea typeface="+mn-ea"/>
                <a:cs typeface="+mn-cs"/>
              </a:rPr>
              <a:t>an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anode</a:t>
            </a:r>
            <a:r>
              <a:rPr lang="pl-PL" sz="1200" kern="1200" dirty="0">
                <a:solidFill>
                  <a:schemeClr val="tx1"/>
                </a:solidFill>
                <a:effectLst/>
                <a:latin typeface="+mn-lt"/>
                <a:ea typeface="+mn-ea"/>
                <a:cs typeface="+mn-cs"/>
              </a:rPr>
              <a:t>, to the </a:t>
            </a:r>
            <a:r>
              <a:rPr lang="pl-PL" sz="1200" kern="1200" dirty="0" err="1">
                <a:solidFill>
                  <a:schemeClr val="tx1"/>
                </a:solidFill>
                <a:effectLst/>
                <a:latin typeface="+mn-lt"/>
                <a:ea typeface="+mn-ea"/>
                <a:cs typeface="+mn-cs"/>
              </a:rPr>
              <a:t>aluminum</a:t>
            </a:r>
            <a:r>
              <a:rPr lang="pl-PL" sz="1200" kern="1200" dirty="0">
                <a:solidFill>
                  <a:schemeClr val="tx1"/>
                </a:solidFill>
                <a:effectLst/>
                <a:latin typeface="+mn-lt"/>
                <a:ea typeface="+mn-ea"/>
                <a:cs typeface="+mn-cs"/>
              </a:rPr>
              <a:t> ingot, </a:t>
            </a:r>
            <a:r>
              <a:rPr lang="pl-PL" sz="1200" kern="1200" dirty="0" err="1">
                <a:solidFill>
                  <a:schemeClr val="tx1"/>
                </a:solidFill>
                <a:effectLst/>
                <a:latin typeface="+mn-lt"/>
                <a:ea typeface="+mn-ea"/>
                <a:cs typeface="+mn-cs"/>
              </a:rPr>
              <a:t>which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cathode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above</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water</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current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flows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only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when</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circuit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closed</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therefore</a:t>
            </a:r>
            <a:r>
              <a:rPr lang="pl-PL" sz="1200" kern="1200" dirty="0">
                <a:solidFill>
                  <a:schemeClr val="tx1"/>
                </a:solidFill>
                <a:effectLst/>
                <a:latin typeface="+mn-lt"/>
                <a:ea typeface="+mn-ea"/>
                <a:cs typeface="+mn-cs"/>
              </a:rPr>
              <a:t> in real </a:t>
            </a:r>
            <a:r>
              <a:rPr lang="pl-PL" sz="1200" kern="1200" dirty="0" err="1">
                <a:solidFill>
                  <a:schemeClr val="tx1"/>
                </a:solidFill>
                <a:effectLst/>
                <a:latin typeface="+mn-lt"/>
                <a:ea typeface="+mn-ea"/>
                <a:cs typeface="+mn-cs"/>
              </a:rPr>
              <a:t>conditions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when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closed</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somewhere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inside</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yacht</a:t>
            </a:r>
            <a:r>
              <a:rPr lang="pl-PL" sz="1200" kern="1200" dirty="0">
                <a:solidFill>
                  <a:schemeClr val="tx1"/>
                </a:solidFill>
                <a:effectLst/>
                <a:latin typeface="+mn-lt"/>
                <a:ea typeface="+mn-ea"/>
                <a:cs typeface="+mn-cs"/>
              </a:rPr>
              <a:t> by </a:t>
            </a:r>
            <a:r>
              <a:rPr lang="pl-PL" sz="1200" kern="1200" dirty="0" err="1">
                <a:solidFill>
                  <a:schemeClr val="tx1"/>
                </a:solidFill>
                <a:effectLst/>
                <a:latin typeface="+mn-lt"/>
                <a:ea typeface="+mn-ea"/>
                <a:cs typeface="+mn-cs"/>
              </a:rPr>
              <a:t>conductive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elements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case</a:t>
            </a:r>
            <a:r>
              <a:rPr lang="pl-PL" sz="1200" kern="1200" dirty="0">
                <a:solidFill>
                  <a:schemeClr val="tx1"/>
                </a:solidFill>
                <a:effectLst/>
                <a:latin typeface="+mn-lt"/>
                <a:ea typeface="+mn-ea"/>
                <a:cs typeface="+mn-cs"/>
              </a:rPr>
              <a:t>, for </a:t>
            </a:r>
            <a:r>
              <a:rPr lang="pl-PL" sz="1200" kern="1200" dirty="0" err="1">
                <a:solidFill>
                  <a:schemeClr val="tx1"/>
                </a:solidFill>
                <a:effectLst/>
                <a:latin typeface="+mn-lt"/>
                <a:ea typeface="+mn-ea"/>
                <a:cs typeface="+mn-cs"/>
              </a:rPr>
              <a:t>example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when</a:t>
            </a:r>
            <a:r>
              <a:rPr lang="pl-PL" sz="1200" kern="1200" dirty="0">
                <a:solidFill>
                  <a:schemeClr val="tx1"/>
                </a:solidFill>
                <a:effectLst/>
                <a:latin typeface="+mn-lt"/>
                <a:ea typeface="+mn-ea"/>
                <a:cs typeface="+mn-cs"/>
              </a:rPr>
              <a:t> a </a:t>
            </a:r>
            <a:r>
              <a:rPr lang="pl-PL" sz="1200" kern="1200" dirty="0" err="1">
                <a:solidFill>
                  <a:schemeClr val="tx1"/>
                </a:solidFill>
                <a:effectLst/>
                <a:latin typeface="+mn-lt"/>
                <a:ea typeface="+mn-ea"/>
                <a:cs typeface="+mn-cs"/>
              </a:rPr>
              <a:t>steel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aluminum</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hull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equipped</a:t>
            </a:r>
            <a:r>
              <a:rPr lang="pl-PL" sz="1200" kern="1200" dirty="0">
                <a:solidFill>
                  <a:schemeClr val="tx1"/>
                </a:solidFill>
                <a:effectLst/>
                <a:latin typeface="+mn-lt"/>
                <a:ea typeface="+mn-ea"/>
                <a:cs typeface="+mn-cs"/>
              </a:rPr>
              <a:t> with </a:t>
            </a:r>
            <a:r>
              <a:rPr lang="pl-PL" sz="1200" kern="1200" dirty="0" err="1">
                <a:solidFill>
                  <a:schemeClr val="tx1"/>
                </a:solidFill>
                <a:effectLst/>
                <a:latin typeface="+mn-lt"/>
                <a:ea typeface="+mn-ea"/>
                <a:cs typeface="+mn-cs"/>
              </a:rPr>
              <a:t>e.g</a:t>
            </a:r>
            <a:r>
              <a:rPr lang="pl-PL" sz="1200" kern="1200" dirty="0">
                <a:solidFill>
                  <a:schemeClr val="tx1"/>
                </a:solidFill>
                <a:effectLst/>
                <a:latin typeface="+mn-lt"/>
                <a:ea typeface="+mn-ea"/>
                <a:cs typeface="+mn-cs"/>
              </a:rPr>
              <a:t>. a propeller </a:t>
            </a:r>
            <a:r>
              <a:rPr lang="pl-PL" sz="1200" kern="1200" dirty="0" err="1">
                <a:solidFill>
                  <a:schemeClr val="tx1"/>
                </a:solidFill>
                <a:effectLst/>
                <a:latin typeface="+mn-lt"/>
                <a:ea typeface="+mn-ea"/>
                <a:cs typeface="+mn-cs"/>
              </a:rPr>
              <a:t>made</a:t>
            </a:r>
            <a:r>
              <a:rPr lang="pl-PL" sz="1200" kern="1200" dirty="0">
                <a:solidFill>
                  <a:schemeClr val="tx1"/>
                </a:solidFill>
                <a:effectLst/>
                <a:latin typeface="+mn-lt"/>
                <a:ea typeface="+mn-ea"/>
                <a:cs typeface="+mn-cs"/>
              </a:rPr>
              <a:t> of a </a:t>
            </a:r>
            <a:r>
              <a:rPr lang="pl-PL" sz="1200" kern="1200" dirty="0" err="1">
                <a:solidFill>
                  <a:schemeClr val="tx1"/>
                </a:solidFill>
                <a:effectLst/>
                <a:latin typeface="+mn-lt"/>
                <a:ea typeface="+mn-ea"/>
                <a:cs typeface="+mn-cs"/>
              </a:rPr>
              <a:t>more</a:t>
            </a:r>
            <a:r>
              <a:rPr lang="pl-PL" sz="1200" kern="1200" dirty="0">
                <a:solidFill>
                  <a:schemeClr val="tx1"/>
                </a:solidFill>
                <a:effectLst/>
                <a:latin typeface="+mn-lt"/>
                <a:ea typeface="+mn-ea"/>
                <a:cs typeface="+mn-cs"/>
              </a:rPr>
              <a:t> noble </a:t>
            </a:r>
            <a:r>
              <a:rPr lang="pl-PL" sz="1200" kern="1200" dirty="0" err="1">
                <a:solidFill>
                  <a:schemeClr val="tx1"/>
                </a:solidFill>
                <a:effectLst/>
                <a:latin typeface="+mn-lt"/>
                <a:ea typeface="+mn-ea"/>
                <a:cs typeface="+mn-cs"/>
              </a:rPr>
              <a:t>material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than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steel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aluminum</a:t>
            </a:r>
            <a:r>
              <a:rPr lang="pl-PL" sz="1200" kern="1200" dirty="0">
                <a:solidFill>
                  <a:schemeClr val="tx1"/>
                </a:solidFill>
                <a:effectLst/>
                <a:latin typeface="+mn-lt"/>
                <a:ea typeface="+mn-ea"/>
                <a:cs typeface="+mn-cs"/>
              </a:rPr>
              <a:t>, a propeller </a:t>
            </a:r>
            <a:r>
              <a:rPr lang="pl-PL" sz="1200" kern="1200" dirty="0" err="1">
                <a:solidFill>
                  <a:schemeClr val="tx1"/>
                </a:solidFill>
                <a:effectLst/>
                <a:latin typeface="+mn-lt"/>
                <a:ea typeface="+mn-ea"/>
                <a:cs typeface="+mn-cs"/>
              </a:rPr>
              <a:t>shaft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made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e.g</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bronze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or</a:t>
            </a:r>
            <a:r>
              <a:rPr lang="pl-PL" sz="1200" kern="1200" dirty="0">
                <a:solidFill>
                  <a:schemeClr val="tx1"/>
                </a:solidFill>
                <a:effectLst/>
                <a:latin typeface="+mn-lt"/>
                <a:ea typeface="+mn-ea"/>
                <a:cs typeface="+mn-cs"/>
              </a:rPr>
              <a:t> Monel. The </a:t>
            </a:r>
            <a:r>
              <a:rPr lang="pl-PL" sz="1200" kern="1200" dirty="0" err="1">
                <a:solidFill>
                  <a:schemeClr val="tx1"/>
                </a:solidFill>
                <a:effectLst/>
                <a:latin typeface="+mn-lt"/>
                <a:ea typeface="+mn-ea"/>
                <a:cs typeface="+mn-cs"/>
              </a:rPr>
              <a:t>phenomenon</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electrochemical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corrosion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occurs</a:t>
            </a:r>
            <a:r>
              <a:rPr lang="pl-PL" sz="1200" kern="1200" dirty="0">
                <a:solidFill>
                  <a:schemeClr val="tx1"/>
                </a:solidFill>
                <a:effectLst/>
                <a:latin typeface="+mn-lt"/>
                <a:ea typeface="+mn-ea"/>
                <a:cs typeface="+mn-cs"/>
              </a:rPr>
              <a:t> not </a:t>
            </a:r>
            <a:r>
              <a:rPr lang="pl-PL" sz="1200" kern="1200" dirty="0" err="1">
                <a:solidFill>
                  <a:schemeClr val="tx1"/>
                </a:solidFill>
                <a:effectLst/>
                <a:latin typeface="+mn-lt"/>
                <a:ea typeface="+mn-ea"/>
                <a:cs typeface="+mn-cs"/>
              </a:rPr>
              <a:t>only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when</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hulls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are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made</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steel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aluminum</a:t>
            </a:r>
            <a:r>
              <a:rPr lang="pl-PL" sz="1200" kern="1200" dirty="0">
                <a:solidFill>
                  <a:schemeClr val="tx1"/>
                </a:solidFill>
                <a:effectLst/>
                <a:latin typeface="+mn-lt"/>
                <a:ea typeface="+mn-ea"/>
                <a:cs typeface="+mn-cs"/>
              </a:rPr>
              <a:t>, but </a:t>
            </a:r>
            <a:r>
              <a:rPr lang="pl-PL" sz="1200" kern="1200" dirty="0" err="1">
                <a:solidFill>
                  <a:schemeClr val="tx1"/>
                </a:solidFill>
                <a:effectLst/>
                <a:latin typeface="+mn-lt"/>
                <a:ea typeface="+mn-ea"/>
                <a:cs typeface="+mn-cs"/>
              </a:rPr>
              <a:t>also</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when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there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are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elements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made</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steel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aluminum</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installed</a:t>
            </a:r>
            <a:r>
              <a:rPr lang="pl-PL" sz="1200" kern="1200" dirty="0">
                <a:solidFill>
                  <a:schemeClr val="tx1"/>
                </a:solidFill>
                <a:effectLst/>
                <a:latin typeface="+mn-lt"/>
                <a:ea typeface="+mn-ea"/>
                <a:cs typeface="+mn-cs"/>
              </a:rPr>
              <a:t> in </a:t>
            </a:r>
            <a:r>
              <a:rPr lang="pl-PL" sz="1200" kern="1200" dirty="0" err="1">
                <a:solidFill>
                  <a:schemeClr val="tx1"/>
                </a:solidFill>
                <a:effectLst/>
                <a:latin typeface="+mn-lt"/>
                <a:ea typeface="+mn-ea"/>
                <a:cs typeface="+mn-cs"/>
              </a:rPr>
              <a:t>wooden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laminated</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yachts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under</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water</a:t>
            </a:r>
            <a:r>
              <a:rPr lang="pl-PL" sz="1200" kern="1200" dirty="0">
                <a:solidFill>
                  <a:schemeClr val="tx1"/>
                </a:solidFill>
                <a:effectLst/>
                <a:latin typeface="+mn-lt"/>
                <a:ea typeface="+mn-ea"/>
                <a:cs typeface="+mn-cs"/>
              </a:rPr>
              <a:t>.</a:t>
            </a:r>
          </a:p>
          <a:p>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D38D4360-A48C-4E70-9EA5-8232F10F2851}" type="slidenum">
              <a:rPr lang="pl-PL" smtClean="0"/>
              <a:pPr/>
              <a:t>9</a:t>
            </a:fld>
            <a:endParaRPr lang="pl-PL"/>
          </a:p>
        </p:txBody>
      </p:sp>
    </p:spTree>
    <p:extLst>
      <p:ext uri="{BB962C8B-B14F-4D97-AF65-F5344CB8AC3E}">
        <p14:creationId xmlns:p14="http://schemas.microsoft.com/office/powerpoint/2010/main" val="52607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a:lvl1pPr>
          </a:lstStyle>
          <a:p>
            <a:r>
              <a:rPr lang="en-US" dirty="0"/>
              <a:t>Click to edit the style </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the subtitle pattern style </a:t>
            </a:r>
          </a:p>
        </p:txBody>
      </p:sp>
      <p:sp>
        <p:nvSpPr>
          <p:cNvPr id="4" name="Date Placeholder 3"/>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131691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68967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183579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riority 2">
    <p:spTree>
      <p:nvGrpSpPr>
        <p:cNvPr id="1" name=""/>
        <p:cNvGrpSpPr/>
        <p:nvPr/>
      </p:nvGrpSpPr>
      <p:grpSpPr>
        <a:xfrm>
          <a:off x="0" y="0"/>
          <a:ext cx="0" cy="0"/>
          <a:chOff x="0" y="0"/>
          <a:chExt cx="0" cy="0"/>
        </a:xfrm>
      </p:grpSpPr>
      <p:sp>
        <p:nvSpPr>
          <p:cNvPr id="13" name="Rechteck 12"/>
          <p:cNvSpPr/>
          <p:nvPr userDrawn="1"/>
        </p:nvSpPr>
        <p:spPr>
          <a:xfrm>
            <a:off x="0" y="1835150"/>
            <a:ext cx="9144000" cy="5022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446"/>
            <a:ext cx="9144000" cy="2197608"/>
          </a:xfrm>
          <a:prstGeom prst="rect">
            <a:avLst/>
          </a:prstGeom>
        </p:spPr>
      </p:pic>
      <p:sp>
        <p:nvSpPr>
          <p:cNvPr id="22" name="Textplatzhalter 6"/>
          <p:cNvSpPr>
            <a:spLocks noGrp="1"/>
          </p:cNvSpPr>
          <p:nvPr>
            <p:ph type="body" sz="quarter" idx="13" hasCustomPrompt="1"/>
          </p:nvPr>
        </p:nvSpPr>
        <p:spPr>
          <a:xfrm>
            <a:off x="697045" y="2883760"/>
            <a:ext cx="7667621" cy="722313"/>
          </a:xfrm>
        </p:spPr>
        <p:txBody>
          <a:bodyPr>
            <a:normAutofit/>
          </a:bodyPr>
          <a:lstStyle>
            <a:lvl1pPr marL="0" indent="0">
              <a:buNone/>
              <a:defRPr sz="4200" b="1" spc="13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PRESENTATION HEADING</a:t>
            </a:r>
          </a:p>
        </p:txBody>
      </p:sp>
      <p:sp>
        <p:nvSpPr>
          <p:cNvPr id="23" name="Textplatzhalter 21"/>
          <p:cNvSpPr>
            <a:spLocks noGrp="1"/>
          </p:cNvSpPr>
          <p:nvPr>
            <p:ph type="body" sz="quarter" idx="14" hasCustomPrompt="1"/>
          </p:nvPr>
        </p:nvSpPr>
        <p:spPr>
          <a:xfrm>
            <a:off x="709167" y="3686175"/>
            <a:ext cx="7667493" cy="636588"/>
          </a:xfrm>
        </p:spPr>
        <p:txBody>
          <a:bodyPr>
            <a:normAutofit/>
          </a:bodyPr>
          <a:lstStyle>
            <a:lvl1pPr marL="0" indent="0">
              <a:buNone/>
              <a:defRPr sz="3200" spc="-20" baseline="0">
                <a:solidFill>
                  <a:schemeClr val="bg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err="1"/>
              <a:t>Presentation</a:t>
            </a:r>
            <a:r>
              <a:rPr lang="de-DE" dirty="0"/>
              <a:t> </a:t>
            </a:r>
            <a:r>
              <a:rPr lang="de-DE" dirty="0" err="1"/>
              <a:t>Subheading</a:t>
            </a:r>
            <a:endParaRPr lang="de-DE" dirty="0"/>
          </a:p>
        </p:txBody>
      </p:sp>
      <p:sp>
        <p:nvSpPr>
          <p:cNvPr id="25" name="Textplatzhalter 24"/>
          <p:cNvSpPr>
            <a:spLocks noGrp="1"/>
          </p:cNvSpPr>
          <p:nvPr>
            <p:ph type="body" sz="quarter" idx="16" hasCustomPrompt="1"/>
          </p:nvPr>
        </p:nvSpPr>
        <p:spPr>
          <a:xfrm>
            <a:off x="724175" y="6049491"/>
            <a:ext cx="4244800" cy="376710"/>
          </a:xfrm>
        </p:spPr>
        <p:txBody>
          <a:bodyPr>
            <a:normAutofit/>
          </a:bodyPr>
          <a:lstStyle>
            <a:lvl1pPr marL="0" indent="0">
              <a:lnSpc>
                <a:spcPts val="1920"/>
              </a:lnSpc>
              <a:spcBef>
                <a:spcPts val="0"/>
              </a:spcBef>
              <a:buNone/>
              <a:defRPr sz="180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pl-PL" dirty="0"/>
              <a:t>WARSAW</a:t>
            </a:r>
            <a:r>
              <a:rPr lang="de-DE" dirty="0"/>
              <a:t>, 1 J</a:t>
            </a:r>
            <a:r>
              <a:rPr lang="pl-PL" dirty="0"/>
              <a:t>ULY</a:t>
            </a:r>
            <a:r>
              <a:rPr lang="de-DE" dirty="0"/>
              <a:t> 20</a:t>
            </a:r>
            <a:r>
              <a:rPr lang="pl-PL" dirty="0"/>
              <a:t>21</a:t>
            </a:r>
            <a:endParaRPr lang="de-DE" dirty="0"/>
          </a:p>
        </p:txBody>
      </p:sp>
      <p:sp>
        <p:nvSpPr>
          <p:cNvPr id="27" name="Bildplatzhalter 18"/>
          <p:cNvSpPr>
            <a:spLocks noGrp="1"/>
          </p:cNvSpPr>
          <p:nvPr>
            <p:ph type="pic" sz="quarter" idx="17" hasCustomPrompt="1"/>
          </p:nvPr>
        </p:nvSpPr>
        <p:spPr>
          <a:xfrm>
            <a:off x="6958244" y="728342"/>
            <a:ext cx="1306800" cy="360683"/>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28" name="Bildplatzhalter 18"/>
          <p:cNvSpPr>
            <a:spLocks noGrp="1"/>
          </p:cNvSpPr>
          <p:nvPr>
            <p:ph type="pic" sz="quarter" idx="18" hasCustomPrompt="1"/>
          </p:nvPr>
        </p:nvSpPr>
        <p:spPr>
          <a:xfrm>
            <a:off x="4992645" y="728342"/>
            <a:ext cx="1306555" cy="360683"/>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29" name="Textplatzhalter 24"/>
          <p:cNvSpPr>
            <a:spLocks noGrp="1"/>
          </p:cNvSpPr>
          <p:nvPr>
            <p:ph type="body" sz="quarter" idx="15" hasCustomPrompt="1"/>
          </p:nvPr>
        </p:nvSpPr>
        <p:spPr>
          <a:xfrm>
            <a:off x="721289" y="4811240"/>
            <a:ext cx="4244800" cy="758825"/>
          </a:xfrm>
        </p:spPr>
        <p:txBody>
          <a:bodyPr>
            <a:normAutofit/>
          </a:bodyPr>
          <a:lstStyle>
            <a:lvl1pPr marL="0" indent="0">
              <a:lnSpc>
                <a:spcPts val="1920"/>
              </a:lnSpc>
              <a:spcBef>
                <a:spcPts val="0"/>
              </a:spcBef>
              <a:buNone/>
              <a:defRPr sz="180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Name, Organisation</a:t>
            </a:r>
            <a:br>
              <a:rPr lang="de-DE" dirty="0"/>
            </a:br>
            <a:r>
              <a:rPr lang="de-DE" dirty="0"/>
              <a:t>Conference, Location</a:t>
            </a:r>
          </a:p>
        </p:txBody>
      </p:sp>
      <p:pic>
        <p:nvPicPr>
          <p:cNvPr id="3" name="Obraz 2">
            <a:extLst>
              <a:ext uri="{FF2B5EF4-FFF2-40B4-BE49-F238E27FC236}">
                <a16:creationId xmlns:a16="http://schemas.microsoft.com/office/drawing/2014/main" id="{3BB1074F-8354-4FFE-A74B-94282284E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417" y="363104"/>
            <a:ext cx="2620920" cy="883798"/>
          </a:xfrm>
          <a:prstGeom prst="rect">
            <a:avLst/>
          </a:prstGeom>
        </p:spPr>
      </p:pic>
      <p:pic>
        <p:nvPicPr>
          <p:cNvPr id="5" name="Obraz 4">
            <a:extLst>
              <a:ext uri="{FF2B5EF4-FFF2-40B4-BE49-F238E27FC236}">
                <a16:creationId xmlns:a16="http://schemas.microsoft.com/office/drawing/2014/main" id="{18A739CA-6A86-4F06-8214-CCA00325A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731" y="1286559"/>
            <a:ext cx="2631771" cy="590967"/>
          </a:xfrm>
          <a:prstGeom prst="rect">
            <a:avLst/>
          </a:prstGeom>
        </p:spPr>
      </p:pic>
    </p:spTree>
    <p:extLst>
      <p:ext uri="{BB962C8B-B14F-4D97-AF65-F5344CB8AC3E}">
        <p14:creationId xmlns:p14="http://schemas.microsoft.com/office/powerpoint/2010/main" val="1125042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2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7873"/>
            <a:ext cx="9144000" cy="2197607"/>
          </a:xfrm>
          <a:prstGeom prst="rect">
            <a:avLst/>
          </a:prstGeom>
        </p:spPr>
      </p:pic>
      <p:sp>
        <p:nvSpPr>
          <p:cNvPr id="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0" name="Textplatzhalter 20"/>
          <p:cNvSpPr>
            <a:spLocks noGrp="1"/>
          </p:cNvSpPr>
          <p:nvPr>
            <p:ph type="body" sz="quarter" idx="14"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11" name="Textplatzhalter 22"/>
          <p:cNvSpPr>
            <a:spLocks noGrp="1"/>
          </p:cNvSpPr>
          <p:nvPr>
            <p:ph type="body" sz="quarter" idx="15"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14" name="Textplatzhalter 3"/>
          <p:cNvSpPr>
            <a:spLocks noGrp="1"/>
          </p:cNvSpPr>
          <p:nvPr>
            <p:ph type="body" sz="quarter" idx="24" hasCustomPrompt="1"/>
          </p:nvPr>
        </p:nvSpPr>
        <p:spPr>
          <a:xfrm>
            <a:off x="736600" y="1613521"/>
            <a:ext cx="7670800" cy="1973887"/>
          </a:xfrm>
        </p:spPr>
        <p:txBody>
          <a:bodyPr>
            <a:normAutofit/>
          </a:bodyPr>
          <a:lstStyle>
            <a:lvl1pPr marL="342900" indent="-342900">
              <a:lnSpc>
                <a:spcPct val="100000"/>
              </a:lnSpc>
              <a:spcBef>
                <a:spcPts val="0"/>
              </a:spcBef>
              <a:buFont typeface="Arial" panose="020B0604020202020204" pitchFamily="34" charset="0"/>
              <a:buChar char="•"/>
              <a:defRPr sz="2400">
                <a:solidFill>
                  <a:srgbClr val="535353"/>
                </a:solidFill>
              </a:defRPr>
            </a:lvl1pPr>
            <a:lvl2pPr marL="395903" indent="0">
              <a:lnSpc>
                <a:spcPts val="1560"/>
              </a:lnSpc>
              <a:buNone/>
              <a:defRPr>
                <a:solidFill>
                  <a:srgbClr val="164194"/>
                </a:solidFill>
              </a:defRPr>
            </a:lvl2pPr>
            <a:lvl3pPr>
              <a:lnSpc>
                <a:spcPts val="1560"/>
              </a:lnSpc>
              <a:buClr>
                <a:srgbClr val="164194"/>
              </a:buClr>
              <a:defRPr>
                <a:solidFill>
                  <a:srgbClr val="164194"/>
                </a:solidFill>
              </a:defRPr>
            </a:lvl3pPr>
            <a:lvl4pPr>
              <a:lnSpc>
                <a:spcPts val="1560"/>
              </a:lnSpc>
              <a:defRPr>
                <a:solidFill>
                  <a:srgbClr val="164194"/>
                </a:solidFill>
              </a:defRPr>
            </a:lvl4pPr>
            <a:lvl5pPr>
              <a:lnSpc>
                <a:spcPts val="1560"/>
              </a:lnSpc>
              <a:defRPr>
                <a:solidFill>
                  <a:srgbClr val="164194"/>
                </a:solidFill>
              </a:defRPr>
            </a:lvl5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sp>
        <p:nvSpPr>
          <p:cNvPr id="19"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17"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8"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Tree>
    <p:extLst>
      <p:ext uri="{BB962C8B-B14F-4D97-AF65-F5344CB8AC3E}">
        <p14:creationId xmlns:p14="http://schemas.microsoft.com/office/powerpoint/2010/main" val="109909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655409"/>
            <a:ext cx="9143996" cy="2197607"/>
          </a:xfrm>
          <a:prstGeom prst="rect">
            <a:avLst/>
          </a:prstGeom>
        </p:spPr>
      </p:pic>
      <p:sp>
        <p:nvSpPr>
          <p:cNvPr id="8" name="Bildplatzhalter 6"/>
          <p:cNvSpPr>
            <a:spLocks noGrp="1"/>
          </p:cNvSpPr>
          <p:nvPr>
            <p:ph type="pic" sz="quarter" idx="13" hasCustomPrompt="1"/>
          </p:nvPr>
        </p:nvSpPr>
        <p:spPr>
          <a:xfrm>
            <a:off x="828674" y="1562573"/>
            <a:ext cx="3619757" cy="3847627"/>
          </a:xfrm>
        </p:spPr>
        <p:txBody>
          <a:bodyPr/>
          <a:lstStyle>
            <a:lvl1pPr marL="0" indent="0" algn="ctr">
              <a:buNone/>
              <a:defRPr lang="de-DE" sz="2800" kern="1200" dirty="0">
                <a:solidFill>
                  <a:srgbClr val="535353"/>
                </a:solidFill>
                <a:latin typeface="+mn-lt"/>
                <a:ea typeface="+mn-ea"/>
                <a:cs typeface="+mn-cs"/>
              </a:defRPr>
            </a:lvl1pPr>
          </a:lstStyle>
          <a:p>
            <a:br>
              <a:rPr lang="de-DE" dirty="0"/>
            </a:b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1" name="Textplatzhalter 18"/>
          <p:cNvSpPr>
            <a:spLocks noGrp="1"/>
          </p:cNvSpPr>
          <p:nvPr>
            <p:ph type="body" sz="quarter" idx="16" hasCustomPrompt="1"/>
          </p:nvPr>
        </p:nvSpPr>
        <p:spPr>
          <a:xfrm>
            <a:off x="4597400" y="4947166"/>
            <a:ext cx="3810000" cy="463034"/>
          </a:xfrm>
        </p:spPr>
        <p:txBody>
          <a:bodyPr>
            <a:noAutofit/>
          </a:bodyPr>
          <a:lstStyle>
            <a:lvl1pPr marL="0" indent="0">
              <a:buNone/>
              <a:defRPr sz="1800" b="0" spc="30" baseline="0">
                <a:solidFill>
                  <a:srgbClr val="575756"/>
                </a:solidFill>
              </a:defRPr>
            </a:lvl1pPr>
          </a:lstStyle>
          <a:p>
            <a:pPr lvl="0"/>
            <a:r>
              <a:rPr lang="de-DE" dirty="0"/>
              <a:t>Source: </a:t>
            </a:r>
          </a:p>
        </p:txBody>
      </p:sp>
      <p:sp>
        <p:nvSpPr>
          <p:cNvPr id="16"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7"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4"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8"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24" name="Textplatzhalter 16"/>
          <p:cNvSpPr>
            <a:spLocks noGrp="1"/>
          </p:cNvSpPr>
          <p:nvPr>
            <p:ph type="body" sz="quarter" idx="17" hasCustomPrompt="1"/>
          </p:nvPr>
        </p:nvSpPr>
        <p:spPr>
          <a:xfrm>
            <a:off x="4571018" y="1450110"/>
            <a:ext cx="3912582" cy="3515528"/>
          </a:xfrm>
        </p:spPr>
        <p:txBody>
          <a:bodyPr>
            <a:noAutofit/>
          </a:bodyPr>
          <a:lstStyle>
            <a:lvl1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kern="1000" spc="0" baseline="0">
                <a:solidFill>
                  <a:srgbClr val="535353"/>
                </a:solidFill>
              </a:defRPr>
            </a:lvl1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spTree>
    <p:extLst>
      <p:ext uri="{BB962C8B-B14F-4D97-AF65-F5344CB8AC3E}">
        <p14:creationId xmlns:p14="http://schemas.microsoft.com/office/powerpoint/2010/main" val="251532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10" name="Rechteck 9"/>
          <p:cNvSpPr/>
          <p:nvPr userDrawn="1"/>
        </p:nvSpPr>
        <p:spPr>
          <a:xfrm>
            <a:off x="0" y="4715122"/>
            <a:ext cx="9144000" cy="2142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6800"/>
            <a:ext cx="9144000" cy="2260600"/>
          </a:xfrm>
          <a:prstGeom prst="rect">
            <a:avLst/>
          </a:prstGeom>
        </p:spPr>
      </p:pic>
      <p:sp>
        <p:nvSpPr>
          <p:cNvPr id="16" name="Bildplatzhalter 18"/>
          <p:cNvSpPr>
            <a:spLocks noGrp="1"/>
          </p:cNvSpPr>
          <p:nvPr>
            <p:ph type="pic" sz="quarter" idx="34" hasCustomPrompt="1"/>
          </p:nvPr>
        </p:nvSpPr>
        <p:spPr>
          <a:xfrm>
            <a:off x="2175699" y="734237"/>
            <a:ext cx="1018800" cy="577692"/>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24" name="Bildplatzhalter 18"/>
          <p:cNvSpPr>
            <a:spLocks noGrp="1"/>
          </p:cNvSpPr>
          <p:nvPr>
            <p:ph type="pic" sz="quarter" idx="35" hasCustomPrompt="1"/>
          </p:nvPr>
        </p:nvSpPr>
        <p:spPr>
          <a:xfrm>
            <a:off x="827088" y="734365"/>
            <a:ext cx="1018800" cy="57056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1" name="Textplatzhalter 20"/>
          <p:cNvSpPr>
            <a:spLocks noGrp="1"/>
          </p:cNvSpPr>
          <p:nvPr>
            <p:ph type="body" sz="quarter" idx="33" hasCustomPrompt="1"/>
          </p:nvPr>
        </p:nvSpPr>
        <p:spPr>
          <a:xfrm>
            <a:off x="727074" y="1676880"/>
            <a:ext cx="4472999" cy="525632"/>
          </a:xfrm>
        </p:spPr>
        <p:txBody>
          <a:bodyPr>
            <a:noAutofit/>
          </a:bodyPr>
          <a:lstStyle>
            <a:lvl1pPr marL="0" indent="0">
              <a:lnSpc>
                <a:spcPct val="100000"/>
              </a:lnSpc>
              <a:buNone/>
              <a:defRPr sz="3200" b="1" spc="80" baseline="0">
                <a:solidFill>
                  <a:srgbClr val="45802F"/>
                </a:solidFill>
              </a:defRPr>
            </a:lvl1pPr>
          </a:lstStyle>
          <a:p>
            <a:pPr lvl="0"/>
            <a:r>
              <a:rPr lang="de-DE" dirty="0" err="1"/>
              <a:t>Contact</a:t>
            </a:r>
            <a:endParaRPr lang="de-DE" dirty="0"/>
          </a:p>
        </p:txBody>
      </p:sp>
      <p:sp>
        <p:nvSpPr>
          <p:cNvPr id="12" name="Textplatzhalter 16"/>
          <p:cNvSpPr>
            <a:spLocks noGrp="1"/>
          </p:cNvSpPr>
          <p:nvPr>
            <p:ph type="body" sz="quarter" idx="17" hasCustomPrompt="1"/>
          </p:nvPr>
        </p:nvSpPr>
        <p:spPr>
          <a:xfrm>
            <a:off x="735999" y="2429212"/>
            <a:ext cx="4464074" cy="2863226"/>
          </a:xfrm>
        </p:spPr>
        <p:txBody>
          <a:bodyPr>
            <a:noAutofit/>
          </a:bodyPr>
          <a:lstStyle>
            <a:lvl1pPr marL="0" indent="0">
              <a:lnSpc>
                <a:spcPct val="100000"/>
              </a:lnSpc>
              <a:spcBef>
                <a:spcPts val="0"/>
              </a:spcBef>
              <a:buNone/>
              <a:defRPr sz="2400" kern="1000" spc="0" baseline="0">
                <a:solidFill>
                  <a:srgbClr val="535353"/>
                </a:solidFill>
              </a:defRPr>
            </a:lvl1pPr>
          </a:lstStyle>
          <a:p>
            <a:pPr lvl="0">
              <a:lnSpc>
                <a:spcPct val="100000"/>
              </a:lnSpc>
            </a:pPr>
            <a:r>
              <a:rPr lang="en-US" sz="2400" dirty="0"/>
              <a:t>Full name</a:t>
            </a:r>
            <a:br>
              <a:rPr lang="en-US" sz="2400" dirty="0"/>
            </a:br>
            <a:r>
              <a:rPr lang="en-US" sz="2400" dirty="0"/>
              <a:t>Position</a:t>
            </a:r>
            <a:br>
              <a:rPr lang="en-US" sz="2400" dirty="0"/>
            </a:br>
            <a:r>
              <a:rPr lang="en-US" sz="2400" dirty="0"/>
              <a:t>Institution/Company</a:t>
            </a:r>
            <a:br>
              <a:rPr lang="en-US" sz="2400" dirty="0"/>
            </a:br>
            <a:r>
              <a:rPr lang="en-US" sz="2400" dirty="0"/>
              <a:t>Institution/Company line 2</a:t>
            </a:r>
            <a:br>
              <a:rPr lang="en-US" sz="2400" dirty="0"/>
            </a:br>
            <a:r>
              <a:rPr lang="en-US" sz="2400" dirty="0"/>
              <a:t>Phone:  xxx</a:t>
            </a:r>
            <a:br>
              <a:rPr lang="en-US" sz="2400" dirty="0"/>
            </a:br>
            <a:r>
              <a:rPr lang="en-US" sz="2400" dirty="0"/>
              <a:t>e-mail: </a:t>
            </a:r>
            <a:r>
              <a:rPr lang="en-US" sz="2400" dirty="0" err="1"/>
              <a:t>full.name@xx.cc.yy</a:t>
            </a:r>
            <a:br>
              <a:rPr lang="en-US" sz="2400" dirty="0"/>
            </a:br>
            <a:r>
              <a:rPr lang="en-US" sz="2400" dirty="0"/>
              <a:t>https://www.allhandsondeck.eu/</a:t>
            </a:r>
            <a:r>
              <a:rPr lang="pl-PL" sz="2400" dirty="0"/>
              <a:t> </a:t>
            </a:r>
            <a:endParaRPr lang="en-US" sz="2400" dirty="0"/>
          </a:p>
        </p:txBody>
      </p:sp>
      <p:sp>
        <p:nvSpPr>
          <p:cNvPr id="14" name="Textplatzhalter 20"/>
          <p:cNvSpPr>
            <a:spLocks noGrp="1"/>
          </p:cNvSpPr>
          <p:nvPr>
            <p:ph type="body" sz="quarter" idx="36" hasCustomPrompt="1"/>
          </p:nvPr>
        </p:nvSpPr>
        <p:spPr>
          <a:xfrm>
            <a:off x="6858002" y="2622204"/>
            <a:ext cx="1916113" cy="697210"/>
          </a:xfrm>
        </p:spPr>
        <p:txBody>
          <a:bodyPr>
            <a:noAutofit/>
          </a:bodyPr>
          <a:lstStyle>
            <a:lvl1pPr marL="0" indent="0" algn="ctr">
              <a:lnSpc>
                <a:spcPct val="100000"/>
              </a:lnSpc>
              <a:buNone/>
              <a:defRPr sz="4000" b="1" spc="80" baseline="0">
                <a:solidFill>
                  <a:srgbClr val="45802F"/>
                </a:solidFill>
              </a:defRPr>
            </a:lvl1pPr>
          </a:lstStyle>
          <a:p>
            <a:pPr lvl="0"/>
            <a:r>
              <a:rPr lang="pl-PL" dirty="0"/>
              <a:t>AHOD</a:t>
            </a:r>
            <a:endParaRPr lang="de-DE" dirty="0"/>
          </a:p>
        </p:txBody>
      </p:sp>
      <p:pic>
        <p:nvPicPr>
          <p:cNvPr id="3" name="Obraz 2">
            <a:extLst>
              <a:ext uri="{FF2B5EF4-FFF2-40B4-BE49-F238E27FC236}">
                <a16:creationId xmlns:a16="http://schemas.microsoft.com/office/drawing/2014/main" id="{0C355FBC-70D8-40FD-8E1A-906561E68C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9503" y="271250"/>
            <a:ext cx="2808582" cy="947080"/>
          </a:xfrm>
          <a:prstGeom prst="rect">
            <a:avLst/>
          </a:prstGeom>
        </p:spPr>
      </p:pic>
      <p:pic>
        <p:nvPicPr>
          <p:cNvPr id="5" name="Obraz 4">
            <a:extLst>
              <a:ext uri="{FF2B5EF4-FFF2-40B4-BE49-F238E27FC236}">
                <a16:creationId xmlns:a16="http://schemas.microsoft.com/office/drawing/2014/main" id="{46622950-F828-464D-8753-1CEDBB152E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9503" y="1335418"/>
            <a:ext cx="2850740" cy="640136"/>
          </a:xfrm>
          <a:prstGeom prst="rect">
            <a:avLst/>
          </a:prstGeom>
        </p:spPr>
      </p:pic>
    </p:spTree>
    <p:extLst>
      <p:ext uri="{BB962C8B-B14F-4D97-AF65-F5344CB8AC3E}">
        <p14:creationId xmlns:p14="http://schemas.microsoft.com/office/powerpoint/2010/main" val="1937286155"/>
      </p:ext>
    </p:extLst>
  </p:cSld>
  <p:clrMapOvr>
    <a:masterClrMapping/>
  </p:clrMapOvr>
  <p:extLst>
    <p:ext uri="{DCECCB84-F9BA-43D5-87BE-67443E8EF086}">
      <p15:sldGuideLst xmlns:p15="http://schemas.microsoft.com/office/powerpoint/2012/main">
        <p15:guide id="1" orient="horz" pos="459">
          <p15:clr>
            <a:srgbClr val="FBAE40"/>
          </p15:clr>
        </p15:guide>
        <p15:guide id="2" pos="521">
          <p15:clr>
            <a:srgbClr val="FBAE40"/>
          </p15:clr>
        </p15:guide>
        <p15:guide id="3" pos="5239">
          <p15:clr>
            <a:srgbClr val="FBAE40"/>
          </p15:clr>
        </p15:guide>
        <p15:guide id="4" pos="4400">
          <p15:clr>
            <a:srgbClr val="FBAE40"/>
          </p15:clr>
        </p15:guide>
        <p15:guide id="5" orient="horz" pos="82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655409"/>
            <a:ext cx="9143996" cy="2197607"/>
          </a:xfrm>
          <a:prstGeom prst="rect">
            <a:avLst/>
          </a:prstGeom>
        </p:spPr>
      </p:pic>
      <p:sp>
        <p:nvSpPr>
          <p:cNvPr id="14" name="Bildplatzhalter 6"/>
          <p:cNvSpPr>
            <a:spLocks noGrp="1"/>
          </p:cNvSpPr>
          <p:nvPr>
            <p:ph type="pic" sz="quarter" idx="13" hasCustomPrompt="1"/>
          </p:nvPr>
        </p:nvSpPr>
        <p:spPr>
          <a:xfrm>
            <a:off x="828674" y="1636713"/>
            <a:ext cx="7578725" cy="3856037"/>
          </a:xfrm>
        </p:spPr>
        <p:txBody>
          <a:bodyPr/>
          <a:lstStyle>
            <a:lvl1pPr marL="0" indent="0" algn="ctr">
              <a:buNone/>
              <a:defRPr>
                <a:solidFill>
                  <a:srgbClr val="535353"/>
                </a:solidFill>
              </a:defRPr>
            </a:lvl1pPr>
          </a:lstStyle>
          <a:p>
            <a:br>
              <a:rPr lang="de-DE" dirty="0"/>
            </a:b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7"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22"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23"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Tree>
    <p:extLst>
      <p:ext uri="{BB962C8B-B14F-4D97-AF65-F5344CB8AC3E}">
        <p14:creationId xmlns:p14="http://schemas.microsoft.com/office/powerpoint/2010/main" val="240473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Content Placeholder 2"/>
          <p:cNvSpPr>
            <a:spLocks noGrp="1"/>
          </p:cNvSpPr>
          <p:nvPr>
            <p:ph idx="1" hasCustomPrompt="1"/>
          </p:nvPr>
        </p:nvSpPr>
        <p:spPr/>
        <p:txBody>
          <a:bodyPr/>
          <a:lstStyle/>
          <a:p>
            <a:pPr lvl="0"/>
            <a:r>
              <a:rPr lang="en-US" dirty="0"/>
              <a:t>Click to edit the style</a:t>
            </a:r>
            <a:endParaRPr lang="pl-PL" dirty="0"/>
          </a:p>
          <a:p>
            <a:pPr lvl="1"/>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154845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Click to edit the style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the subtitle pattern style</a:t>
            </a:r>
            <a:endParaRPr lang="pl-PL" dirty="0"/>
          </a:p>
        </p:txBody>
      </p:sp>
      <p:sp>
        <p:nvSpPr>
          <p:cNvPr id="4" name="Date Placeholder 3"/>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217887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5" name="Date Placeholder 4"/>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6" name="Footer Placeholder 5"/>
          <p:cNvSpPr>
            <a:spLocks noGrp="1"/>
          </p:cNvSpPr>
          <p:nvPr>
            <p:ph type="ftr" sz="quarter" idx="11"/>
          </p:nvPr>
        </p:nvSpPr>
        <p:spPr/>
        <p:txBody>
          <a:bodyPr/>
          <a:lstStyle/>
          <a:p>
            <a:r>
              <a:rPr lang="pl-PL" dirty="0" err="1"/>
              <a:t>footer</a:t>
            </a:r>
            <a:endParaRPr lang="pl-PL" dirty="0"/>
          </a:p>
        </p:txBody>
      </p:sp>
      <p:sp>
        <p:nvSpPr>
          <p:cNvPr id="7" name="Slide Number Placeholder 6"/>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87761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the style</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the styles of the text master</a:t>
            </a:r>
            <a:endParaRPr lang="pl-PL" dirty="0"/>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the styles of the text master</a:t>
            </a:r>
            <a:endParaRPr lang="pl-PL" dirty="0"/>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7" name="Date Placeholder 6"/>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8" name="Footer Placeholder 7"/>
          <p:cNvSpPr>
            <a:spLocks noGrp="1"/>
          </p:cNvSpPr>
          <p:nvPr>
            <p:ph type="ftr" sz="quarter" idx="11"/>
          </p:nvPr>
        </p:nvSpPr>
        <p:spPr/>
        <p:txBody>
          <a:bodyPr/>
          <a:lstStyle/>
          <a:p>
            <a:r>
              <a:rPr lang="pl-PL" dirty="0" err="1"/>
              <a:t>Footer</a:t>
            </a:r>
            <a:endParaRPr lang="pl-PL" dirty="0"/>
          </a:p>
        </p:txBody>
      </p:sp>
      <p:sp>
        <p:nvSpPr>
          <p:cNvPr id="9" name="Slide Number Placeholder 8"/>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322134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Date Placeholder 2"/>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4" name="Footer Placeholder 3"/>
          <p:cNvSpPr>
            <a:spLocks noGrp="1"/>
          </p:cNvSpPr>
          <p:nvPr>
            <p:ph type="ftr" sz="quarter" idx="11"/>
          </p:nvPr>
        </p:nvSpPr>
        <p:spPr/>
        <p:txBody>
          <a:bodyPr/>
          <a:lstStyle/>
          <a:p>
            <a:r>
              <a:rPr lang="pl-PL" dirty="0" err="1"/>
              <a:t>Footer</a:t>
            </a:r>
            <a:endParaRPr lang="pl-PL" dirty="0"/>
          </a:p>
        </p:txBody>
      </p:sp>
      <p:sp>
        <p:nvSpPr>
          <p:cNvPr id="5" name="Slide Number Placeholder 4"/>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121717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3" name="Footer Placeholder 2"/>
          <p:cNvSpPr>
            <a:spLocks noGrp="1"/>
          </p:cNvSpPr>
          <p:nvPr>
            <p:ph type="ftr" sz="quarter" idx="11"/>
          </p:nvPr>
        </p:nvSpPr>
        <p:spPr/>
        <p:txBody>
          <a:bodyPr/>
          <a:lstStyle/>
          <a:p>
            <a:r>
              <a:rPr lang="pl-PL" dirty="0" err="1"/>
              <a:t>Footer</a:t>
            </a:r>
            <a:endParaRPr lang="pl-PL" dirty="0"/>
          </a:p>
        </p:txBody>
      </p:sp>
      <p:sp>
        <p:nvSpPr>
          <p:cNvPr id="4" name="Slide Number Placeholder 3"/>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41998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150146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9D0DE6B-DAFA-405E-A3FB-8335C86FAD97}" type="datetimeFigureOut">
              <a:rPr lang="pl-PL" smtClean="0"/>
              <a:pPr/>
              <a:t>15.12.2021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CE1FD-0376-457F-A9A4-3091F3DA3039}" type="slidenum">
              <a:rPr lang="pl-PL" smtClean="0"/>
              <a:pPr/>
              <a:t>‹#›</a:t>
            </a:fld>
            <a:endParaRPr lang="pl-PL"/>
          </a:p>
        </p:txBody>
      </p:sp>
    </p:spTree>
    <p:extLst>
      <p:ext uri="{BB962C8B-B14F-4D97-AF65-F5344CB8AC3E}">
        <p14:creationId xmlns:p14="http://schemas.microsoft.com/office/powerpoint/2010/main" val="10157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the style </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the style</a:t>
            </a:r>
            <a:endParaRPr lang="pl-PL" dirty="0"/>
          </a:p>
          <a:p>
            <a:pPr lvl="1"/>
            <a:r>
              <a:rPr lang="pl-PL" dirty="0"/>
              <a:t>The </a:t>
            </a:r>
            <a:r>
              <a:rPr lang="pl-PL" dirty="0" err="1"/>
              <a:t>second</a:t>
            </a:r>
            <a:r>
              <a:rPr lang="pl-PL" dirty="0"/>
              <a:t> </a:t>
            </a:r>
            <a:r>
              <a:rPr lang="pl-PL" dirty="0" err="1"/>
              <a:t>level</a:t>
            </a:r>
            <a:r>
              <a:rPr lang="pl-PL" dirty="0"/>
              <a:t> </a:t>
            </a:r>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a:t>The </a:t>
            </a:r>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0DE6B-DAFA-405E-A3FB-8335C86FAD97}" type="datetimeFigureOut">
              <a:rPr lang="pl-PL" smtClean="0"/>
              <a:pPr/>
              <a:t>15.12.2021</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dirty="0" err="1"/>
              <a:t>footer</a:t>
            </a:r>
            <a:endParaRPr lang="pl-P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CE1FD-0376-457F-A9A4-3091F3DA3039}" type="slidenum">
              <a:rPr lang="pl-PL" smtClean="0"/>
              <a:pPr/>
              <a:t>‹#›</a:t>
            </a:fld>
            <a:endParaRPr lang="pl-PL"/>
          </a:p>
        </p:txBody>
      </p:sp>
    </p:spTree>
    <p:extLst>
      <p:ext uri="{BB962C8B-B14F-4D97-AF65-F5344CB8AC3E}">
        <p14:creationId xmlns:p14="http://schemas.microsoft.com/office/powerpoint/2010/main" val="497142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p:txBody>
          <a:bodyPr>
            <a:normAutofit fontScale="70000" lnSpcReduction="20000"/>
          </a:bodyPr>
          <a:lstStyle/>
          <a:p>
            <a:r>
              <a:rPr lang="en-GB" dirty="0"/>
              <a:t>Ship joining, assembly and caulking (WULS)</a:t>
            </a:r>
            <a:endParaRPr lang="de-DE" dirty="0"/>
          </a:p>
        </p:txBody>
      </p:sp>
      <p:sp>
        <p:nvSpPr>
          <p:cNvPr id="9" name="Textplatzhalter 8"/>
          <p:cNvSpPr>
            <a:spLocks noGrp="1"/>
          </p:cNvSpPr>
          <p:nvPr>
            <p:ph type="body" sz="quarter" idx="14"/>
          </p:nvPr>
        </p:nvSpPr>
        <p:spPr/>
        <p:txBody>
          <a:bodyPr/>
          <a:lstStyle/>
          <a:p>
            <a:r>
              <a:rPr lang="pl-PL" dirty="0"/>
              <a:t>Module 4</a:t>
            </a:r>
            <a:endParaRPr lang="de-DE" dirty="0"/>
          </a:p>
        </p:txBody>
      </p:sp>
      <p:sp>
        <p:nvSpPr>
          <p:cNvPr id="11" name="Textplatzhalter 10"/>
          <p:cNvSpPr>
            <a:spLocks noGrp="1"/>
          </p:cNvSpPr>
          <p:nvPr>
            <p:ph type="body" sz="quarter" idx="16"/>
          </p:nvPr>
        </p:nvSpPr>
        <p:spPr/>
        <p:txBody>
          <a:bodyPr/>
          <a:lstStyle/>
          <a:p>
            <a:r>
              <a:rPr lang="pl-PL" dirty="0" err="1"/>
              <a:t>Warsaw</a:t>
            </a:r>
            <a:r>
              <a:rPr lang="pl-PL" dirty="0"/>
              <a:t>, 1st </a:t>
            </a:r>
            <a:r>
              <a:rPr lang="pl-PL" dirty="0" err="1"/>
              <a:t>December</a:t>
            </a:r>
            <a:r>
              <a:rPr lang="pl-PL" dirty="0"/>
              <a:t> 2021</a:t>
            </a:r>
            <a:endParaRPr lang="de-DE" dirty="0"/>
          </a:p>
        </p:txBody>
      </p:sp>
      <p:sp>
        <p:nvSpPr>
          <p:cNvPr id="12" name="Bildplatzhalter 11"/>
          <p:cNvSpPr>
            <a:spLocks noGrp="1"/>
          </p:cNvSpPr>
          <p:nvPr>
            <p:ph type="pic" sz="quarter" idx="17"/>
          </p:nvPr>
        </p:nvSpPr>
        <p:spPr/>
      </p:sp>
      <p:sp>
        <p:nvSpPr>
          <p:cNvPr id="13" name="Bildplatzhalter 12"/>
          <p:cNvSpPr>
            <a:spLocks noGrp="1"/>
          </p:cNvSpPr>
          <p:nvPr>
            <p:ph type="pic" sz="quarter" idx="18"/>
          </p:nvPr>
        </p:nvSpPr>
        <p:spPr/>
      </p:sp>
      <p:sp>
        <p:nvSpPr>
          <p:cNvPr id="10" name="Textplatzhalter 9"/>
          <p:cNvSpPr>
            <a:spLocks noGrp="1"/>
          </p:cNvSpPr>
          <p:nvPr>
            <p:ph type="body" sz="quarter" idx="15"/>
          </p:nvPr>
        </p:nvSpPr>
        <p:spPr/>
        <p:txBody>
          <a:bodyPr/>
          <a:lstStyle/>
          <a:p>
            <a:r>
              <a:rPr lang="pl-PL" dirty="0"/>
              <a:t>WULS</a:t>
            </a:r>
            <a:endParaRPr lang="de-DE" dirty="0"/>
          </a:p>
        </p:txBody>
      </p:sp>
      <p:pic>
        <p:nvPicPr>
          <p:cNvPr id="2" name="Dźwięk 1">
            <a:hlinkClick r:id="" action="ppaction://media"/>
            <a:extLst>
              <a:ext uri="{FF2B5EF4-FFF2-40B4-BE49-F238E27FC236}">
                <a16:creationId xmlns:a16="http://schemas.microsoft.com/office/drawing/2014/main" id="{454BE006-06E0-4440-BBBB-195B6C427C86}"/>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10156767"/>
      </p:ext>
    </p:extLst>
  </p:cSld>
  <p:clrMapOvr>
    <a:masterClrMapping/>
  </p:clrMapOvr>
  <mc:AlternateContent xmlns:mc="http://schemas.openxmlformats.org/markup-compatibility/2006" xmlns:p14="http://schemas.microsoft.com/office/powerpoint/2010/main">
    <mc:Choice Requires="p14">
      <p:transition spd="slow" p14:dur="2000" advTm="71083"/>
    </mc:Choice>
    <mc:Fallback xmlns="">
      <p:transition spd="slow" advTm="71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5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Electrochemical attack of wood</a:t>
            </a:r>
            <a:endParaRPr lang="en-US" dirty="0"/>
          </a:p>
        </p:txBody>
      </p:sp>
      <p:sp>
        <p:nvSpPr>
          <p:cNvPr id="4" name="Symbol zastępczy tekstu 3"/>
          <p:cNvSpPr>
            <a:spLocks noGrp="1"/>
          </p:cNvSpPr>
          <p:nvPr>
            <p:ph type="body" sz="quarter" idx="24"/>
          </p:nvPr>
        </p:nvSpPr>
        <p:spPr>
          <a:xfrm>
            <a:off x="736600" y="1613521"/>
            <a:ext cx="7575548" cy="4025279"/>
          </a:xfrm>
        </p:spPr>
        <p:txBody>
          <a:bodyPr>
            <a:normAutofit fontScale="77500" lnSpcReduction="20000"/>
          </a:bodyPr>
          <a:lstStyle/>
          <a:p>
            <a:pPr>
              <a:spcBef>
                <a:spcPts val="1200"/>
              </a:spcBef>
            </a:pPr>
            <a:r>
              <a:rPr lang="en-US" dirty="0">
                <a:solidFill>
                  <a:schemeClr val="tx1"/>
                </a:solidFill>
              </a:rPr>
              <a:t>Pure water does not conduct electricity well; lake water does slightly better, while salty ocean water is a good conductor good electrolyte. </a:t>
            </a:r>
            <a:endParaRPr lang="pl-PL" dirty="0">
              <a:solidFill>
                <a:schemeClr val="tx1"/>
              </a:solidFill>
            </a:endParaRPr>
          </a:p>
          <a:p>
            <a:pPr>
              <a:spcBef>
                <a:spcPts val="1200"/>
              </a:spcBef>
            </a:pPr>
            <a:r>
              <a:rPr lang="en-US" dirty="0">
                <a:solidFill>
                  <a:schemeClr val="tx1"/>
                </a:solidFill>
              </a:rPr>
              <a:t>When two different metals, such as copper and iron, are immersed in salt water and joined with a pipe, you have a galvanic element. </a:t>
            </a:r>
            <a:endParaRPr lang="pl-PL" dirty="0">
              <a:solidFill>
                <a:schemeClr val="tx1"/>
              </a:solidFill>
            </a:endParaRPr>
          </a:p>
          <a:p>
            <a:pPr>
              <a:spcBef>
                <a:spcPts val="1200"/>
              </a:spcBef>
            </a:pPr>
            <a:r>
              <a:rPr lang="en-US" dirty="0">
                <a:solidFill>
                  <a:schemeClr val="tx1"/>
                </a:solidFill>
              </a:rPr>
              <a:t>An electric current with a voltage of 0.3 volts (the difference between copper's 0.3 volt and iron's 0.6 volt) passes through the connection, and salt undergoes electrolysis. </a:t>
            </a:r>
            <a:endParaRPr lang="pl-PL" dirty="0">
              <a:solidFill>
                <a:schemeClr val="tx1"/>
              </a:solidFill>
            </a:endParaRPr>
          </a:p>
          <a:p>
            <a:pPr>
              <a:spcBef>
                <a:spcPts val="1200"/>
              </a:spcBef>
            </a:pPr>
            <a:r>
              <a:rPr lang="en-US" dirty="0">
                <a:solidFill>
                  <a:schemeClr val="tx1"/>
                </a:solidFill>
              </a:rPr>
              <a:t>The more noble metal-copper-becomes the cathode, and the base metal-iron-becomes the anode. </a:t>
            </a:r>
            <a:endParaRPr lang="pl-PL" dirty="0">
              <a:solidFill>
                <a:schemeClr val="tx1"/>
              </a:solidFill>
            </a:endParaRPr>
          </a:p>
          <a:p>
            <a:pPr>
              <a:spcBef>
                <a:spcPts val="1200"/>
              </a:spcBef>
            </a:pPr>
            <a:r>
              <a:rPr lang="en-US" dirty="0">
                <a:solidFill>
                  <a:schemeClr val="tx1"/>
                </a:solidFill>
              </a:rPr>
              <a:t>During electrolysis, sodium hydroxide, a "caustic soda," is formed at the cathode, and at the anode, chlorine ions are released and unite with the anode metal, which corrodes, and new metal salts are formed.</a:t>
            </a:r>
            <a:endParaRPr lang="pl-PL" dirty="0">
              <a:solidFill>
                <a:schemeClr val="tx1"/>
              </a:solidFill>
            </a:endParaRPr>
          </a:p>
          <a:p>
            <a:pPr>
              <a:spcBef>
                <a:spcPts val="1200"/>
              </a:spcBef>
            </a:pPr>
            <a:endParaRPr lang="en-US" dirty="0"/>
          </a:p>
        </p:txBody>
      </p:sp>
      <p:sp>
        <p:nvSpPr>
          <p:cNvPr id="5" name="Symbol zastępczy tekstu 4"/>
          <p:cNvSpPr>
            <a:spLocks noGrp="1"/>
          </p:cNvSpPr>
          <p:nvPr>
            <p:ph type="body" sz="quarter" idx="19"/>
          </p:nvPr>
        </p:nvSpPr>
        <p:spPr/>
        <p:txBody>
          <a:bodyPr/>
          <a:lstStyle/>
          <a:p>
            <a:r>
              <a:rPr lang="en-US" dirty="0"/>
              <a:t>Corrosion</a:t>
            </a:r>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Symbol zastępczy obrazu 5">
            <a:extLst>
              <a:ext uri="{FF2B5EF4-FFF2-40B4-BE49-F238E27FC236}">
                <a16:creationId xmlns:a16="http://schemas.microsoft.com/office/drawing/2014/main" id="{82CBCF35-2120-400E-914F-6994C92B8EB5}"/>
              </a:ext>
            </a:extLst>
          </p:cNvPr>
          <p:cNvSpPr>
            <a:spLocks noGrp="1"/>
          </p:cNvSpPr>
          <p:nvPr>
            <p:ph type="pic" sz="quarter" idx="29"/>
          </p:nvPr>
        </p:nvSpPr>
        <p:spPr/>
      </p:sp>
    </p:spTree>
    <p:extLst>
      <p:ext uri="{BB962C8B-B14F-4D97-AF65-F5344CB8AC3E}">
        <p14:creationId xmlns:p14="http://schemas.microsoft.com/office/powerpoint/2010/main" val="310084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Galvanic supply chain </a:t>
            </a:r>
            <a:r>
              <a:rPr lang="en-US" b="0" dirty="0"/>
              <a:t>(to ocean water)</a:t>
            </a:r>
            <a:endParaRPr lang="pl-PL" b="0" dirty="0"/>
          </a:p>
        </p:txBody>
      </p:sp>
      <p:sp>
        <p:nvSpPr>
          <p:cNvPr id="5" name="Symbol zastępczy tekstu 4"/>
          <p:cNvSpPr>
            <a:spLocks noGrp="1"/>
          </p:cNvSpPr>
          <p:nvPr>
            <p:ph type="body" sz="quarter" idx="19"/>
          </p:nvPr>
        </p:nvSpPr>
        <p:spPr/>
        <p:txBody>
          <a:bodyPr/>
          <a:lstStyle/>
          <a:p>
            <a:r>
              <a:rPr lang="en-US" dirty="0"/>
              <a:t>Corrosion</a:t>
            </a:r>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graphicFrame>
        <p:nvGraphicFramePr>
          <p:cNvPr id="3" name="Tabela 2">
            <a:extLst>
              <a:ext uri="{FF2B5EF4-FFF2-40B4-BE49-F238E27FC236}">
                <a16:creationId xmlns:a16="http://schemas.microsoft.com/office/drawing/2014/main" id="{0F3AC5A1-3128-47BA-BDB7-C10F299F2CA7}"/>
              </a:ext>
            </a:extLst>
          </p:cNvPr>
          <p:cNvGraphicFramePr>
            <a:graphicFrameLocks noGrp="1"/>
          </p:cNvGraphicFramePr>
          <p:nvPr>
            <p:extLst>
              <p:ext uri="{D42A27DB-BD31-4B8C-83A1-F6EECF244321}">
                <p14:modId xmlns:p14="http://schemas.microsoft.com/office/powerpoint/2010/main" val="1698663929"/>
              </p:ext>
            </p:extLst>
          </p:nvPr>
        </p:nvGraphicFramePr>
        <p:xfrm>
          <a:off x="831852" y="1062991"/>
          <a:ext cx="7226298" cy="5805932"/>
        </p:xfrm>
        <a:graphic>
          <a:graphicData uri="http://schemas.openxmlformats.org/drawingml/2006/table">
            <a:tbl>
              <a:tblPr>
                <a:tableStyleId>{69CF1AB2-1976-4502-BF36-3FF5EA218861}</a:tableStyleId>
              </a:tblPr>
              <a:tblGrid>
                <a:gridCol w="2218114">
                  <a:extLst>
                    <a:ext uri="{9D8B030D-6E8A-4147-A177-3AD203B41FA5}">
                      <a16:colId xmlns:a16="http://schemas.microsoft.com/office/drawing/2014/main" val="4142103043"/>
                    </a:ext>
                  </a:extLst>
                </a:gridCol>
                <a:gridCol w="2504092">
                  <a:extLst>
                    <a:ext uri="{9D8B030D-6E8A-4147-A177-3AD203B41FA5}">
                      <a16:colId xmlns:a16="http://schemas.microsoft.com/office/drawing/2014/main" val="1338931879"/>
                    </a:ext>
                  </a:extLst>
                </a:gridCol>
                <a:gridCol w="2504092">
                  <a:extLst>
                    <a:ext uri="{9D8B030D-6E8A-4147-A177-3AD203B41FA5}">
                      <a16:colId xmlns:a16="http://schemas.microsoft.com/office/drawing/2014/main" val="3482471347"/>
                    </a:ext>
                  </a:extLst>
                </a:gridCol>
              </a:tblGrid>
              <a:tr h="223936">
                <a:tc rowSpan="22">
                  <a:txBody>
                    <a:bodyPr/>
                    <a:lstStyle/>
                    <a:p>
                      <a:pPr algn="l">
                        <a:lnSpc>
                          <a:spcPct val="115000"/>
                        </a:lnSpc>
                        <a:spcAft>
                          <a:spcPts val="0"/>
                        </a:spcAft>
                      </a:pPr>
                      <a:r>
                        <a:rPr lang="en-GB" sz="2700" dirty="0">
                          <a:effectLst/>
                          <a:sym typeface="Wingdings" panose="05000000000000000000" pitchFamily="2" charset="2"/>
                        </a:rPr>
                        <a:t></a:t>
                      </a:r>
                      <a:r>
                        <a:rPr lang="pl-PL" sz="2700" dirty="0">
                          <a:effectLst/>
                          <a:sym typeface="Wingdings" panose="05000000000000000000" pitchFamily="2" charset="2"/>
                        </a:rPr>
                        <a:t> </a:t>
                      </a:r>
                      <a:r>
                        <a:rPr lang="en-GB" sz="2700" dirty="0">
                          <a:effectLst/>
                        </a:rPr>
                        <a:t>Base metals—anode—corrodes</a:t>
                      </a:r>
                      <a:endParaRPr lang="pl-PL" sz="2700" dirty="0">
                        <a:effectLst/>
                      </a:endParaRPr>
                    </a:p>
                    <a:p>
                      <a:pPr algn="l">
                        <a:lnSpc>
                          <a:spcPct val="115000"/>
                        </a:lnSpc>
                        <a:spcAft>
                          <a:spcPts val="0"/>
                        </a:spcAft>
                      </a:pPr>
                      <a:r>
                        <a:rPr lang="en-GB" sz="2700" dirty="0">
                          <a:effectLst/>
                        </a:rPr>
                        <a:t> /Noble metals—cathodes—protects</a:t>
                      </a:r>
                      <a:r>
                        <a:rPr lang="en-GB" sz="2700" dirty="0">
                          <a:effectLst/>
                          <a:sym typeface="Wingdings" panose="05000000000000000000" pitchFamily="2" charset="2"/>
                        </a:rPr>
                        <a:t></a:t>
                      </a:r>
                      <a:r>
                        <a:rPr lang="en-GB" sz="2700" dirty="0">
                          <a:effectLst/>
                        </a:rPr>
                        <a:t> </a:t>
                      </a:r>
                      <a:endParaRPr lang="pl-PL" sz="2700" dirty="0">
                        <a:effectLst/>
                        <a:latin typeface="Calibri" panose="020F0502020204030204" pitchFamily="34" charset="0"/>
                        <a:ea typeface="Times New Roman" panose="02020603050405020304" pitchFamily="18" charset="0"/>
                      </a:endParaRPr>
                    </a:p>
                  </a:txBody>
                  <a:tcPr marL="0" marR="0" marT="0" marB="0" vert="vert270" anchor="ctr"/>
                </a:tc>
                <a:tc>
                  <a:txBody>
                    <a:bodyPr/>
                    <a:lstStyle/>
                    <a:p>
                      <a:pPr marL="0" indent="92075" algn="just">
                        <a:lnSpc>
                          <a:spcPct val="115000"/>
                        </a:lnSpc>
                        <a:spcAft>
                          <a:spcPts val="0"/>
                        </a:spcAft>
                      </a:pPr>
                      <a:r>
                        <a:rPr lang="en-GB" sz="1600" b="1" dirty="0">
                          <a:effectLst/>
                        </a:rPr>
                        <a:t> </a:t>
                      </a:r>
                      <a:r>
                        <a:rPr lang="pl-PL" sz="1600" b="1" dirty="0">
                          <a:effectLst/>
                        </a:rPr>
                        <a:t>Metal</a:t>
                      </a:r>
                      <a:endParaRPr lang="pl-PL" sz="1600" b="1"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pl-PL" sz="1600" b="1" dirty="0">
                          <a:effectLst/>
                        </a:rPr>
                        <a:t>V</a:t>
                      </a:r>
                      <a:r>
                        <a:rPr lang="en-GB" sz="1600" b="1" dirty="0" err="1">
                          <a:effectLst/>
                        </a:rPr>
                        <a:t>oltage</a:t>
                      </a:r>
                      <a:endParaRPr lang="pl-PL" sz="1600" b="1"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2192061040"/>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Titan</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+0.06 to -0.05</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316233417"/>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Stainless A4 (passive)</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0.00 to -0.10</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3380265468"/>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Monel 400</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 </a:t>
                      </a:r>
                      <a:endParaRPr lang="pl-PL"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408760473"/>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(70% Ni and 30% Cu)</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-0.04 to -0.14</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283691579"/>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Silicon bronze</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-0.04 to -0.14</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2383358609"/>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Stainless A2 (passive)</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-0.05 to -0.10</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429751903"/>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Silver</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-0.09 to -0.15</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833578589"/>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Nickel 200</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-0.10 to -0.20</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3514925640"/>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Stainless A4 (active)</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-0.18 to -0.54</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3631121201"/>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Nickel bronze</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 </a:t>
                      </a:r>
                      <a:endParaRPr lang="pl-PL"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2448873143"/>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(70% Cu and 30% Ni)</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-0.18 to -0.23</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300962523"/>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Lead</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-0.20 to -0.30</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883824217"/>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Copper (Cu)</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-0.30 to -0.40</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3450666447"/>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Brass</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-0.30 to -0.40</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107991222"/>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Tin</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-0.31 to -0.33</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166032356"/>
                  </a:ext>
                </a:extLst>
              </a:tr>
              <a:tr h="223936">
                <a:tc vMerge="1">
                  <a:txBody>
                    <a:bodyPr/>
                    <a:lstStyle/>
                    <a:p>
                      <a:endParaRPr lang="pl-PL"/>
                    </a:p>
                  </a:txBody>
                  <a:tcPr/>
                </a:tc>
                <a:tc>
                  <a:txBody>
                    <a:bodyPr/>
                    <a:lstStyle/>
                    <a:p>
                      <a:pPr marL="0" indent="92075" algn="just">
                        <a:lnSpc>
                          <a:spcPct val="115000"/>
                        </a:lnSpc>
                        <a:spcAft>
                          <a:spcPts val="0"/>
                        </a:spcAft>
                      </a:pPr>
                      <a:r>
                        <a:rPr lang="en-GB" sz="1600" dirty="0" err="1">
                          <a:effectLst/>
                        </a:rPr>
                        <a:t>Aluminum</a:t>
                      </a:r>
                      <a:r>
                        <a:rPr lang="en-GB" sz="1600" dirty="0">
                          <a:effectLst/>
                        </a:rPr>
                        <a:t> bronze</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-0.31 to -0.40</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3131868441"/>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Stainless A2 (active)</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-0.46 to -0.58</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4294581869"/>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Cast iron, steel</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-0.6o to -0.71</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271753856"/>
                  </a:ext>
                </a:extLst>
              </a:tr>
              <a:tr h="223936">
                <a:tc vMerge="1">
                  <a:txBody>
                    <a:bodyPr/>
                    <a:lstStyle/>
                    <a:p>
                      <a:endParaRPr lang="pl-PL"/>
                    </a:p>
                  </a:txBody>
                  <a:tcPr/>
                </a:tc>
                <a:tc>
                  <a:txBody>
                    <a:bodyPr/>
                    <a:lstStyle/>
                    <a:p>
                      <a:pPr marL="0" indent="92075" algn="just">
                        <a:lnSpc>
                          <a:spcPct val="115000"/>
                        </a:lnSpc>
                        <a:spcAft>
                          <a:spcPts val="0"/>
                        </a:spcAft>
                      </a:pPr>
                      <a:r>
                        <a:rPr lang="en-GB" sz="1600" dirty="0" err="1">
                          <a:effectLst/>
                        </a:rPr>
                        <a:t>Aluminum</a:t>
                      </a:r>
                      <a:r>
                        <a:rPr lang="en-GB" sz="1600" dirty="0">
                          <a:effectLst/>
                        </a:rPr>
                        <a:t> alloy</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-0.71 to -1.0o</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1250140119"/>
                  </a:ext>
                </a:extLst>
              </a:tr>
              <a:tr h="223936">
                <a:tc vMerge="1">
                  <a:txBody>
                    <a:bodyPr/>
                    <a:lstStyle/>
                    <a:p>
                      <a:endParaRPr lang="pl-PL"/>
                    </a:p>
                  </a:txBody>
                  <a:tcPr/>
                </a:tc>
                <a:tc>
                  <a:txBody>
                    <a:bodyPr/>
                    <a:lstStyle/>
                    <a:p>
                      <a:pPr marL="0" indent="92075" algn="just">
                        <a:lnSpc>
                          <a:spcPct val="115000"/>
                        </a:lnSpc>
                        <a:spcAft>
                          <a:spcPts val="0"/>
                        </a:spcAft>
                      </a:pPr>
                      <a:r>
                        <a:rPr lang="en-GB" sz="1600" dirty="0">
                          <a:effectLst/>
                        </a:rPr>
                        <a:t>Zinc, galvanized steel</a:t>
                      </a:r>
                      <a:endParaRPr lang="pl-PL" sz="160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n-GB" sz="1600" dirty="0">
                          <a:effectLst/>
                        </a:rPr>
                        <a:t>-0.98 to -1.03</a:t>
                      </a:r>
                      <a:endParaRPr lang="pl-PL" sz="1600" dirty="0">
                        <a:effectLst/>
                        <a:latin typeface="Calibri" panose="020F050202020403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2196298542"/>
                  </a:ext>
                </a:extLst>
              </a:tr>
              <a:tr h="245652">
                <a:tc vMerge="1">
                  <a:txBody>
                    <a:bodyPr/>
                    <a:lstStyle/>
                    <a:p>
                      <a:endParaRPr lang="pl-PL"/>
                    </a:p>
                  </a:txBody>
                  <a:tcPr/>
                </a:tc>
                <a:tc>
                  <a:txBody>
                    <a:bodyPr/>
                    <a:lstStyle/>
                    <a:p>
                      <a:pPr marL="0" indent="92075" algn="just">
                        <a:lnSpc>
                          <a:spcPct val="115000"/>
                        </a:lnSpc>
                        <a:spcAft>
                          <a:spcPts val="0"/>
                        </a:spcAft>
                      </a:pPr>
                      <a:r>
                        <a:rPr lang="en-GB" sz="1600" dirty="0">
                          <a:effectLst/>
                        </a:rPr>
                        <a:t>Magnesium</a:t>
                      </a:r>
                      <a:endParaRPr lang="pl-PL" sz="1600" dirty="0">
                        <a:effectLst/>
                        <a:latin typeface="Calibri" panose="020F0502020204030204" pitchFamily="34" charset="0"/>
                        <a:ea typeface="Times New Roman" panose="02020603050405020304" pitchFamily="18" charset="0"/>
                      </a:endParaRPr>
                    </a:p>
                  </a:txBody>
                  <a:tcPr marL="0" marR="0" marT="0" marB="0"/>
                </a:tc>
                <a:tc>
                  <a:txBody>
                    <a:bodyPr/>
                    <a:lstStyle/>
                    <a:p>
                      <a:pPr algn="ctr">
                        <a:lnSpc>
                          <a:spcPct val="115000"/>
                        </a:lnSpc>
                        <a:spcAft>
                          <a:spcPts val="0"/>
                        </a:spcAft>
                      </a:pPr>
                      <a:r>
                        <a:rPr lang="en-GB" sz="1600" dirty="0">
                          <a:effectLst/>
                        </a:rPr>
                        <a:t>-1.60 to 1.63</a:t>
                      </a:r>
                      <a:endParaRPr lang="pl-PL" sz="1600" dirty="0">
                        <a:effectLst/>
                        <a:latin typeface="Calibri" panose="020F0502020204030204" pitchFamily="34" charset="0"/>
                        <a:ea typeface="Times New Roman" panose="02020603050405020304" pitchFamily="18" charset="0"/>
                      </a:endParaRPr>
                    </a:p>
                  </a:txBody>
                  <a:tcPr marL="0" marR="0" marT="0" marB="0"/>
                </a:tc>
                <a:extLst>
                  <a:ext uri="{0D108BD9-81ED-4DB2-BD59-A6C34878D82A}">
                    <a16:rowId xmlns:a16="http://schemas.microsoft.com/office/drawing/2014/main" val="3467888947"/>
                  </a:ext>
                </a:extLst>
              </a:tr>
            </a:tbl>
          </a:graphicData>
        </a:graphic>
      </p:graphicFrame>
    </p:spTree>
    <p:extLst>
      <p:ext uri="{BB962C8B-B14F-4D97-AF65-F5344CB8AC3E}">
        <p14:creationId xmlns:p14="http://schemas.microsoft.com/office/powerpoint/2010/main" val="60404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Weakening of the nail joints </a:t>
            </a:r>
          </a:p>
        </p:txBody>
      </p:sp>
      <p:sp>
        <p:nvSpPr>
          <p:cNvPr id="4" name="Symbol zastępczy tekstu 3"/>
          <p:cNvSpPr>
            <a:spLocks noGrp="1"/>
          </p:cNvSpPr>
          <p:nvPr>
            <p:ph type="body" sz="quarter" idx="24"/>
          </p:nvPr>
        </p:nvSpPr>
        <p:spPr>
          <a:xfrm>
            <a:off x="736600" y="1247761"/>
            <a:ext cx="7575548" cy="4478669"/>
          </a:xfrm>
        </p:spPr>
        <p:txBody>
          <a:bodyPr>
            <a:normAutofit fontScale="92500" lnSpcReduction="20000"/>
          </a:bodyPr>
          <a:lstStyle/>
          <a:p>
            <a:pPr>
              <a:lnSpc>
                <a:spcPct val="110000"/>
              </a:lnSpc>
              <a:spcBef>
                <a:spcPts val="1200"/>
              </a:spcBef>
            </a:pPr>
            <a:r>
              <a:rPr lang="en-US" dirty="0">
                <a:solidFill>
                  <a:schemeClr val="tx1"/>
                </a:solidFill>
              </a:rPr>
              <a:t>This problem is called nail sickness in England, and is often forgotten in the discussion of corrosion. </a:t>
            </a:r>
            <a:r>
              <a:rPr lang="pl-PL" dirty="0" err="1">
                <a:solidFill>
                  <a:schemeClr val="tx1"/>
                </a:solidFill>
              </a:rPr>
              <a:t>There</a:t>
            </a:r>
            <a:r>
              <a:rPr lang="pl-PL" dirty="0">
                <a:solidFill>
                  <a:schemeClr val="tx1"/>
                </a:solidFill>
              </a:rPr>
              <a:t> </a:t>
            </a:r>
            <a:r>
              <a:rPr lang="pl-PL" dirty="0" err="1">
                <a:solidFill>
                  <a:schemeClr val="tx1"/>
                </a:solidFill>
              </a:rPr>
              <a:t>are</a:t>
            </a:r>
            <a:r>
              <a:rPr lang="pl-PL" dirty="0">
                <a:solidFill>
                  <a:schemeClr val="tx1"/>
                </a:solidFill>
              </a:rPr>
              <a:t> </a:t>
            </a:r>
            <a:r>
              <a:rPr lang="pl-PL" dirty="0" err="1">
                <a:solidFill>
                  <a:schemeClr val="tx1"/>
                </a:solidFill>
              </a:rPr>
              <a:t>severe</a:t>
            </a:r>
            <a:r>
              <a:rPr lang="pl-PL" dirty="0">
                <a:solidFill>
                  <a:schemeClr val="tx1"/>
                </a:solidFill>
              </a:rPr>
              <a:t> </a:t>
            </a:r>
            <a:r>
              <a:rPr lang="pl-PL" dirty="0" err="1">
                <a:solidFill>
                  <a:schemeClr val="tx1"/>
                </a:solidFill>
              </a:rPr>
              <a:t>attacks</a:t>
            </a:r>
            <a:r>
              <a:rPr lang="pl-PL" dirty="0">
                <a:solidFill>
                  <a:schemeClr val="tx1"/>
                </a:solidFill>
              </a:rPr>
              <a:t> on </a:t>
            </a:r>
            <a:r>
              <a:rPr lang="pl-PL" dirty="0" err="1">
                <a:solidFill>
                  <a:schemeClr val="tx1"/>
                </a:solidFill>
              </a:rPr>
              <a:t>mahogany</a:t>
            </a:r>
            <a:r>
              <a:rPr lang="pl-PL" dirty="0">
                <a:solidFill>
                  <a:schemeClr val="tx1"/>
                </a:solidFill>
              </a:rPr>
              <a:t> and </a:t>
            </a:r>
            <a:r>
              <a:rPr lang="pl-PL" dirty="0" err="1">
                <a:solidFill>
                  <a:schemeClr val="tx1"/>
                </a:solidFill>
              </a:rPr>
              <a:t>oak</a:t>
            </a:r>
            <a:r>
              <a:rPr lang="pl-PL" dirty="0">
                <a:solidFill>
                  <a:schemeClr val="tx1"/>
                </a:solidFill>
              </a:rPr>
              <a:t> </a:t>
            </a:r>
            <a:r>
              <a:rPr lang="pl-PL" dirty="0" err="1">
                <a:solidFill>
                  <a:schemeClr val="tx1"/>
                </a:solidFill>
              </a:rPr>
              <a:t>where</a:t>
            </a:r>
            <a:r>
              <a:rPr lang="pl-PL" dirty="0">
                <a:solidFill>
                  <a:schemeClr val="tx1"/>
                </a:solidFill>
              </a:rPr>
              <a:t> </a:t>
            </a:r>
            <a:r>
              <a:rPr lang="pl-PL" dirty="0" err="1">
                <a:solidFill>
                  <a:schemeClr val="tx1"/>
                </a:solidFill>
              </a:rPr>
              <a:t>steel</a:t>
            </a:r>
            <a:r>
              <a:rPr lang="pl-PL" dirty="0">
                <a:solidFill>
                  <a:schemeClr val="tx1"/>
                </a:solidFill>
              </a:rPr>
              <a:t> </a:t>
            </a:r>
            <a:r>
              <a:rPr lang="pl-PL" dirty="0" err="1">
                <a:solidFill>
                  <a:schemeClr val="tx1"/>
                </a:solidFill>
              </a:rPr>
              <a:t>floors</a:t>
            </a:r>
            <a:r>
              <a:rPr lang="pl-PL" dirty="0">
                <a:solidFill>
                  <a:schemeClr val="tx1"/>
                </a:solidFill>
              </a:rPr>
              <a:t> and </a:t>
            </a:r>
            <a:r>
              <a:rPr lang="pl-PL" dirty="0" err="1">
                <a:solidFill>
                  <a:schemeClr val="tx1"/>
                </a:solidFill>
              </a:rPr>
              <a:t>steel</a:t>
            </a:r>
            <a:r>
              <a:rPr lang="pl-PL" dirty="0">
                <a:solidFill>
                  <a:schemeClr val="tx1"/>
                </a:solidFill>
              </a:rPr>
              <a:t> </a:t>
            </a:r>
            <a:r>
              <a:rPr lang="pl-PL" dirty="0" err="1">
                <a:solidFill>
                  <a:schemeClr val="tx1"/>
                </a:solidFill>
              </a:rPr>
              <a:t>frames</a:t>
            </a:r>
            <a:r>
              <a:rPr lang="pl-PL" dirty="0">
                <a:solidFill>
                  <a:schemeClr val="tx1"/>
                </a:solidFill>
              </a:rPr>
              <a:t> </a:t>
            </a:r>
            <a:r>
              <a:rPr lang="pl-PL" dirty="0" err="1">
                <a:solidFill>
                  <a:schemeClr val="tx1"/>
                </a:solidFill>
              </a:rPr>
              <a:t>have</a:t>
            </a:r>
            <a:r>
              <a:rPr lang="pl-PL" dirty="0">
                <a:solidFill>
                  <a:schemeClr val="tx1"/>
                </a:solidFill>
              </a:rPr>
              <a:t> </a:t>
            </a:r>
            <a:r>
              <a:rPr lang="pl-PL" dirty="0" err="1">
                <a:solidFill>
                  <a:schemeClr val="tx1"/>
                </a:solidFill>
              </a:rPr>
              <a:t>been</a:t>
            </a:r>
            <a:r>
              <a:rPr lang="pl-PL" dirty="0">
                <a:solidFill>
                  <a:schemeClr val="tx1"/>
                </a:solidFill>
              </a:rPr>
              <a:t> </a:t>
            </a:r>
            <a:r>
              <a:rPr lang="pl-PL" dirty="0" err="1">
                <a:solidFill>
                  <a:schemeClr val="tx1"/>
                </a:solidFill>
              </a:rPr>
              <a:t>fastened</a:t>
            </a:r>
            <a:r>
              <a:rPr lang="pl-PL" dirty="0">
                <a:solidFill>
                  <a:schemeClr val="tx1"/>
                </a:solidFill>
              </a:rPr>
              <a:t> with </a:t>
            </a:r>
            <a:r>
              <a:rPr lang="pl-PL" dirty="0" err="1">
                <a:solidFill>
                  <a:schemeClr val="tx1"/>
                </a:solidFill>
              </a:rPr>
              <a:t>bolts</a:t>
            </a:r>
            <a:r>
              <a:rPr lang="pl-PL" dirty="0">
                <a:solidFill>
                  <a:schemeClr val="tx1"/>
                </a:solidFill>
              </a:rPr>
              <a:t> </a:t>
            </a:r>
            <a:r>
              <a:rPr lang="pl-PL" dirty="0" err="1">
                <a:solidFill>
                  <a:schemeClr val="tx1"/>
                </a:solidFill>
              </a:rPr>
              <a:t>or</a:t>
            </a:r>
            <a:r>
              <a:rPr lang="pl-PL" dirty="0">
                <a:solidFill>
                  <a:schemeClr val="tx1"/>
                </a:solidFill>
              </a:rPr>
              <a:t> </a:t>
            </a:r>
            <a:r>
              <a:rPr lang="pl-PL" dirty="0" err="1">
                <a:solidFill>
                  <a:schemeClr val="tx1"/>
                </a:solidFill>
              </a:rPr>
              <a:t>rivets</a:t>
            </a:r>
            <a:r>
              <a:rPr lang="pl-PL" dirty="0">
                <a:solidFill>
                  <a:schemeClr val="tx1"/>
                </a:solidFill>
              </a:rPr>
              <a:t> of </a:t>
            </a:r>
            <a:r>
              <a:rPr lang="pl-PL" dirty="0" err="1">
                <a:solidFill>
                  <a:schemeClr val="tx1"/>
                </a:solidFill>
              </a:rPr>
              <a:t>copper</a:t>
            </a:r>
            <a:r>
              <a:rPr lang="pl-PL" dirty="0">
                <a:solidFill>
                  <a:schemeClr val="tx1"/>
                </a:solidFill>
              </a:rPr>
              <a:t> </a:t>
            </a:r>
            <a:r>
              <a:rPr lang="pl-PL" dirty="0" err="1">
                <a:solidFill>
                  <a:schemeClr val="tx1"/>
                </a:solidFill>
              </a:rPr>
              <a:t>or</a:t>
            </a:r>
            <a:r>
              <a:rPr lang="pl-PL" dirty="0">
                <a:solidFill>
                  <a:schemeClr val="tx1"/>
                </a:solidFill>
              </a:rPr>
              <a:t> </a:t>
            </a:r>
            <a:r>
              <a:rPr lang="pl-PL" dirty="0" err="1">
                <a:solidFill>
                  <a:schemeClr val="tx1"/>
                </a:solidFill>
              </a:rPr>
              <a:t>copper</a:t>
            </a:r>
            <a:r>
              <a:rPr lang="pl-PL" dirty="0">
                <a:solidFill>
                  <a:schemeClr val="tx1"/>
                </a:solidFill>
              </a:rPr>
              <a:t> </a:t>
            </a:r>
            <a:r>
              <a:rPr lang="pl-PL" dirty="0" err="1">
                <a:solidFill>
                  <a:schemeClr val="tx1"/>
                </a:solidFill>
              </a:rPr>
              <a:t>alloys</a:t>
            </a:r>
            <a:r>
              <a:rPr lang="pl-PL" dirty="0">
                <a:solidFill>
                  <a:schemeClr val="tx1"/>
                </a:solidFill>
              </a:rPr>
              <a:t>. </a:t>
            </a:r>
          </a:p>
          <a:p>
            <a:pPr>
              <a:lnSpc>
                <a:spcPct val="110000"/>
              </a:lnSpc>
              <a:spcBef>
                <a:spcPts val="1200"/>
              </a:spcBef>
            </a:pPr>
            <a:r>
              <a:rPr lang="en-US" dirty="0">
                <a:solidFill>
                  <a:schemeClr val="tx1"/>
                </a:solidFill>
              </a:rPr>
              <a:t>The reason for such damage is the interaction of zinc and steel, which increases the voltage difference. </a:t>
            </a:r>
            <a:endParaRPr lang="pl-PL" dirty="0">
              <a:solidFill>
                <a:schemeClr val="tx1"/>
              </a:solidFill>
            </a:endParaRPr>
          </a:p>
          <a:p>
            <a:pPr>
              <a:lnSpc>
                <a:spcPct val="110000"/>
              </a:lnSpc>
              <a:spcBef>
                <a:spcPts val="1200"/>
              </a:spcBef>
            </a:pPr>
            <a:r>
              <a:rPr lang="en-US" dirty="0">
                <a:solidFill>
                  <a:schemeClr val="tx1"/>
                </a:solidFill>
              </a:rPr>
              <a:t>The voltage difference between steel and copper is 0.3 volts, and between zinc and copper it is 0.7 volts. </a:t>
            </a:r>
            <a:endParaRPr lang="pl-PL" dirty="0">
              <a:solidFill>
                <a:schemeClr val="tx1"/>
              </a:solidFill>
            </a:endParaRPr>
          </a:p>
          <a:p>
            <a:pPr>
              <a:lnSpc>
                <a:spcPct val="110000"/>
              </a:lnSpc>
              <a:spcBef>
                <a:spcPts val="1200"/>
              </a:spcBef>
            </a:pPr>
            <a:r>
              <a:rPr lang="en-US" dirty="0">
                <a:solidFill>
                  <a:schemeClr val="tx1"/>
                </a:solidFill>
              </a:rPr>
              <a:t>It happens that deep corrosion pitting can be seen in the undergrowth, which is only twenty-five years old. Such a weakening of the material can result in the knife being easily stabbed into a 2.5 cm thick plank. </a:t>
            </a:r>
            <a:endParaRPr lang="pl-PL" dirty="0">
              <a:solidFill>
                <a:schemeClr val="tx1"/>
              </a:solidFill>
            </a:endParaRPr>
          </a:p>
          <a:p>
            <a:pPr>
              <a:spcBef>
                <a:spcPts val="1200"/>
              </a:spcBef>
            </a:pPr>
            <a:endParaRPr lang="en-US" dirty="0">
              <a:solidFill>
                <a:schemeClr val="tx1"/>
              </a:solidFill>
            </a:endParaRPr>
          </a:p>
        </p:txBody>
      </p:sp>
      <p:sp>
        <p:nvSpPr>
          <p:cNvPr id="5" name="Symbol zastępczy tekstu 4"/>
          <p:cNvSpPr>
            <a:spLocks noGrp="1"/>
          </p:cNvSpPr>
          <p:nvPr>
            <p:ph type="body" sz="quarter" idx="19"/>
          </p:nvPr>
        </p:nvSpPr>
        <p:spPr/>
        <p:txBody>
          <a:bodyPr/>
          <a:lstStyle/>
          <a:p>
            <a:r>
              <a:rPr lang="en-US" dirty="0"/>
              <a:t>Corrosion</a:t>
            </a:r>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Symbol zastępczy obrazu 5">
            <a:extLst>
              <a:ext uri="{FF2B5EF4-FFF2-40B4-BE49-F238E27FC236}">
                <a16:creationId xmlns:a16="http://schemas.microsoft.com/office/drawing/2014/main" id="{82CBCF35-2120-400E-914F-6994C92B8EB5}"/>
              </a:ext>
            </a:extLst>
          </p:cNvPr>
          <p:cNvSpPr>
            <a:spLocks noGrp="1"/>
          </p:cNvSpPr>
          <p:nvPr>
            <p:ph type="pic" sz="quarter" idx="29"/>
          </p:nvPr>
        </p:nvSpPr>
        <p:spPr/>
      </p:sp>
    </p:spTree>
    <p:extLst>
      <p:ext uri="{BB962C8B-B14F-4D97-AF65-F5344CB8AC3E}">
        <p14:creationId xmlns:p14="http://schemas.microsoft.com/office/powerpoint/2010/main" val="264509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Wood's corrosiveness</a:t>
            </a:r>
            <a:endParaRPr lang="en-US" dirty="0"/>
          </a:p>
        </p:txBody>
      </p:sp>
      <p:sp>
        <p:nvSpPr>
          <p:cNvPr id="4" name="Symbol zastępczy tekstu 3"/>
          <p:cNvSpPr>
            <a:spLocks noGrp="1"/>
          </p:cNvSpPr>
          <p:nvPr>
            <p:ph type="body" sz="quarter" idx="24"/>
          </p:nvPr>
        </p:nvSpPr>
        <p:spPr>
          <a:xfrm>
            <a:off x="736600" y="1247761"/>
            <a:ext cx="7575548" cy="4478669"/>
          </a:xfrm>
        </p:spPr>
        <p:txBody>
          <a:bodyPr>
            <a:normAutofit/>
          </a:bodyPr>
          <a:lstStyle/>
          <a:p>
            <a:pPr>
              <a:spcBef>
                <a:spcPts val="1200"/>
              </a:spcBef>
            </a:pPr>
            <a:r>
              <a:rPr lang="en-US" dirty="0">
                <a:solidFill>
                  <a:schemeClr val="tx1"/>
                </a:solidFill>
              </a:rPr>
              <a:t>Most woods contain acids; the most common is acetic acid, which ultimately seems to degrade metal attachments. </a:t>
            </a:r>
            <a:endParaRPr lang="pl-PL" dirty="0">
              <a:solidFill>
                <a:schemeClr val="tx1"/>
              </a:solidFill>
            </a:endParaRPr>
          </a:p>
          <a:p>
            <a:pPr>
              <a:spcBef>
                <a:spcPts val="1200"/>
              </a:spcBef>
            </a:pPr>
            <a:r>
              <a:rPr lang="en-US" dirty="0">
                <a:solidFill>
                  <a:schemeClr val="tx1"/>
                </a:solidFill>
              </a:rPr>
              <a:t>Moisture increases corrosiveness.</a:t>
            </a:r>
            <a:endParaRPr lang="pl-PL" dirty="0">
              <a:solidFill>
                <a:schemeClr val="tx1"/>
              </a:solidFill>
            </a:endParaRPr>
          </a:p>
          <a:p>
            <a:pPr>
              <a:spcBef>
                <a:spcPts val="1200"/>
              </a:spcBef>
            </a:pPr>
            <a:r>
              <a:rPr lang="en-US" dirty="0">
                <a:solidFill>
                  <a:schemeClr val="tx1"/>
                </a:solidFill>
              </a:rPr>
              <a:t>Most woods have a low </a:t>
            </a:r>
            <a:r>
              <a:rPr lang="en-US" dirty="0" err="1">
                <a:solidFill>
                  <a:schemeClr val="tx1"/>
                </a:solidFill>
              </a:rPr>
              <a:t>pH.</a:t>
            </a:r>
            <a:r>
              <a:rPr lang="en-US" dirty="0">
                <a:solidFill>
                  <a:schemeClr val="tx1"/>
                </a:solidFill>
              </a:rPr>
              <a:t> </a:t>
            </a:r>
            <a:endParaRPr lang="pl-PL" dirty="0">
              <a:solidFill>
                <a:schemeClr val="tx1"/>
              </a:solidFill>
            </a:endParaRPr>
          </a:p>
          <a:p>
            <a:pPr>
              <a:spcBef>
                <a:spcPts val="1200"/>
              </a:spcBef>
            </a:pPr>
            <a:r>
              <a:rPr lang="en-US" dirty="0">
                <a:solidFill>
                  <a:schemeClr val="tx1"/>
                </a:solidFill>
              </a:rPr>
              <a:t>Conifers that can withstand electrochemical attacks better cause metal corrosion because of their acidity.</a:t>
            </a:r>
            <a:endParaRPr lang="pl-PL" dirty="0">
              <a:solidFill>
                <a:schemeClr val="tx1"/>
              </a:solidFill>
            </a:endParaRPr>
          </a:p>
          <a:p>
            <a:pPr>
              <a:spcBef>
                <a:spcPts val="1200"/>
              </a:spcBef>
            </a:pPr>
            <a:r>
              <a:rPr lang="en-US" dirty="0">
                <a:solidFill>
                  <a:schemeClr val="tx1"/>
                </a:solidFill>
              </a:rPr>
              <a:t>Oregon pine is well known for its discoloration with iron because it is corrosive to iron.</a:t>
            </a: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Symbol zastępczy obrazu 5">
            <a:extLst>
              <a:ext uri="{FF2B5EF4-FFF2-40B4-BE49-F238E27FC236}">
                <a16:creationId xmlns:a16="http://schemas.microsoft.com/office/drawing/2014/main" id="{82CBCF35-2120-400E-914F-6994C92B8EB5}"/>
              </a:ext>
            </a:extLst>
          </p:cNvPr>
          <p:cNvSpPr>
            <a:spLocks noGrp="1"/>
          </p:cNvSpPr>
          <p:nvPr>
            <p:ph type="pic" sz="quarter" idx="29"/>
          </p:nvPr>
        </p:nvSpPr>
        <p:spPr/>
      </p:sp>
    </p:spTree>
    <p:extLst>
      <p:ext uri="{BB962C8B-B14F-4D97-AF65-F5344CB8AC3E}">
        <p14:creationId xmlns:p14="http://schemas.microsoft.com/office/powerpoint/2010/main" val="222720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PH</a:t>
            </a:r>
            <a:r>
              <a:rPr lang="pl-PL" dirty="0"/>
              <a:t> </a:t>
            </a:r>
            <a:r>
              <a:rPr lang="en-GB" dirty="0"/>
              <a:t>–</a:t>
            </a:r>
            <a:r>
              <a:rPr lang="pl-PL" dirty="0"/>
              <a:t> </a:t>
            </a:r>
            <a:r>
              <a:rPr lang="en-GB" dirty="0"/>
              <a:t>levels in wood</a:t>
            </a: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graphicFrame>
        <p:nvGraphicFramePr>
          <p:cNvPr id="3" name="Tabela 2">
            <a:extLst>
              <a:ext uri="{FF2B5EF4-FFF2-40B4-BE49-F238E27FC236}">
                <a16:creationId xmlns:a16="http://schemas.microsoft.com/office/drawing/2014/main" id="{E19B4E46-2DFF-4F0D-87CC-DCAE74ECA128}"/>
              </a:ext>
            </a:extLst>
          </p:cNvPr>
          <p:cNvGraphicFramePr>
            <a:graphicFrameLocks noGrp="1"/>
          </p:cNvGraphicFramePr>
          <p:nvPr>
            <p:extLst>
              <p:ext uri="{D42A27DB-BD31-4B8C-83A1-F6EECF244321}">
                <p14:modId xmlns:p14="http://schemas.microsoft.com/office/powerpoint/2010/main" val="3059077577"/>
              </p:ext>
            </p:extLst>
          </p:nvPr>
        </p:nvGraphicFramePr>
        <p:xfrm>
          <a:off x="777240" y="1285580"/>
          <a:ext cx="6789420" cy="4355153"/>
        </p:xfrm>
        <a:graphic>
          <a:graphicData uri="http://schemas.openxmlformats.org/drawingml/2006/table">
            <a:tbl>
              <a:tblPr firstRow="1" firstCol="1" bandRow="1">
                <a:tableStyleId>{5C22544A-7EE6-4342-B048-85BDC9FD1C3A}</a:tableStyleId>
              </a:tblPr>
              <a:tblGrid>
                <a:gridCol w="3879082">
                  <a:extLst>
                    <a:ext uri="{9D8B030D-6E8A-4147-A177-3AD203B41FA5}">
                      <a16:colId xmlns:a16="http://schemas.microsoft.com/office/drawing/2014/main" val="3117252910"/>
                    </a:ext>
                  </a:extLst>
                </a:gridCol>
                <a:gridCol w="2910338">
                  <a:extLst>
                    <a:ext uri="{9D8B030D-6E8A-4147-A177-3AD203B41FA5}">
                      <a16:colId xmlns:a16="http://schemas.microsoft.com/office/drawing/2014/main" val="3800665176"/>
                    </a:ext>
                  </a:extLst>
                </a:gridCol>
              </a:tblGrid>
              <a:tr h="341507">
                <a:tc>
                  <a:txBody>
                    <a:bodyPr/>
                    <a:lstStyle/>
                    <a:p>
                      <a:pPr algn="just">
                        <a:lnSpc>
                          <a:spcPct val="115000"/>
                        </a:lnSpc>
                        <a:spcAft>
                          <a:spcPts val="0"/>
                        </a:spcAft>
                      </a:pPr>
                      <a:r>
                        <a:rPr lang="en-GB" sz="2400" dirty="0">
                          <a:effectLst/>
                        </a:rPr>
                        <a:t>Wood</a:t>
                      </a:r>
                      <a:endParaRPr lang="pl-PL" sz="2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pH value </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20374645"/>
                  </a:ext>
                </a:extLst>
              </a:tr>
              <a:tr h="373458">
                <a:tc>
                  <a:txBody>
                    <a:bodyPr/>
                    <a:lstStyle/>
                    <a:p>
                      <a:pPr algn="just">
                        <a:lnSpc>
                          <a:spcPct val="115000"/>
                        </a:lnSpc>
                        <a:spcAft>
                          <a:spcPts val="0"/>
                        </a:spcAft>
                      </a:pPr>
                      <a:r>
                        <a:rPr lang="en-GB" sz="2400">
                          <a:effectLst/>
                        </a:rPr>
                        <a:t>Oak</a:t>
                      </a:r>
                      <a:endParaRPr lang="pl-PL" sz="240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3.35-3.9</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99539372"/>
                  </a:ext>
                </a:extLst>
              </a:tr>
              <a:tr h="373458">
                <a:tc>
                  <a:txBody>
                    <a:bodyPr/>
                    <a:lstStyle/>
                    <a:p>
                      <a:pPr algn="just">
                        <a:lnSpc>
                          <a:spcPct val="115000"/>
                        </a:lnSpc>
                        <a:spcAft>
                          <a:spcPts val="0"/>
                        </a:spcAft>
                      </a:pPr>
                      <a:r>
                        <a:rPr lang="en-GB" sz="2400" dirty="0">
                          <a:effectLst/>
                        </a:rPr>
                        <a:t>Oregon pine</a:t>
                      </a:r>
                      <a:endParaRPr lang="pl-PL" sz="2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3.45-4.2</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24580750"/>
                  </a:ext>
                </a:extLst>
              </a:tr>
              <a:tr h="373458">
                <a:tc>
                  <a:txBody>
                    <a:bodyPr/>
                    <a:lstStyle/>
                    <a:p>
                      <a:pPr algn="just">
                        <a:lnSpc>
                          <a:spcPct val="115000"/>
                        </a:lnSpc>
                        <a:spcAft>
                          <a:spcPts val="0"/>
                        </a:spcAft>
                      </a:pPr>
                      <a:r>
                        <a:rPr lang="en-GB" sz="2400">
                          <a:effectLst/>
                        </a:rPr>
                        <a:t>Larch</a:t>
                      </a:r>
                      <a:endParaRPr lang="pl-PL" sz="240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3.45-4.2</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5262016"/>
                  </a:ext>
                </a:extLst>
              </a:tr>
              <a:tr h="373458">
                <a:tc>
                  <a:txBody>
                    <a:bodyPr/>
                    <a:lstStyle/>
                    <a:p>
                      <a:pPr algn="just">
                        <a:lnSpc>
                          <a:spcPct val="115000"/>
                        </a:lnSpc>
                        <a:spcAft>
                          <a:spcPts val="0"/>
                        </a:spcAft>
                      </a:pPr>
                      <a:r>
                        <a:rPr lang="en-GB" sz="2400">
                          <a:effectLst/>
                        </a:rPr>
                        <a:t>Pine</a:t>
                      </a:r>
                      <a:endParaRPr lang="pl-PL" sz="240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3.45-4.2</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15058047"/>
                  </a:ext>
                </a:extLst>
              </a:tr>
              <a:tr h="373458">
                <a:tc>
                  <a:txBody>
                    <a:bodyPr/>
                    <a:lstStyle/>
                    <a:p>
                      <a:pPr algn="just">
                        <a:lnSpc>
                          <a:spcPct val="115000"/>
                        </a:lnSpc>
                        <a:spcAft>
                          <a:spcPts val="0"/>
                        </a:spcAft>
                      </a:pPr>
                      <a:r>
                        <a:rPr lang="en-GB" sz="2400">
                          <a:effectLst/>
                        </a:rPr>
                        <a:t>Teak</a:t>
                      </a:r>
                      <a:endParaRPr lang="pl-PL" sz="240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4</a:t>
                      </a:r>
                      <a:r>
                        <a:rPr lang="pl-PL" sz="2400" dirty="0">
                          <a:effectLst/>
                        </a:rPr>
                        <a:t>.0</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9396384"/>
                  </a:ext>
                </a:extLst>
              </a:tr>
              <a:tr h="373458">
                <a:tc>
                  <a:txBody>
                    <a:bodyPr/>
                    <a:lstStyle/>
                    <a:p>
                      <a:pPr algn="just">
                        <a:lnSpc>
                          <a:spcPct val="115000"/>
                        </a:lnSpc>
                        <a:spcAft>
                          <a:spcPts val="0"/>
                        </a:spcAft>
                      </a:pPr>
                      <a:r>
                        <a:rPr lang="en-GB" sz="2400">
                          <a:effectLst/>
                        </a:rPr>
                        <a:t>Elm</a:t>
                      </a:r>
                      <a:endParaRPr lang="pl-PL" sz="240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4</a:t>
                      </a:r>
                      <a:r>
                        <a:rPr lang="pl-PL" sz="2400" dirty="0">
                          <a:effectLst/>
                        </a:rPr>
                        <a:t>.0</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666980971"/>
                  </a:ext>
                </a:extLst>
              </a:tr>
              <a:tr h="373458">
                <a:tc>
                  <a:txBody>
                    <a:bodyPr/>
                    <a:lstStyle/>
                    <a:p>
                      <a:pPr algn="just">
                        <a:lnSpc>
                          <a:spcPct val="115000"/>
                        </a:lnSpc>
                        <a:spcAft>
                          <a:spcPts val="0"/>
                        </a:spcAft>
                      </a:pPr>
                      <a:r>
                        <a:rPr lang="en-GB" sz="2400">
                          <a:effectLst/>
                        </a:rPr>
                        <a:t>Spruce</a:t>
                      </a:r>
                      <a:endParaRPr lang="pl-PL" sz="240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4.65-5.45</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833169131"/>
                  </a:ext>
                </a:extLst>
              </a:tr>
              <a:tr h="373458">
                <a:tc>
                  <a:txBody>
                    <a:bodyPr/>
                    <a:lstStyle/>
                    <a:p>
                      <a:pPr algn="just">
                        <a:lnSpc>
                          <a:spcPct val="115000"/>
                        </a:lnSpc>
                        <a:spcAft>
                          <a:spcPts val="0"/>
                        </a:spcAft>
                      </a:pPr>
                      <a:r>
                        <a:rPr lang="en-GB" sz="2400">
                          <a:effectLst/>
                        </a:rPr>
                        <a:t>Norway spruce</a:t>
                      </a:r>
                      <a:endParaRPr lang="pl-PL" sz="240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4.65-5.45</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64057094"/>
                  </a:ext>
                </a:extLst>
              </a:tr>
              <a:tr h="373458">
                <a:tc>
                  <a:txBody>
                    <a:bodyPr/>
                    <a:lstStyle/>
                    <a:p>
                      <a:pPr algn="just">
                        <a:lnSpc>
                          <a:spcPct val="115000"/>
                        </a:lnSpc>
                        <a:spcAft>
                          <a:spcPts val="0"/>
                        </a:spcAft>
                      </a:pPr>
                      <a:r>
                        <a:rPr lang="en-GB" sz="2400">
                          <a:effectLst/>
                        </a:rPr>
                        <a:t>African mahogany</a:t>
                      </a:r>
                      <a:endParaRPr lang="pl-PL" sz="240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5.1-6.65</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93499231"/>
                  </a:ext>
                </a:extLst>
              </a:tr>
              <a:tr h="373458">
                <a:tc>
                  <a:txBody>
                    <a:bodyPr/>
                    <a:lstStyle/>
                    <a:p>
                      <a:pPr algn="just">
                        <a:lnSpc>
                          <a:spcPct val="115000"/>
                        </a:lnSpc>
                        <a:spcAft>
                          <a:spcPts val="0"/>
                        </a:spcAft>
                      </a:pPr>
                      <a:r>
                        <a:rPr lang="en-GB" sz="2400">
                          <a:effectLst/>
                        </a:rPr>
                        <a:t>Iroko</a:t>
                      </a:r>
                      <a:endParaRPr lang="pl-PL" sz="240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2400" dirty="0">
                          <a:effectLst/>
                        </a:rPr>
                        <a:t>5.4-7.25</a:t>
                      </a:r>
                      <a:endParaRPr lang="pl-PL" sz="2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797726449"/>
                  </a:ext>
                </a:extLst>
              </a:tr>
            </a:tbl>
          </a:graphicData>
        </a:graphic>
      </p:graphicFrame>
      <p:sp>
        <p:nvSpPr>
          <p:cNvPr id="7" name="pole tekstowe 6">
            <a:extLst>
              <a:ext uri="{FF2B5EF4-FFF2-40B4-BE49-F238E27FC236}">
                <a16:creationId xmlns:a16="http://schemas.microsoft.com/office/drawing/2014/main" id="{91F92872-3D11-46C7-8CFD-311F6E7BF7B7}"/>
              </a:ext>
            </a:extLst>
          </p:cNvPr>
          <p:cNvSpPr txBox="1"/>
          <p:nvPr/>
        </p:nvSpPr>
        <p:spPr>
          <a:xfrm>
            <a:off x="868680" y="5913218"/>
            <a:ext cx="6160770" cy="276999"/>
          </a:xfrm>
          <a:prstGeom prst="rect">
            <a:avLst/>
          </a:prstGeom>
          <a:noFill/>
        </p:spPr>
        <p:txBody>
          <a:bodyPr wrap="square" rtlCol="0">
            <a:spAutoFit/>
          </a:bodyPr>
          <a:lstStyle/>
          <a:p>
            <a:pPr algn="ctr"/>
            <a:r>
              <a:rPr lang="en-US" sz="1200" dirty="0"/>
              <a:t>Source: John Keaton/Mersey Side Maritime Museum, 1992</a:t>
            </a:r>
            <a:endParaRPr lang="pl-PL" sz="1200" dirty="0"/>
          </a:p>
        </p:txBody>
      </p:sp>
    </p:spTree>
    <p:extLst>
      <p:ext uri="{BB962C8B-B14F-4D97-AF65-F5344CB8AC3E}">
        <p14:creationId xmlns:p14="http://schemas.microsoft.com/office/powerpoint/2010/main" val="27883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Corrosion properties of common metals </a:t>
            </a:r>
            <a:endParaRPr lang="en-US" dirty="0"/>
          </a:p>
        </p:txBody>
      </p:sp>
      <p:sp>
        <p:nvSpPr>
          <p:cNvPr id="4" name="Symbol zastępczy tekstu 3"/>
          <p:cNvSpPr>
            <a:spLocks noGrp="1"/>
          </p:cNvSpPr>
          <p:nvPr>
            <p:ph type="body" sz="quarter" idx="24"/>
          </p:nvPr>
        </p:nvSpPr>
        <p:spPr>
          <a:xfrm>
            <a:off x="736600" y="1247761"/>
            <a:ext cx="7575548" cy="4478669"/>
          </a:xfrm>
        </p:spPr>
        <p:txBody>
          <a:bodyPr>
            <a:normAutofit/>
          </a:bodyPr>
          <a:lstStyle/>
          <a:p>
            <a:pPr>
              <a:spcBef>
                <a:spcPts val="1200"/>
              </a:spcBef>
            </a:pPr>
            <a:r>
              <a:rPr lang="en-US" b="1" dirty="0">
                <a:solidFill>
                  <a:schemeClr val="tx1"/>
                </a:solidFill>
              </a:rPr>
              <a:t>Iron</a:t>
            </a:r>
            <a:r>
              <a:rPr lang="en-US" dirty="0">
                <a:solidFill>
                  <a:schemeClr val="tx1"/>
                </a:solidFill>
              </a:rPr>
              <a:t> and </a:t>
            </a:r>
            <a:r>
              <a:rPr lang="en-US" b="1" dirty="0">
                <a:solidFill>
                  <a:schemeClr val="tx1"/>
                </a:solidFill>
              </a:rPr>
              <a:t>steel</a:t>
            </a:r>
            <a:r>
              <a:rPr lang="en-US" dirty="0">
                <a:solidFill>
                  <a:schemeClr val="tx1"/>
                </a:solidFill>
              </a:rPr>
              <a:t> corrode easily; hot galvanization gives a longer life span.</a:t>
            </a:r>
            <a:endParaRPr lang="pl-PL" dirty="0">
              <a:solidFill>
                <a:schemeClr val="tx1"/>
              </a:solidFill>
            </a:endParaRPr>
          </a:p>
          <a:p>
            <a:pPr>
              <a:spcBef>
                <a:spcPts val="1200"/>
              </a:spcBef>
            </a:pPr>
            <a:r>
              <a:rPr lang="en-US" dirty="0">
                <a:solidFill>
                  <a:schemeClr val="tx1"/>
                </a:solidFill>
              </a:rPr>
              <a:t>For a long time, iron was the most commonly occurring metal on boats and also the biggest source of problems.</a:t>
            </a:r>
            <a:endParaRPr lang="pl-PL" dirty="0">
              <a:solidFill>
                <a:schemeClr val="tx1"/>
              </a:solidFill>
            </a:endParaRPr>
          </a:p>
          <a:p>
            <a:pPr>
              <a:spcBef>
                <a:spcPts val="1200"/>
              </a:spcBef>
            </a:pPr>
            <a:r>
              <a:rPr lang="en-US" dirty="0">
                <a:solidFill>
                  <a:schemeClr val="tx1"/>
                </a:solidFill>
              </a:rPr>
              <a:t>In older boats and in workboats, they often used </a:t>
            </a:r>
            <a:r>
              <a:rPr lang="en-US" b="1" dirty="0">
                <a:solidFill>
                  <a:schemeClr val="tx1"/>
                </a:solidFill>
              </a:rPr>
              <a:t>forged steel</a:t>
            </a:r>
            <a:r>
              <a:rPr lang="en-US" dirty="0">
                <a:solidFill>
                  <a:schemeClr val="tx1"/>
                </a:solidFill>
              </a:rPr>
              <a:t>, and it has better corrosion properties than today's commercial steel. </a:t>
            </a:r>
            <a:endParaRPr lang="pl-PL" dirty="0">
              <a:solidFill>
                <a:schemeClr val="tx1"/>
              </a:solidFill>
            </a:endParaRPr>
          </a:p>
          <a:p>
            <a:pPr>
              <a:spcBef>
                <a:spcPts val="1200"/>
              </a:spcBef>
            </a:pPr>
            <a:r>
              <a:rPr lang="en-US" dirty="0">
                <a:solidFill>
                  <a:schemeClr val="tx1"/>
                </a:solidFill>
              </a:rPr>
              <a:t>If the forged </a:t>
            </a:r>
            <a:r>
              <a:rPr lang="en-US" b="1" dirty="0">
                <a:solidFill>
                  <a:schemeClr val="tx1"/>
                </a:solidFill>
              </a:rPr>
              <a:t>steel bolts </a:t>
            </a:r>
            <a:r>
              <a:rPr lang="en-US" dirty="0">
                <a:solidFill>
                  <a:schemeClr val="tx1"/>
                </a:solidFill>
              </a:rPr>
              <a:t>were burnt with tar, the result was a corrosion-resistant bolt, which had good properties in relation to wood.</a:t>
            </a:r>
            <a:endParaRPr lang="pl-PL" dirty="0">
              <a:solidFill>
                <a:schemeClr val="tx1"/>
              </a:solidFill>
            </a:endParaRPr>
          </a:p>
          <a:p>
            <a:pPr>
              <a:spcBef>
                <a:spcPts val="1200"/>
              </a:spcBef>
            </a:pPr>
            <a:endParaRPr lang="en-US" dirty="0">
              <a:solidFill>
                <a:schemeClr val="tx1"/>
              </a:solidFill>
            </a:endParaRP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Symbol zastępczy obrazu 5">
            <a:extLst>
              <a:ext uri="{FF2B5EF4-FFF2-40B4-BE49-F238E27FC236}">
                <a16:creationId xmlns:a16="http://schemas.microsoft.com/office/drawing/2014/main" id="{82CBCF35-2120-400E-914F-6994C92B8EB5}"/>
              </a:ext>
            </a:extLst>
          </p:cNvPr>
          <p:cNvSpPr>
            <a:spLocks noGrp="1"/>
          </p:cNvSpPr>
          <p:nvPr>
            <p:ph type="pic" sz="quarter" idx="29"/>
          </p:nvPr>
        </p:nvSpPr>
        <p:spPr/>
      </p:sp>
    </p:spTree>
    <p:extLst>
      <p:ext uri="{BB962C8B-B14F-4D97-AF65-F5344CB8AC3E}">
        <p14:creationId xmlns:p14="http://schemas.microsoft.com/office/powerpoint/2010/main" val="311724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Corrosion properties of common metals </a:t>
            </a:r>
            <a:endParaRPr lang="en-US" dirty="0"/>
          </a:p>
        </p:txBody>
      </p:sp>
      <p:sp>
        <p:nvSpPr>
          <p:cNvPr id="4" name="Symbol zastępczy tekstu 3"/>
          <p:cNvSpPr>
            <a:spLocks noGrp="1"/>
          </p:cNvSpPr>
          <p:nvPr>
            <p:ph type="body" sz="quarter" idx="24"/>
          </p:nvPr>
        </p:nvSpPr>
        <p:spPr>
          <a:xfrm>
            <a:off x="736600" y="1247761"/>
            <a:ext cx="7575548" cy="4478669"/>
          </a:xfrm>
        </p:spPr>
        <p:txBody>
          <a:bodyPr>
            <a:normAutofit/>
          </a:bodyPr>
          <a:lstStyle/>
          <a:p>
            <a:pPr>
              <a:spcBef>
                <a:spcPts val="1200"/>
              </a:spcBef>
            </a:pPr>
            <a:r>
              <a:rPr lang="en-US" b="1" dirty="0">
                <a:solidFill>
                  <a:schemeClr val="tx1"/>
                </a:solidFill>
              </a:rPr>
              <a:t>Bronze</a:t>
            </a:r>
            <a:r>
              <a:rPr lang="en-US" dirty="0">
                <a:solidFill>
                  <a:schemeClr val="tx1"/>
                </a:solidFill>
              </a:rPr>
              <a:t> is an alloy of copper and one or more other metals. </a:t>
            </a:r>
            <a:endParaRPr lang="pl-PL" dirty="0">
              <a:solidFill>
                <a:schemeClr val="tx1"/>
              </a:solidFill>
            </a:endParaRPr>
          </a:p>
          <a:p>
            <a:pPr>
              <a:spcBef>
                <a:spcPts val="1200"/>
              </a:spcBef>
            </a:pPr>
            <a:r>
              <a:rPr lang="en-US" dirty="0">
                <a:solidFill>
                  <a:schemeClr val="tx1"/>
                </a:solidFill>
              </a:rPr>
              <a:t>Bronze alloys of copper and silicon, nickel, or tin are good</a:t>
            </a:r>
            <a:r>
              <a:rPr lang="pl-PL" dirty="0">
                <a:solidFill>
                  <a:schemeClr val="tx1"/>
                </a:solidFill>
              </a:rPr>
              <a:t>.</a:t>
            </a:r>
          </a:p>
          <a:p>
            <a:pPr>
              <a:spcBef>
                <a:spcPts val="1200"/>
              </a:spcBef>
            </a:pPr>
            <a:r>
              <a:rPr lang="en-US" dirty="0">
                <a:solidFill>
                  <a:schemeClr val="tx1"/>
                </a:solidFill>
              </a:rPr>
              <a:t>Magnesium</a:t>
            </a:r>
            <a:r>
              <a:rPr lang="pl-PL" dirty="0">
                <a:solidFill>
                  <a:schemeClr val="tx1"/>
                </a:solidFill>
              </a:rPr>
              <a:t> </a:t>
            </a:r>
            <a:r>
              <a:rPr lang="en-US" dirty="0">
                <a:solidFill>
                  <a:schemeClr val="tx1"/>
                </a:solidFill>
              </a:rPr>
              <a:t>bronze is worst, from a corrosion standpoint.</a:t>
            </a:r>
            <a:endParaRPr lang="pl-PL" dirty="0">
              <a:solidFill>
                <a:schemeClr val="tx1"/>
              </a:solidFill>
            </a:endParaRPr>
          </a:p>
          <a:p>
            <a:pPr>
              <a:spcBef>
                <a:spcPts val="1200"/>
              </a:spcBef>
            </a:pPr>
            <a:endParaRPr lang="en-US" dirty="0">
              <a:solidFill>
                <a:schemeClr val="tx1"/>
              </a:solidFill>
            </a:endParaRP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3" name="Obraz 12" descr="Hillman #8 x 1-1/2-in Bronze Round Washer Interior Wood Screws in the Wood  Screws department at Lowes.com">
            <a:extLst>
              <a:ext uri="{FF2B5EF4-FFF2-40B4-BE49-F238E27FC236}">
                <a16:creationId xmlns:a16="http://schemas.microsoft.com/office/drawing/2014/main" id="{16A7B86D-D21F-4032-9F2A-40E52369BD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91339" y="4275666"/>
            <a:ext cx="5760720" cy="2021840"/>
          </a:xfrm>
          <a:prstGeom prst="rect">
            <a:avLst/>
          </a:prstGeom>
          <a:noFill/>
          <a:ln>
            <a:noFill/>
          </a:ln>
        </p:spPr>
      </p:pic>
      <p:sp>
        <p:nvSpPr>
          <p:cNvPr id="12" name="Symbol zastępczy obrazu 11">
            <a:extLst>
              <a:ext uri="{FF2B5EF4-FFF2-40B4-BE49-F238E27FC236}">
                <a16:creationId xmlns:a16="http://schemas.microsoft.com/office/drawing/2014/main" id="{A22A5426-1223-4B6F-8904-98D338435970}"/>
              </a:ext>
            </a:extLst>
          </p:cNvPr>
          <p:cNvSpPr>
            <a:spLocks noGrp="1"/>
          </p:cNvSpPr>
          <p:nvPr>
            <p:ph type="pic" sz="quarter" idx="29"/>
          </p:nvPr>
        </p:nvSpPr>
        <p:spPr/>
      </p:sp>
    </p:spTree>
    <p:extLst>
      <p:ext uri="{BB962C8B-B14F-4D97-AF65-F5344CB8AC3E}">
        <p14:creationId xmlns:p14="http://schemas.microsoft.com/office/powerpoint/2010/main" val="78873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Corrosion properties of common metals </a:t>
            </a:r>
            <a:endParaRPr lang="en-US" dirty="0"/>
          </a:p>
        </p:txBody>
      </p:sp>
      <p:sp>
        <p:nvSpPr>
          <p:cNvPr id="4" name="Symbol zastępczy tekstu 3"/>
          <p:cNvSpPr>
            <a:spLocks noGrp="1"/>
          </p:cNvSpPr>
          <p:nvPr>
            <p:ph type="body" sz="quarter" idx="24"/>
          </p:nvPr>
        </p:nvSpPr>
        <p:spPr>
          <a:xfrm>
            <a:off x="736600" y="1247761"/>
            <a:ext cx="7575548" cy="4478669"/>
          </a:xfrm>
        </p:spPr>
        <p:txBody>
          <a:bodyPr>
            <a:normAutofit/>
          </a:bodyPr>
          <a:lstStyle/>
          <a:p>
            <a:r>
              <a:rPr lang="en-US" b="1" dirty="0">
                <a:solidFill>
                  <a:schemeClr val="tx1"/>
                </a:solidFill>
              </a:rPr>
              <a:t>Brass</a:t>
            </a:r>
            <a:r>
              <a:rPr lang="en-US" dirty="0">
                <a:solidFill>
                  <a:schemeClr val="tx1"/>
                </a:solidFill>
              </a:rPr>
              <a:t> is an alloy of copper and zinc, usually with 30-50% zinc. </a:t>
            </a:r>
            <a:endParaRPr lang="pl-PL" dirty="0">
              <a:solidFill>
                <a:schemeClr val="tx1"/>
              </a:solidFill>
            </a:endParaRPr>
          </a:p>
          <a:p>
            <a:r>
              <a:rPr lang="en-US" dirty="0">
                <a:solidFill>
                  <a:schemeClr val="tx1"/>
                </a:solidFill>
              </a:rPr>
              <a:t>Over time, especially in ocean water, zinc and copper leach, and a weakened hollow copper remains. </a:t>
            </a:r>
            <a:endParaRPr lang="pl-PL" dirty="0">
              <a:solidFill>
                <a:schemeClr val="tx1"/>
              </a:solidFill>
            </a:endParaRPr>
          </a:p>
          <a:p>
            <a:r>
              <a:rPr lang="en-US" dirty="0">
                <a:solidFill>
                  <a:schemeClr val="tx1"/>
                </a:solidFill>
              </a:rPr>
              <a:t>The screw heads come off when the screws are taken out.</a:t>
            </a:r>
            <a:endParaRPr lang="pl-PL" dirty="0">
              <a:solidFill>
                <a:schemeClr val="tx1"/>
              </a:solidFill>
            </a:endParaRPr>
          </a:p>
          <a:p>
            <a:pPr>
              <a:spcBef>
                <a:spcPts val="1200"/>
              </a:spcBef>
            </a:pPr>
            <a:endParaRPr lang="en-US" dirty="0">
              <a:solidFill>
                <a:schemeClr val="tx1"/>
              </a:solidFill>
            </a:endParaRP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 name="Symbol zastępczy obrazu 11">
            <a:extLst>
              <a:ext uri="{FF2B5EF4-FFF2-40B4-BE49-F238E27FC236}">
                <a16:creationId xmlns:a16="http://schemas.microsoft.com/office/drawing/2014/main" id="{A22A5426-1223-4B6F-8904-98D338435970}"/>
              </a:ext>
            </a:extLst>
          </p:cNvPr>
          <p:cNvSpPr>
            <a:spLocks noGrp="1"/>
          </p:cNvSpPr>
          <p:nvPr>
            <p:ph type="pic" sz="quarter" idx="29"/>
          </p:nvPr>
        </p:nvSpPr>
        <p:spPr/>
      </p:sp>
    </p:spTree>
    <p:extLst>
      <p:ext uri="{BB962C8B-B14F-4D97-AF65-F5344CB8AC3E}">
        <p14:creationId xmlns:p14="http://schemas.microsoft.com/office/powerpoint/2010/main" val="392412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Corrosion properties of common metals </a:t>
            </a:r>
            <a:endParaRPr lang="en-US" dirty="0"/>
          </a:p>
        </p:txBody>
      </p:sp>
      <p:sp>
        <p:nvSpPr>
          <p:cNvPr id="4" name="Symbol zastępczy tekstu 3"/>
          <p:cNvSpPr>
            <a:spLocks noGrp="1"/>
          </p:cNvSpPr>
          <p:nvPr>
            <p:ph type="body" sz="quarter" idx="24"/>
          </p:nvPr>
        </p:nvSpPr>
        <p:spPr>
          <a:xfrm>
            <a:off x="736600" y="1247761"/>
            <a:ext cx="7575548" cy="4478669"/>
          </a:xfrm>
        </p:spPr>
        <p:txBody>
          <a:bodyPr>
            <a:normAutofit/>
          </a:bodyPr>
          <a:lstStyle/>
          <a:p>
            <a:pPr>
              <a:lnSpc>
                <a:spcPct val="90000"/>
              </a:lnSpc>
              <a:spcBef>
                <a:spcPts val="1200"/>
              </a:spcBef>
            </a:pPr>
            <a:r>
              <a:rPr lang="en-US" dirty="0">
                <a:solidFill>
                  <a:schemeClr val="tx1"/>
                </a:solidFill>
              </a:rPr>
              <a:t>Stainless steel has a unique position, and in England it is not recommended underwater in boats because stainless steel appears in two places in the voltage chain:</a:t>
            </a:r>
            <a:endParaRPr lang="pl-PL" dirty="0">
              <a:solidFill>
                <a:schemeClr val="tx1"/>
              </a:solidFill>
            </a:endParaRPr>
          </a:p>
          <a:p>
            <a:pPr lvl="2">
              <a:lnSpc>
                <a:spcPct val="90000"/>
              </a:lnSpc>
              <a:spcBef>
                <a:spcPts val="1200"/>
              </a:spcBef>
            </a:pPr>
            <a:r>
              <a:rPr lang="en-US" dirty="0">
                <a:solidFill>
                  <a:schemeClr val="tx1"/>
                </a:solidFill>
              </a:rPr>
              <a:t>first, as the most noble metal in its passive form, </a:t>
            </a:r>
            <a:endParaRPr lang="pl-PL" dirty="0">
              <a:solidFill>
                <a:schemeClr val="tx1"/>
              </a:solidFill>
            </a:endParaRPr>
          </a:p>
          <a:p>
            <a:pPr lvl="2">
              <a:lnSpc>
                <a:spcPct val="90000"/>
              </a:lnSpc>
              <a:spcBef>
                <a:spcPts val="1200"/>
              </a:spcBef>
            </a:pPr>
            <a:r>
              <a:rPr lang="en-US" dirty="0">
                <a:solidFill>
                  <a:schemeClr val="tx1"/>
                </a:solidFill>
              </a:rPr>
              <a:t>second, between iron and brass in its active form. </a:t>
            </a:r>
            <a:endParaRPr lang="pl-PL" dirty="0">
              <a:solidFill>
                <a:schemeClr val="tx1"/>
              </a:solidFill>
            </a:endParaRPr>
          </a:p>
          <a:p>
            <a:pPr>
              <a:lnSpc>
                <a:spcPct val="90000"/>
              </a:lnSpc>
              <a:spcBef>
                <a:spcPts val="1200"/>
              </a:spcBef>
            </a:pPr>
            <a:r>
              <a:rPr lang="en-US" dirty="0">
                <a:solidFill>
                  <a:schemeClr val="tx1"/>
                </a:solidFill>
              </a:rPr>
              <a:t>The passive form is when the stainless steel has a protective oxide layer, which is obtained by polishing. </a:t>
            </a:r>
            <a:endParaRPr lang="pl-PL" dirty="0">
              <a:solidFill>
                <a:schemeClr val="tx1"/>
              </a:solidFill>
            </a:endParaRPr>
          </a:p>
          <a:p>
            <a:pPr>
              <a:lnSpc>
                <a:spcPct val="90000"/>
              </a:lnSpc>
              <a:spcBef>
                <a:spcPts val="1200"/>
              </a:spcBef>
            </a:pPr>
            <a:r>
              <a:rPr lang="en-US" dirty="0">
                <a:solidFill>
                  <a:schemeClr val="tx1"/>
                </a:solidFill>
              </a:rPr>
              <a:t>The active form is obtained under the worst conditions for stainless steel, which are a damp, salty, deoxygenated environment, such as keel bolts that are trapped in humid salty wood—no oxide is formed here. </a:t>
            </a:r>
            <a:endParaRPr lang="pl-PL" dirty="0">
              <a:solidFill>
                <a:schemeClr val="tx1"/>
              </a:solidFill>
            </a:endParaRP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 name="Symbol zastępczy obrazu 11">
            <a:extLst>
              <a:ext uri="{FF2B5EF4-FFF2-40B4-BE49-F238E27FC236}">
                <a16:creationId xmlns:a16="http://schemas.microsoft.com/office/drawing/2014/main" id="{A22A5426-1223-4B6F-8904-98D338435970}"/>
              </a:ext>
            </a:extLst>
          </p:cNvPr>
          <p:cNvSpPr>
            <a:spLocks noGrp="1"/>
          </p:cNvSpPr>
          <p:nvPr>
            <p:ph type="pic" sz="quarter" idx="29"/>
          </p:nvPr>
        </p:nvSpPr>
        <p:spPr/>
      </p:sp>
    </p:spTree>
    <p:extLst>
      <p:ext uri="{BB962C8B-B14F-4D97-AF65-F5344CB8AC3E}">
        <p14:creationId xmlns:p14="http://schemas.microsoft.com/office/powerpoint/2010/main" val="181146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155575" y="560494"/>
            <a:ext cx="8862695" cy="452601"/>
          </a:xfrm>
        </p:spPr>
        <p:txBody>
          <a:bodyPr/>
          <a:lstStyle/>
          <a:p>
            <a:r>
              <a:rPr lang="pl-PL" dirty="0"/>
              <a:t>C</a:t>
            </a:r>
            <a:r>
              <a:rPr lang="en-GB" dirty="0" err="1"/>
              <a:t>orrosion</a:t>
            </a:r>
            <a:r>
              <a:rPr lang="en-GB" dirty="0"/>
              <a:t> properties of common metals </a:t>
            </a:r>
            <a:r>
              <a:rPr lang="pl-PL" dirty="0"/>
              <a:t>– </a:t>
            </a:r>
            <a:r>
              <a:rPr lang="pl-PL" dirty="0" err="1"/>
              <a:t>tests</a:t>
            </a:r>
            <a:endParaRPr lang="en-US" dirty="0"/>
          </a:p>
        </p:txBody>
      </p:sp>
      <p:sp>
        <p:nvSpPr>
          <p:cNvPr id="4" name="Symbol zastępczy tekstu 3"/>
          <p:cNvSpPr>
            <a:spLocks noGrp="1"/>
          </p:cNvSpPr>
          <p:nvPr>
            <p:ph type="body" sz="quarter" idx="24"/>
          </p:nvPr>
        </p:nvSpPr>
        <p:spPr>
          <a:xfrm>
            <a:off x="736600" y="1247761"/>
            <a:ext cx="7575548" cy="4478669"/>
          </a:xfrm>
        </p:spPr>
        <p:txBody>
          <a:bodyPr>
            <a:normAutofit fontScale="85000" lnSpcReduction="10000"/>
          </a:bodyPr>
          <a:lstStyle/>
          <a:p>
            <a:pPr>
              <a:lnSpc>
                <a:spcPct val="110000"/>
              </a:lnSpc>
              <a:spcBef>
                <a:spcPts val="1200"/>
              </a:spcBef>
            </a:pPr>
            <a:r>
              <a:rPr lang="en-US" dirty="0">
                <a:solidFill>
                  <a:schemeClr val="tx1"/>
                </a:solidFill>
              </a:rPr>
              <a:t>At a test in England in which </a:t>
            </a:r>
            <a:r>
              <a:rPr lang="en-US" b="1" dirty="0">
                <a:solidFill>
                  <a:schemeClr val="tx1"/>
                </a:solidFill>
              </a:rPr>
              <a:t>stainless steel </a:t>
            </a:r>
            <a:r>
              <a:rPr lang="en-US" dirty="0">
                <a:solidFill>
                  <a:schemeClr val="tx1"/>
                </a:solidFill>
              </a:rPr>
              <a:t>was left in still-standing salt water ¼ 1/64-inch (o.66-mm) corrosion holes were found after 300 days in the A2, while the A4 had an average of 1/128-inch (0.3-mm) holes after 1,500 days. </a:t>
            </a:r>
            <a:endParaRPr lang="pl-PL" dirty="0">
              <a:solidFill>
                <a:schemeClr val="tx1"/>
              </a:solidFill>
            </a:endParaRPr>
          </a:p>
          <a:p>
            <a:pPr>
              <a:lnSpc>
                <a:spcPct val="110000"/>
              </a:lnSpc>
              <a:spcBef>
                <a:spcPts val="1200"/>
              </a:spcBef>
            </a:pPr>
            <a:r>
              <a:rPr lang="en-US" dirty="0">
                <a:solidFill>
                  <a:schemeClr val="tx1"/>
                </a:solidFill>
              </a:rPr>
              <a:t>The Baltic Sea's low salinity should not be a problem for stainless steel; on the Swedish west coast, you have to be more attentive.</a:t>
            </a:r>
            <a:endParaRPr lang="pl-PL" dirty="0">
              <a:solidFill>
                <a:schemeClr val="tx1"/>
              </a:solidFill>
            </a:endParaRPr>
          </a:p>
          <a:p>
            <a:pPr>
              <a:lnSpc>
                <a:spcPct val="110000"/>
              </a:lnSpc>
              <a:spcBef>
                <a:spcPts val="1200"/>
              </a:spcBef>
            </a:pPr>
            <a:r>
              <a:rPr lang="en-US" dirty="0">
                <a:solidFill>
                  <a:schemeClr val="tx1"/>
                </a:solidFill>
              </a:rPr>
              <a:t>Use A4 below the waterline, and on oak A2 can be used underneath glued plugs on the deck. </a:t>
            </a:r>
            <a:endParaRPr lang="pl-PL" dirty="0">
              <a:solidFill>
                <a:schemeClr val="tx1"/>
              </a:solidFill>
            </a:endParaRPr>
          </a:p>
          <a:p>
            <a:pPr>
              <a:lnSpc>
                <a:spcPct val="110000"/>
              </a:lnSpc>
              <a:spcBef>
                <a:spcPts val="1200"/>
              </a:spcBef>
            </a:pPr>
            <a:r>
              <a:rPr lang="en-US" b="1" dirty="0" err="1">
                <a:solidFill>
                  <a:schemeClr val="tx1"/>
                </a:solidFill>
              </a:rPr>
              <a:t>Aluminium</a:t>
            </a:r>
            <a:r>
              <a:rPr lang="en-US" b="1" dirty="0">
                <a:solidFill>
                  <a:schemeClr val="tx1"/>
                </a:solidFill>
              </a:rPr>
              <a:t> is not a common metal in wooden boats</a:t>
            </a:r>
            <a:r>
              <a:rPr lang="en-US" dirty="0">
                <a:solidFill>
                  <a:schemeClr val="tx1"/>
                </a:solidFill>
              </a:rPr>
              <a:t>. The metal requires very specialized knowledge to be used safely in corrosive environments. </a:t>
            </a:r>
            <a:r>
              <a:rPr lang="en-US" dirty="0" err="1">
                <a:solidFill>
                  <a:schemeClr val="tx1"/>
                </a:solidFill>
              </a:rPr>
              <a:t>Aluminium</a:t>
            </a:r>
            <a:r>
              <a:rPr lang="en-US" dirty="0">
                <a:solidFill>
                  <a:schemeClr val="tx1"/>
                </a:solidFill>
              </a:rPr>
              <a:t> masts are the most commonly used, so then the base metal is protected with anodizing.</a:t>
            </a:r>
            <a:endParaRPr lang="pl-PL" dirty="0">
              <a:solidFill>
                <a:schemeClr val="tx1"/>
              </a:solidFill>
            </a:endParaRPr>
          </a:p>
          <a:p>
            <a:pPr>
              <a:lnSpc>
                <a:spcPct val="110000"/>
              </a:lnSpc>
              <a:spcBef>
                <a:spcPts val="1200"/>
              </a:spcBef>
            </a:pPr>
            <a:endParaRPr lang="pl-PL" dirty="0">
              <a:solidFill>
                <a:schemeClr val="tx1"/>
              </a:solidFill>
            </a:endParaRPr>
          </a:p>
          <a:p>
            <a:pPr>
              <a:lnSpc>
                <a:spcPct val="110000"/>
              </a:lnSpc>
              <a:spcBef>
                <a:spcPts val="1200"/>
              </a:spcBef>
            </a:pPr>
            <a:endParaRPr lang="pl-PL" dirty="0">
              <a:solidFill>
                <a:schemeClr val="tx1"/>
              </a:solidFill>
            </a:endParaRP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2" name="Symbol zastępczy obrazu 11">
            <a:extLst>
              <a:ext uri="{FF2B5EF4-FFF2-40B4-BE49-F238E27FC236}">
                <a16:creationId xmlns:a16="http://schemas.microsoft.com/office/drawing/2014/main" id="{A22A5426-1223-4B6F-8904-98D338435970}"/>
              </a:ext>
            </a:extLst>
          </p:cNvPr>
          <p:cNvSpPr>
            <a:spLocks noGrp="1"/>
          </p:cNvSpPr>
          <p:nvPr>
            <p:ph type="pic" sz="quarter" idx="29"/>
          </p:nvPr>
        </p:nvSpPr>
        <p:spPr/>
      </p:sp>
    </p:spTree>
    <p:extLst>
      <p:ext uri="{BB962C8B-B14F-4D97-AF65-F5344CB8AC3E}">
        <p14:creationId xmlns:p14="http://schemas.microsoft.com/office/powerpoint/2010/main" val="120197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CB417-DE61-4D30-BEC6-DBCC888477EF}"/>
              </a:ext>
            </a:extLst>
          </p:cNvPr>
          <p:cNvSpPr>
            <a:spLocks noGrp="1"/>
          </p:cNvSpPr>
          <p:nvPr>
            <p:ph type="ctrTitle"/>
          </p:nvPr>
        </p:nvSpPr>
        <p:spPr/>
        <p:txBody>
          <a:bodyPr>
            <a:noAutofit/>
          </a:bodyPr>
          <a:lstStyle/>
          <a:p>
            <a:r>
              <a:rPr lang="en-US" sz="4400" dirty="0"/>
              <a:t>Unit </a:t>
            </a:r>
            <a:r>
              <a:rPr lang="pl-PL" sz="4400" dirty="0"/>
              <a:t>9</a:t>
            </a:r>
            <a:r>
              <a:rPr lang="en-US" sz="4400" dirty="0"/>
              <a:t>. Knowledge about  influence of aggressive marine environment on joints -  corrosion</a:t>
            </a:r>
            <a:endParaRPr lang="pl-PL" sz="4400" dirty="0"/>
          </a:p>
        </p:txBody>
      </p:sp>
      <p:sp>
        <p:nvSpPr>
          <p:cNvPr id="3" name="Podtytuł 2">
            <a:extLst>
              <a:ext uri="{FF2B5EF4-FFF2-40B4-BE49-F238E27FC236}">
                <a16:creationId xmlns:a16="http://schemas.microsoft.com/office/drawing/2014/main" id="{A14F665B-2206-4502-B5BC-2532D4E2516B}"/>
              </a:ext>
            </a:extLst>
          </p:cNvPr>
          <p:cNvSpPr>
            <a:spLocks noGrp="1"/>
          </p:cNvSpPr>
          <p:nvPr>
            <p:ph type="subTitle" idx="1"/>
          </p:nvPr>
        </p:nvSpPr>
        <p:spPr/>
        <p:txBody>
          <a:bodyPr/>
          <a:lstStyle/>
          <a:p>
            <a:r>
              <a:rPr lang="pl-PL" dirty="0"/>
              <a:t>2 </a:t>
            </a:r>
            <a:r>
              <a:rPr lang="pl-PL" dirty="0" err="1"/>
              <a:t>hour</a:t>
            </a:r>
            <a:endParaRPr lang="pl-PL" dirty="0"/>
          </a:p>
        </p:txBody>
      </p:sp>
    </p:spTree>
    <p:extLst>
      <p:ext uri="{BB962C8B-B14F-4D97-AF65-F5344CB8AC3E}">
        <p14:creationId xmlns:p14="http://schemas.microsoft.com/office/powerpoint/2010/main" val="1583600905"/>
      </p:ext>
    </p:extLst>
  </p:cSld>
  <p:clrMapOvr>
    <a:masterClrMapping/>
  </p:clrMapOvr>
  <mc:AlternateContent xmlns:mc="http://schemas.openxmlformats.org/markup-compatibility/2006" xmlns:p14="http://schemas.microsoft.com/office/powerpoint/2010/main">
    <mc:Choice Requires="p14">
      <p:transition spd="slow" p14:dur="2000" advTm="10246"/>
    </mc:Choice>
    <mc:Fallback xmlns="">
      <p:transition spd="slow" advTm="1024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735999" y="560494"/>
            <a:ext cx="8282271" cy="452601"/>
          </a:xfrm>
        </p:spPr>
        <p:txBody>
          <a:bodyPr/>
          <a:lstStyle/>
          <a:p>
            <a:r>
              <a:rPr lang="pl-PL" dirty="0"/>
              <a:t>C</a:t>
            </a:r>
            <a:r>
              <a:rPr lang="en-GB" dirty="0" err="1"/>
              <a:t>orrosion</a:t>
            </a:r>
            <a:r>
              <a:rPr lang="en-GB" dirty="0"/>
              <a:t> properties of common metals</a:t>
            </a:r>
            <a:endParaRPr lang="en-US"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9" name="Obraz 3">
            <a:extLst>
              <a:ext uri="{FF2B5EF4-FFF2-40B4-BE49-F238E27FC236}">
                <a16:creationId xmlns:a16="http://schemas.microsoft.com/office/drawing/2014/main" id="{053410A4-2A51-417B-91A8-293E51062F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375"/>
          <a:stretch/>
        </p:blipFill>
        <p:spPr bwMode="auto">
          <a:xfrm>
            <a:off x="2000251" y="1167956"/>
            <a:ext cx="5269230" cy="569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318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735999" y="560494"/>
            <a:ext cx="8282271" cy="452601"/>
          </a:xfrm>
        </p:spPr>
        <p:txBody>
          <a:bodyPr/>
          <a:lstStyle/>
          <a:p>
            <a:r>
              <a:rPr lang="pl-PL" dirty="0"/>
              <a:t>C</a:t>
            </a:r>
            <a:r>
              <a:rPr lang="en-GB" dirty="0" err="1"/>
              <a:t>orrosion</a:t>
            </a:r>
            <a:r>
              <a:rPr lang="en-GB" dirty="0"/>
              <a:t> properties of common metals</a:t>
            </a:r>
            <a:endParaRPr lang="en-US"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 name="Obraz 3">
            <a:extLst>
              <a:ext uri="{FF2B5EF4-FFF2-40B4-BE49-F238E27FC236}">
                <a16:creationId xmlns:a16="http://schemas.microsoft.com/office/drawing/2014/main" id="{481FE57E-EFE1-42A1-9C28-20BA7CB71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25" t="6190"/>
          <a:stretch/>
        </p:blipFill>
        <p:spPr bwMode="auto">
          <a:xfrm>
            <a:off x="2594610" y="1520190"/>
            <a:ext cx="3600449" cy="533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03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735999" y="2263564"/>
            <a:ext cx="7527891" cy="452601"/>
          </a:xfrm>
        </p:spPr>
        <p:txBody>
          <a:bodyPr/>
          <a:lstStyle/>
          <a:p>
            <a:pPr algn="ctr"/>
            <a:r>
              <a:rPr lang="pl-PL" dirty="0"/>
              <a:t>How to </a:t>
            </a:r>
            <a:r>
              <a:rPr lang="pl-PL" dirty="0" err="1"/>
              <a:t>avoid</a:t>
            </a:r>
            <a:r>
              <a:rPr lang="pl-PL" dirty="0"/>
              <a:t> </a:t>
            </a:r>
            <a:r>
              <a:rPr lang="pl-PL" dirty="0" err="1"/>
              <a:t>corrosion</a:t>
            </a:r>
            <a:r>
              <a:rPr lang="pl-PL" dirty="0"/>
              <a:t>? </a:t>
            </a:r>
          </a:p>
          <a:p>
            <a:pPr algn="ctr"/>
            <a:r>
              <a:rPr lang="pl-PL" b="0" dirty="0"/>
              <a:t>–</a:t>
            </a:r>
            <a:r>
              <a:rPr lang="pl-PL" dirty="0"/>
              <a:t> </a:t>
            </a:r>
            <a:r>
              <a:rPr lang="pl-PL" b="0" dirty="0" err="1"/>
              <a:t>practical</a:t>
            </a:r>
            <a:r>
              <a:rPr lang="pl-PL" b="0" dirty="0"/>
              <a:t> </a:t>
            </a:r>
            <a:r>
              <a:rPr lang="pl-PL" b="0" dirty="0" err="1"/>
              <a:t>information</a:t>
            </a:r>
            <a:endParaRPr lang="en-US" b="0"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62477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Avoid mixing metals</a:t>
            </a:r>
            <a:endParaRPr lang="en-US" dirty="0"/>
          </a:p>
        </p:txBody>
      </p:sp>
      <p:sp>
        <p:nvSpPr>
          <p:cNvPr id="3" name="Symbol zastępczy tekstu 2">
            <a:extLst>
              <a:ext uri="{FF2B5EF4-FFF2-40B4-BE49-F238E27FC236}">
                <a16:creationId xmlns:a16="http://schemas.microsoft.com/office/drawing/2014/main" id="{FE3A2158-33B3-42F5-BC1F-B79F63F75BB8}"/>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6C1AD16C-6A09-4290-9674-C73DDD70E06F}"/>
              </a:ext>
            </a:extLst>
          </p:cNvPr>
          <p:cNvSpPr>
            <a:spLocks noGrp="1"/>
          </p:cNvSpPr>
          <p:nvPr>
            <p:ph type="body" sz="quarter" idx="24"/>
          </p:nvPr>
        </p:nvSpPr>
        <p:spPr>
          <a:xfrm>
            <a:off x="736600" y="1613521"/>
            <a:ext cx="7670800" cy="4078619"/>
          </a:xfrm>
        </p:spPr>
        <p:txBody>
          <a:bodyPr>
            <a:normAutofit fontScale="85000" lnSpcReduction="10000"/>
          </a:bodyPr>
          <a:lstStyle/>
          <a:p>
            <a:pPr>
              <a:spcBef>
                <a:spcPts val="1200"/>
              </a:spcBef>
            </a:pPr>
            <a:r>
              <a:rPr lang="en-US" dirty="0">
                <a:solidFill>
                  <a:schemeClr val="tx1"/>
                </a:solidFill>
              </a:rPr>
              <a:t>Mixing of different metals should be avoided in order to avoid galvanic problems. </a:t>
            </a:r>
            <a:endParaRPr lang="pl-PL" dirty="0">
              <a:solidFill>
                <a:schemeClr val="tx1"/>
              </a:solidFill>
            </a:endParaRPr>
          </a:p>
          <a:p>
            <a:pPr>
              <a:spcBef>
                <a:spcPts val="1200"/>
              </a:spcBef>
            </a:pPr>
            <a:r>
              <a:rPr lang="en-US" dirty="0">
                <a:solidFill>
                  <a:schemeClr val="tx1"/>
                </a:solidFill>
              </a:rPr>
              <a:t>During renovations, the appropriateness of using different materials—such as stainless steel screws in galvanized steel frames—is often discussed. </a:t>
            </a:r>
            <a:endParaRPr lang="pl-PL" dirty="0">
              <a:solidFill>
                <a:schemeClr val="tx1"/>
              </a:solidFill>
            </a:endParaRPr>
          </a:p>
          <a:p>
            <a:pPr>
              <a:spcBef>
                <a:spcPts val="1200"/>
              </a:spcBef>
            </a:pPr>
            <a:r>
              <a:rPr lang="pl-PL" dirty="0">
                <a:solidFill>
                  <a:schemeClr val="tx1"/>
                </a:solidFill>
              </a:rPr>
              <a:t>I</a:t>
            </a:r>
            <a:r>
              <a:rPr lang="en-US" dirty="0">
                <a:solidFill>
                  <a:schemeClr val="tx1"/>
                </a:solidFill>
              </a:rPr>
              <a:t>t is almost impossible to get hold of hot-dip galvanized rivets of good quality, and the remaining galvanization in the ribs is not sufficient to prevent corrosion of the riveted end of the rivets. </a:t>
            </a:r>
            <a:endParaRPr lang="pl-PL" dirty="0">
              <a:solidFill>
                <a:schemeClr val="tx1"/>
              </a:solidFill>
            </a:endParaRPr>
          </a:p>
          <a:p>
            <a:pPr>
              <a:spcBef>
                <a:spcPts val="1200"/>
              </a:spcBef>
            </a:pPr>
            <a:r>
              <a:rPr lang="en-US" dirty="0">
                <a:solidFill>
                  <a:schemeClr val="tx1"/>
                </a:solidFill>
              </a:rPr>
              <a:t>I think that Aq. screws are the best option. </a:t>
            </a:r>
            <a:endParaRPr lang="pl-PL" dirty="0">
              <a:solidFill>
                <a:schemeClr val="tx1"/>
              </a:solidFill>
            </a:endParaRPr>
          </a:p>
          <a:p>
            <a:pPr>
              <a:spcBef>
                <a:spcPts val="1200"/>
              </a:spcBef>
            </a:pPr>
            <a:r>
              <a:rPr lang="en-US" dirty="0">
                <a:solidFill>
                  <a:schemeClr val="tx1"/>
                </a:solidFill>
              </a:rPr>
              <a:t>If you use different metals together, you need to avoid direct contact by isolating the metals from each other; dip the screw in some kind of sealant and use a nylon washer under the nut.</a:t>
            </a:r>
            <a:endParaRPr lang="pl-PL" dirty="0">
              <a:solidFill>
                <a:schemeClr val="tx1"/>
              </a:solidFill>
            </a:endParaRPr>
          </a:p>
          <a:p>
            <a:endParaRPr lang="pl-PL" dirty="0">
              <a:solidFill>
                <a:schemeClr val="tx1"/>
              </a:solidFill>
            </a:endParaRP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6" name="Symbol zastępczy obrazu 5">
            <a:extLst>
              <a:ext uri="{FF2B5EF4-FFF2-40B4-BE49-F238E27FC236}">
                <a16:creationId xmlns:a16="http://schemas.microsoft.com/office/drawing/2014/main" id="{822A1A6B-EC79-4351-8AFA-DAB4BAE284E4}"/>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A9635C8E-3F57-4148-AACD-DB08438F0139}"/>
              </a:ext>
            </a:extLst>
          </p:cNvPr>
          <p:cNvSpPr>
            <a:spLocks noGrp="1"/>
          </p:cNvSpPr>
          <p:nvPr>
            <p:ph type="pic" sz="quarter" idx="30"/>
          </p:nvPr>
        </p:nvSpPr>
        <p:spPr/>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05947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Avoid mixing metals</a:t>
            </a:r>
            <a:endParaRPr lang="en-US" dirty="0"/>
          </a:p>
        </p:txBody>
      </p:sp>
      <p:sp>
        <p:nvSpPr>
          <p:cNvPr id="3" name="Symbol zastępczy tekstu 2">
            <a:extLst>
              <a:ext uri="{FF2B5EF4-FFF2-40B4-BE49-F238E27FC236}">
                <a16:creationId xmlns:a16="http://schemas.microsoft.com/office/drawing/2014/main" id="{FE3A2158-33B3-42F5-BC1F-B79F63F75BB8}"/>
              </a:ext>
            </a:extLst>
          </p:cNvPr>
          <p:cNvSpPr>
            <a:spLocks noGrp="1"/>
          </p:cNvSpPr>
          <p:nvPr>
            <p:ph type="body" sz="quarter" idx="15"/>
          </p:nvPr>
        </p:nvSpPr>
        <p:spPr/>
        <p:txBody>
          <a:bodyPr/>
          <a:lstStyle/>
          <a:p>
            <a:endParaRPr lang="pl-PL" dirty="0"/>
          </a:p>
        </p:txBody>
      </p:sp>
      <p:sp>
        <p:nvSpPr>
          <p:cNvPr id="4" name="Symbol zastępczy tekstu 3">
            <a:extLst>
              <a:ext uri="{FF2B5EF4-FFF2-40B4-BE49-F238E27FC236}">
                <a16:creationId xmlns:a16="http://schemas.microsoft.com/office/drawing/2014/main" id="{6C1AD16C-6A09-4290-9674-C73DDD70E06F}"/>
              </a:ext>
            </a:extLst>
          </p:cNvPr>
          <p:cNvSpPr>
            <a:spLocks noGrp="1"/>
          </p:cNvSpPr>
          <p:nvPr>
            <p:ph type="body" sz="quarter" idx="24"/>
          </p:nvPr>
        </p:nvSpPr>
        <p:spPr>
          <a:xfrm>
            <a:off x="736600" y="1613521"/>
            <a:ext cx="7670800" cy="4078619"/>
          </a:xfrm>
        </p:spPr>
        <p:txBody>
          <a:bodyPr>
            <a:normAutofit/>
          </a:bodyPr>
          <a:lstStyle/>
          <a:p>
            <a:pPr>
              <a:spcBef>
                <a:spcPts val="1200"/>
              </a:spcBef>
            </a:pPr>
            <a:r>
              <a:rPr lang="en-US" dirty="0">
                <a:solidFill>
                  <a:schemeClr val="tx1"/>
                </a:solidFill>
              </a:rPr>
              <a:t>The poor conductivity of stainless steel may be one reason that, in practice, there are fewer examples of electrochemical attacks—meaning caustic precipitation on wood—with stainless bolts than with copper bolts.</a:t>
            </a:r>
          </a:p>
          <a:p>
            <a:pPr>
              <a:spcBef>
                <a:spcPts val="1200"/>
              </a:spcBef>
            </a:pPr>
            <a:r>
              <a:rPr lang="en-US" b="1" dirty="0">
                <a:solidFill>
                  <a:schemeClr val="tx1"/>
                </a:solidFill>
              </a:rPr>
              <a:t>A test of jointed metals </a:t>
            </a:r>
            <a:r>
              <a:rPr lang="en-US" dirty="0">
                <a:solidFill>
                  <a:schemeClr val="tx1"/>
                </a:solidFill>
              </a:rPr>
              <a:t>that were placed in salt water shows that there is a potential difference in the voltage chain without stability and conductivity that affects the amount of corrosion.</a:t>
            </a:r>
          </a:p>
          <a:p>
            <a:endParaRPr lang="pl-PL" dirty="0">
              <a:solidFill>
                <a:schemeClr val="tx1"/>
              </a:solidFill>
            </a:endParaRP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6" name="Symbol zastępczy obrazu 5">
            <a:extLst>
              <a:ext uri="{FF2B5EF4-FFF2-40B4-BE49-F238E27FC236}">
                <a16:creationId xmlns:a16="http://schemas.microsoft.com/office/drawing/2014/main" id="{822A1A6B-EC79-4351-8AFA-DAB4BAE284E4}"/>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A9635C8E-3F57-4148-AACD-DB08438F0139}"/>
              </a:ext>
            </a:extLst>
          </p:cNvPr>
          <p:cNvSpPr>
            <a:spLocks noGrp="1"/>
          </p:cNvSpPr>
          <p:nvPr>
            <p:ph type="pic" sz="quarter" idx="30"/>
          </p:nvPr>
        </p:nvSpPr>
        <p:spPr/>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2136919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Avoid mixing metals</a:t>
            </a:r>
            <a:endParaRPr lang="en-US" dirty="0"/>
          </a:p>
        </p:txBody>
      </p:sp>
      <p:sp>
        <p:nvSpPr>
          <p:cNvPr id="3" name="Symbol zastępczy tekstu 2">
            <a:extLst>
              <a:ext uri="{FF2B5EF4-FFF2-40B4-BE49-F238E27FC236}">
                <a16:creationId xmlns:a16="http://schemas.microsoft.com/office/drawing/2014/main" id="{FE3A2158-33B3-42F5-BC1F-B79F63F75BB8}"/>
              </a:ext>
            </a:extLst>
          </p:cNvPr>
          <p:cNvSpPr>
            <a:spLocks noGrp="1"/>
          </p:cNvSpPr>
          <p:nvPr>
            <p:ph type="body" sz="quarter" idx="15"/>
          </p:nvPr>
        </p:nvSpPr>
        <p:spPr/>
        <p:txBody>
          <a:bodyPr/>
          <a:lstStyle/>
          <a:p>
            <a:endParaRPr lang="pl-PL"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graphicFrame>
        <p:nvGraphicFramePr>
          <p:cNvPr id="8" name="Tabela 7">
            <a:extLst>
              <a:ext uri="{FF2B5EF4-FFF2-40B4-BE49-F238E27FC236}">
                <a16:creationId xmlns:a16="http://schemas.microsoft.com/office/drawing/2014/main" id="{888F2689-2B31-465A-916E-4AA482C75DB3}"/>
              </a:ext>
            </a:extLst>
          </p:cNvPr>
          <p:cNvGraphicFramePr>
            <a:graphicFrameLocks noGrp="1"/>
          </p:cNvGraphicFramePr>
          <p:nvPr>
            <p:extLst>
              <p:ext uri="{D42A27DB-BD31-4B8C-83A1-F6EECF244321}">
                <p14:modId xmlns:p14="http://schemas.microsoft.com/office/powerpoint/2010/main" val="1089781902"/>
              </p:ext>
            </p:extLst>
          </p:nvPr>
        </p:nvGraphicFramePr>
        <p:xfrm>
          <a:off x="735998" y="1794510"/>
          <a:ext cx="7671399" cy="3829049"/>
        </p:xfrm>
        <a:graphic>
          <a:graphicData uri="http://schemas.openxmlformats.org/drawingml/2006/table">
            <a:tbl>
              <a:tblPr firstRow="1" firstCol="1" bandRow="1">
                <a:tableStyleId>{5C22544A-7EE6-4342-B048-85BDC9FD1C3A}</a:tableStyleId>
              </a:tblPr>
              <a:tblGrid>
                <a:gridCol w="2251613">
                  <a:extLst>
                    <a:ext uri="{9D8B030D-6E8A-4147-A177-3AD203B41FA5}">
                      <a16:colId xmlns:a16="http://schemas.microsoft.com/office/drawing/2014/main" val="873153260"/>
                    </a:ext>
                  </a:extLst>
                </a:gridCol>
                <a:gridCol w="2155038">
                  <a:extLst>
                    <a:ext uri="{9D8B030D-6E8A-4147-A177-3AD203B41FA5}">
                      <a16:colId xmlns:a16="http://schemas.microsoft.com/office/drawing/2014/main" val="658800405"/>
                    </a:ext>
                  </a:extLst>
                </a:gridCol>
                <a:gridCol w="3264748">
                  <a:extLst>
                    <a:ext uri="{9D8B030D-6E8A-4147-A177-3AD203B41FA5}">
                      <a16:colId xmlns:a16="http://schemas.microsoft.com/office/drawing/2014/main" val="2651669004"/>
                    </a:ext>
                  </a:extLst>
                </a:gridCol>
              </a:tblGrid>
              <a:tr h="1302549">
                <a:tc>
                  <a:txBody>
                    <a:bodyPr/>
                    <a:lstStyle/>
                    <a:p>
                      <a:pPr algn="l">
                        <a:lnSpc>
                          <a:spcPct val="115000"/>
                        </a:lnSpc>
                        <a:spcAft>
                          <a:spcPts val="0"/>
                        </a:spcAft>
                      </a:pPr>
                      <a:r>
                        <a:rPr lang="en-GB" sz="1400" dirty="0">
                          <a:effectLst/>
                        </a:rPr>
                        <a:t> </a:t>
                      </a:r>
                      <a:r>
                        <a:rPr lang="en-US" sz="1400" dirty="0"/>
                        <a:t>Mutual interaction of steel and other metal </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Corrosion of steel in mm per year</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Difference in voltage according to the galvanic voltage chain</a:t>
                      </a:r>
                      <a:endParaRPr lang="pl-PL" sz="1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370751945"/>
                  </a:ext>
                </a:extLst>
              </a:tr>
              <a:tr h="631625">
                <a:tc>
                  <a:txBody>
                    <a:bodyPr/>
                    <a:lstStyle/>
                    <a:p>
                      <a:pPr algn="l">
                        <a:lnSpc>
                          <a:spcPct val="115000"/>
                        </a:lnSpc>
                        <a:spcAft>
                          <a:spcPts val="0"/>
                        </a:spcAft>
                      </a:pPr>
                      <a:r>
                        <a:rPr lang="en-GB" sz="1400" dirty="0">
                          <a:effectLst/>
                        </a:rPr>
                        <a:t>Steel on steel</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0.79 mm</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0 volts</a:t>
                      </a:r>
                      <a:endParaRPr lang="pl-PL" sz="1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22874846"/>
                  </a:ext>
                </a:extLst>
              </a:tr>
              <a:tr h="631625">
                <a:tc>
                  <a:txBody>
                    <a:bodyPr/>
                    <a:lstStyle/>
                    <a:p>
                      <a:pPr algn="l">
                        <a:lnSpc>
                          <a:spcPct val="115000"/>
                        </a:lnSpc>
                        <a:spcAft>
                          <a:spcPts val="0"/>
                        </a:spcAft>
                      </a:pPr>
                      <a:r>
                        <a:rPr lang="en-GB" sz="1400" dirty="0">
                          <a:effectLst/>
                        </a:rPr>
                        <a:t>Steel on stainless</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0.91 mm</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0.57 volts</a:t>
                      </a:r>
                      <a:endParaRPr lang="pl-PL" sz="1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61032280"/>
                  </a:ext>
                </a:extLst>
              </a:tr>
              <a:tr h="631625">
                <a:tc>
                  <a:txBody>
                    <a:bodyPr/>
                    <a:lstStyle/>
                    <a:p>
                      <a:pPr algn="l">
                        <a:lnSpc>
                          <a:spcPct val="115000"/>
                        </a:lnSpc>
                        <a:spcAft>
                          <a:spcPts val="0"/>
                        </a:spcAft>
                      </a:pPr>
                      <a:r>
                        <a:rPr lang="en-GB" sz="1400" dirty="0">
                          <a:effectLst/>
                        </a:rPr>
                        <a:t>Steel on titan</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1.07 mm</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0.48 volts</a:t>
                      </a:r>
                      <a:endParaRPr lang="pl-PL" sz="1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39700036"/>
                  </a:ext>
                </a:extLst>
              </a:tr>
              <a:tr h="631625">
                <a:tc>
                  <a:txBody>
                    <a:bodyPr/>
                    <a:lstStyle/>
                    <a:p>
                      <a:pPr algn="l">
                        <a:lnSpc>
                          <a:spcPct val="115000"/>
                        </a:lnSpc>
                        <a:spcAft>
                          <a:spcPts val="0"/>
                        </a:spcAft>
                      </a:pPr>
                      <a:r>
                        <a:rPr lang="en-GB" sz="1400" dirty="0">
                          <a:effectLst/>
                        </a:rPr>
                        <a:t>Steel on copper</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2.54 mm</a:t>
                      </a:r>
                      <a:endParaRPr lang="pl-PL" sz="14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0.41 volts</a:t>
                      </a:r>
                      <a:endParaRPr lang="pl-PL" sz="14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52630795"/>
                  </a:ext>
                </a:extLst>
              </a:tr>
            </a:tbl>
          </a:graphicData>
        </a:graphic>
      </p:graphicFrame>
      <p:sp>
        <p:nvSpPr>
          <p:cNvPr id="9" name="pole tekstowe 8">
            <a:extLst>
              <a:ext uri="{FF2B5EF4-FFF2-40B4-BE49-F238E27FC236}">
                <a16:creationId xmlns:a16="http://schemas.microsoft.com/office/drawing/2014/main" id="{E4DC82FA-A1C2-4C5E-8836-6D7167ADAC9D}"/>
              </a:ext>
            </a:extLst>
          </p:cNvPr>
          <p:cNvSpPr txBox="1"/>
          <p:nvPr/>
        </p:nvSpPr>
        <p:spPr>
          <a:xfrm>
            <a:off x="2667668" y="5607898"/>
            <a:ext cx="4041742" cy="307777"/>
          </a:xfrm>
          <a:prstGeom prst="rect">
            <a:avLst/>
          </a:prstGeom>
          <a:noFill/>
        </p:spPr>
        <p:txBody>
          <a:bodyPr wrap="square" rtlCol="0">
            <a:spAutoFit/>
          </a:bodyPr>
          <a:lstStyle/>
          <a:p>
            <a:r>
              <a:rPr lang="en-US" sz="1400" dirty="0"/>
              <a:t>Source: Nigel Warren, Metal Corrosion in Boats, 1991</a:t>
            </a:r>
            <a:endParaRPr lang="pl-PL" sz="1400" dirty="0"/>
          </a:p>
        </p:txBody>
      </p:sp>
    </p:spTree>
    <p:extLst>
      <p:ext uri="{BB962C8B-B14F-4D97-AF65-F5344CB8AC3E}">
        <p14:creationId xmlns:p14="http://schemas.microsoft.com/office/powerpoint/2010/main" val="231738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Practical tips on how to diagnose an electrochemical attack</a:t>
            </a:r>
            <a:endParaRPr lang="pl-PL"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 name="Symbol zastępczy tekstu 3">
            <a:extLst>
              <a:ext uri="{FF2B5EF4-FFF2-40B4-BE49-F238E27FC236}">
                <a16:creationId xmlns:a16="http://schemas.microsoft.com/office/drawing/2014/main" id="{F2032EEA-99F8-4AA9-B2D8-E8EFA53648C1}"/>
              </a:ext>
            </a:extLst>
          </p:cNvPr>
          <p:cNvSpPr>
            <a:spLocks noGrp="1"/>
          </p:cNvSpPr>
          <p:nvPr>
            <p:ph type="body" sz="quarter" idx="24"/>
          </p:nvPr>
        </p:nvSpPr>
        <p:spPr>
          <a:xfrm>
            <a:off x="735999" y="1555187"/>
            <a:ext cx="7670800" cy="4052711"/>
          </a:xfrm>
        </p:spPr>
        <p:txBody>
          <a:bodyPr>
            <a:normAutofit fontScale="92500" lnSpcReduction="20000"/>
          </a:bodyPr>
          <a:lstStyle/>
          <a:p>
            <a:pPr>
              <a:lnSpc>
                <a:spcPct val="110000"/>
              </a:lnSpc>
              <a:spcBef>
                <a:spcPts val="1200"/>
              </a:spcBef>
            </a:pPr>
            <a:r>
              <a:rPr lang="en-US" dirty="0">
                <a:solidFill>
                  <a:schemeClr val="tx1"/>
                </a:solidFill>
              </a:rPr>
              <a:t>Keep an eye on the galvanic and the electrolytic effects on surface treatment and wood. </a:t>
            </a:r>
            <a:endParaRPr lang="pl-PL" dirty="0">
              <a:solidFill>
                <a:schemeClr val="tx1"/>
              </a:solidFill>
            </a:endParaRPr>
          </a:p>
          <a:p>
            <a:pPr>
              <a:lnSpc>
                <a:spcPct val="110000"/>
              </a:lnSpc>
              <a:spcBef>
                <a:spcPts val="1200"/>
              </a:spcBef>
            </a:pPr>
            <a:r>
              <a:rPr lang="en-US" dirty="0">
                <a:solidFill>
                  <a:schemeClr val="tx1"/>
                </a:solidFill>
              </a:rPr>
              <a:t>The initial signs are the varnish and paint softening and flaking over the copper rivets. </a:t>
            </a:r>
            <a:endParaRPr lang="pl-PL" dirty="0">
              <a:solidFill>
                <a:schemeClr val="tx1"/>
              </a:solidFill>
            </a:endParaRPr>
          </a:p>
          <a:p>
            <a:pPr>
              <a:lnSpc>
                <a:spcPct val="110000"/>
              </a:lnSpc>
              <a:spcBef>
                <a:spcPts val="1200"/>
              </a:spcBef>
            </a:pPr>
            <a:r>
              <a:rPr lang="en-US" dirty="0">
                <a:solidFill>
                  <a:schemeClr val="tx1"/>
                </a:solidFill>
              </a:rPr>
              <a:t>When the damage has gone further, the wood whitens and becomes porous and cracks from the plug-hole. </a:t>
            </a:r>
            <a:endParaRPr lang="pl-PL" dirty="0">
              <a:solidFill>
                <a:schemeClr val="tx1"/>
              </a:solidFill>
            </a:endParaRPr>
          </a:p>
          <a:p>
            <a:pPr>
              <a:lnSpc>
                <a:spcPct val="110000"/>
              </a:lnSpc>
              <a:spcBef>
                <a:spcPts val="1200"/>
              </a:spcBef>
            </a:pPr>
            <a:r>
              <a:rPr lang="en-US" dirty="0">
                <a:solidFill>
                  <a:schemeClr val="tx1"/>
                </a:solidFill>
              </a:rPr>
              <a:t>Rusty iron rivets with soft wood around them is also a clear sign. </a:t>
            </a:r>
            <a:endParaRPr lang="pl-PL" dirty="0">
              <a:solidFill>
                <a:schemeClr val="tx1"/>
              </a:solidFill>
            </a:endParaRPr>
          </a:p>
          <a:p>
            <a:pPr>
              <a:lnSpc>
                <a:spcPct val="110000"/>
              </a:lnSpc>
              <a:spcBef>
                <a:spcPts val="1200"/>
              </a:spcBef>
            </a:pPr>
            <a:r>
              <a:rPr lang="en-US" dirty="0">
                <a:solidFill>
                  <a:schemeClr val="tx1"/>
                </a:solidFill>
              </a:rPr>
              <a:t>With litmus paper you can also detect the presence of lye and acid, which color the paper blue and red</a:t>
            </a:r>
            <a:r>
              <a:rPr lang="pl-PL" dirty="0">
                <a:solidFill>
                  <a:schemeClr val="tx1"/>
                </a:solidFill>
              </a:rPr>
              <a:t>.</a:t>
            </a:r>
          </a:p>
        </p:txBody>
      </p:sp>
    </p:spTree>
    <p:extLst>
      <p:ext uri="{BB962C8B-B14F-4D97-AF65-F5344CB8AC3E}">
        <p14:creationId xmlns:p14="http://schemas.microsoft.com/office/powerpoint/2010/main" val="2025682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pl-PL" dirty="0"/>
              <a:t>How </a:t>
            </a:r>
            <a:r>
              <a:rPr lang="pl-PL" dirty="0" err="1"/>
              <a:t>can</a:t>
            </a:r>
            <a:r>
              <a:rPr lang="pl-PL" dirty="0"/>
              <a:t> </a:t>
            </a:r>
            <a:r>
              <a:rPr lang="pl-PL" dirty="0" err="1"/>
              <a:t>you</a:t>
            </a:r>
            <a:r>
              <a:rPr lang="pl-PL" dirty="0"/>
              <a:t> </a:t>
            </a:r>
            <a:r>
              <a:rPr lang="pl-PL" dirty="0" err="1"/>
              <a:t>prevent</a:t>
            </a:r>
            <a:r>
              <a:rPr lang="pl-PL" dirty="0"/>
              <a:t> the </a:t>
            </a:r>
            <a:r>
              <a:rPr lang="pl-PL" dirty="0" err="1"/>
              <a:t>attacks</a:t>
            </a:r>
            <a:r>
              <a:rPr lang="pl-PL" dirty="0"/>
              <a:t>?</a:t>
            </a: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 name="Symbol zastępczy tekstu 3">
            <a:extLst>
              <a:ext uri="{FF2B5EF4-FFF2-40B4-BE49-F238E27FC236}">
                <a16:creationId xmlns:a16="http://schemas.microsoft.com/office/drawing/2014/main" id="{F2032EEA-99F8-4AA9-B2D8-E8EFA53648C1}"/>
              </a:ext>
            </a:extLst>
          </p:cNvPr>
          <p:cNvSpPr>
            <a:spLocks noGrp="1"/>
          </p:cNvSpPr>
          <p:nvPr>
            <p:ph type="body" sz="quarter" idx="24"/>
          </p:nvPr>
        </p:nvSpPr>
        <p:spPr>
          <a:xfrm>
            <a:off x="735999" y="1165860"/>
            <a:ext cx="7670800" cy="4652009"/>
          </a:xfrm>
        </p:spPr>
        <p:txBody>
          <a:bodyPr>
            <a:normAutofit fontScale="92500"/>
          </a:bodyPr>
          <a:lstStyle/>
          <a:p>
            <a:pPr>
              <a:lnSpc>
                <a:spcPct val="110000"/>
              </a:lnSpc>
              <a:spcBef>
                <a:spcPts val="1200"/>
              </a:spcBef>
            </a:pPr>
            <a:r>
              <a:rPr lang="en-US" dirty="0"/>
              <a:t>Keep the wood as dry as possible. </a:t>
            </a:r>
            <a:endParaRPr lang="pl-PL" dirty="0"/>
          </a:p>
          <a:p>
            <a:pPr>
              <a:lnSpc>
                <a:spcPct val="110000"/>
              </a:lnSpc>
              <a:spcBef>
                <a:spcPts val="1200"/>
              </a:spcBef>
            </a:pPr>
            <a:r>
              <a:rPr lang="en-US" dirty="0"/>
              <a:t>Good maintenance with a well-oiled bottom and a dense layer of red lead paint or primer prevents moisture penetration. </a:t>
            </a:r>
            <a:endParaRPr lang="pl-PL" dirty="0"/>
          </a:p>
          <a:p>
            <a:pPr>
              <a:lnSpc>
                <a:spcPct val="110000"/>
              </a:lnSpc>
              <a:spcBef>
                <a:spcPts val="1200"/>
              </a:spcBef>
            </a:pPr>
            <a:r>
              <a:rPr lang="en-US" dirty="0"/>
              <a:t>The bottom paint is not very dense and cannot be included in this layer. </a:t>
            </a:r>
            <a:endParaRPr lang="pl-PL" dirty="0"/>
          </a:p>
          <a:p>
            <a:pPr>
              <a:lnSpc>
                <a:spcPct val="110000"/>
              </a:lnSpc>
              <a:spcBef>
                <a:spcPts val="1200"/>
              </a:spcBef>
            </a:pPr>
            <a:r>
              <a:rPr lang="en-US" dirty="0"/>
              <a:t>Touch up any cracks in the paint layer with primer each year.</a:t>
            </a:r>
            <a:endParaRPr lang="pl-PL" dirty="0"/>
          </a:p>
          <a:p>
            <a:pPr>
              <a:lnSpc>
                <a:spcPct val="110000"/>
              </a:lnSpc>
              <a:spcBef>
                <a:spcPts val="1200"/>
              </a:spcBef>
            </a:pPr>
            <a:r>
              <a:rPr lang="en-US" dirty="0"/>
              <a:t>Make sure the boat is well ventilated; let in air through the vents, and leave all shutters ajar when leaving the boat.</a:t>
            </a:r>
            <a:endParaRPr lang="pl-PL" dirty="0"/>
          </a:p>
          <a:p>
            <a:pPr>
              <a:lnSpc>
                <a:spcPct val="110000"/>
              </a:lnSpc>
              <a:spcBef>
                <a:spcPts val="1200"/>
              </a:spcBef>
            </a:pPr>
            <a:r>
              <a:rPr lang="en-US" dirty="0"/>
              <a:t>Keep the bilge water at the lowest possible level. Sometimes you may need a float switch for the electric pump.</a:t>
            </a:r>
            <a:endParaRPr lang="pl-PL" dirty="0"/>
          </a:p>
        </p:txBody>
      </p:sp>
    </p:spTree>
    <p:extLst>
      <p:ext uri="{BB962C8B-B14F-4D97-AF65-F5344CB8AC3E}">
        <p14:creationId xmlns:p14="http://schemas.microsoft.com/office/powerpoint/2010/main" val="894898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Review the electrical system</a:t>
            </a:r>
            <a:endParaRPr lang="pl-PL"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 name="Symbol zastępczy tekstu 3">
            <a:extLst>
              <a:ext uri="{FF2B5EF4-FFF2-40B4-BE49-F238E27FC236}">
                <a16:creationId xmlns:a16="http://schemas.microsoft.com/office/drawing/2014/main" id="{F2032EEA-99F8-4AA9-B2D8-E8EFA53648C1}"/>
              </a:ext>
            </a:extLst>
          </p:cNvPr>
          <p:cNvSpPr>
            <a:spLocks noGrp="1"/>
          </p:cNvSpPr>
          <p:nvPr>
            <p:ph type="body" sz="quarter" idx="24"/>
          </p:nvPr>
        </p:nvSpPr>
        <p:spPr>
          <a:xfrm>
            <a:off x="735999" y="1165860"/>
            <a:ext cx="7670800" cy="4652009"/>
          </a:xfrm>
        </p:spPr>
        <p:txBody>
          <a:bodyPr>
            <a:normAutofit/>
          </a:bodyPr>
          <a:lstStyle/>
          <a:p>
            <a:pPr>
              <a:lnSpc>
                <a:spcPct val="90000"/>
              </a:lnSpc>
              <a:spcBef>
                <a:spcPts val="1200"/>
              </a:spcBef>
            </a:pPr>
            <a:r>
              <a:rPr lang="en-US" dirty="0">
                <a:solidFill>
                  <a:schemeClr val="tx1"/>
                </a:solidFill>
              </a:rPr>
              <a:t>Stray currents increase electrochemical attacks greatly.</a:t>
            </a:r>
            <a:endParaRPr lang="pl-PL" dirty="0">
              <a:solidFill>
                <a:schemeClr val="tx1"/>
              </a:solidFill>
            </a:endParaRPr>
          </a:p>
          <a:p>
            <a:pPr>
              <a:lnSpc>
                <a:spcPct val="90000"/>
              </a:lnSpc>
              <a:spcBef>
                <a:spcPts val="1200"/>
              </a:spcBef>
            </a:pPr>
            <a:r>
              <a:rPr lang="en-US" dirty="0">
                <a:solidFill>
                  <a:schemeClr val="tx1"/>
                </a:solidFill>
              </a:rPr>
              <a:t>An electrical system in a wooden boat that is exposed to moisture will be safer if it is 2-polar. </a:t>
            </a:r>
            <a:endParaRPr lang="pl-PL" dirty="0">
              <a:solidFill>
                <a:schemeClr val="tx1"/>
              </a:solidFill>
            </a:endParaRPr>
          </a:p>
          <a:p>
            <a:pPr>
              <a:lnSpc>
                <a:spcPct val="90000"/>
              </a:lnSpc>
              <a:spcBef>
                <a:spcPts val="1200"/>
              </a:spcBef>
            </a:pPr>
            <a:r>
              <a:rPr lang="en-US" dirty="0">
                <a:solidFill>
                  <a:schemeClr val="tx1"/>
                </a:solidFill>
              </a:rPr>
              <a:t>This means that all appliances that use electricity—everything from light bulbs to the refrigeration compressor—should have insulated positive and negative wiring; the housing must not be connected to a negative charge. </a:t>
            </a:r>
            <a:endParaRPr lang="pl-PL" dirty="0">
              <a:solidFill>
                <a:schemeClr val="tx1"/>
              </a:solidFill>
            </a:endParaRPr>
          </a:p>
          <a:p>
            <a:pPr>
              <a:lnSpc>
                <a:spcPct val="90000"/>
              </a:lnSpc>
              <a:spcBef>
                <a:spcPts val="1200"/>
              </a:spcBef>
            </a:pPr>
            <a:r>
              <a:rPr lang="en-US" dirty="0">
                <a:solidFill>
                  <a:schemeClr val="tx1"/>
                </a:solidFill>
              </a:rPr>
              <a:t>This is in contrast to a car that has negative charge on its body.</a:t>
            </a:r>
            <a:endParaRPr lang="pl-PL" dirty="0">
              <a:solidFill>
                <a:schemeClr val="tx1"/>
              </a:solidFill>
            </a:endParaRPr>
          </a:p>
        </p:txBody>
      </p:sp>
    </p:spTree>
    <p:extLst>
      <p:ext uri="{BB962C8B-B14F-4D97-AF65-F5344CB8AC3E}">
        <p14:creationId xmlns:p14="http://schemas.microsoft.com/office/powerpoint/2010/main" val="1822570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Corrosion and burn</a:t>
            </a:r>
            <a:r>
              <a:rPr lang="pl-PL" dirty="0"/>
              <a:t>s</a:t>
            </a:r>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 name="Symbol zastępczy tekstu 3">
            <a:extLst>
              <a:ext uri="{FF2B5EF4-FFF2-40B4-BE49-F238E27FC236}">
                <a16:creationId xmlns:a16="http://schemas.microsoft.com/office/drawing/2014/main" id="{F2032EEA-99F8-4AA9-B2D8-E8EFA53648C1}"/>
              </a:ext>
            </a:extLst>
          </p:cNvPr>
          <p:cNvSpPr>
            <a:spLocks noGrp="1"/>
          </p:cNvSpPr>
          <p:nvPr>
            <p:ph type="body" sz="quarter" idx="24"/>
          </p:nvPr>
        </p:nvSpPr>
        <p:spPr>
          <a:xfrm>
            <a:off x="735999" y="1165860"/>
            <a:ext cx="7670800" cy="4652009"/>
          </a:xfrm>
        </p:spPr>
        <p:txBody>
          <a:bodyPr>
            <a:normAutofit/>
          </a:bodyPr>
          <a:lstStyle/>
          <a:p>
            <a:pPr>
              <a:lnSpc>
                <a:spcPct val="90000"/>
              </a:lnSpc>
              <a:spcBef>
                <a:spcPts val="1200"/>
              </a:spcBef>
            </a:pPr>
            <a:r>
              <a:rPr lang="en-US" dirty="0">
                <a:solidFill>
                  <a:schemeClr val="tx1"/>
                </a:solidFill>
              </a:rPr>
              <a:t>Corrosion and burns in an eight-year-old stainless steel bolt and crystalline surface fractures of a forty-year-old stainless steel screw.</a:t>
            </a:r>
            <a:endParaRPr lang="pl-PL" dirty="0">
              <a:solidFill>
                <a:schemeClr val="tx1"/>
              </a:solidFill>
            </a:endParaRPr>
          </a:p>
        </p:txBody>
      </p:sp>
      <p:pic>
        <p:nvPicPr>
          <p:cNvPr id="9218" name="Obraz 2">
            <a:extLst>
              <a:ext uri="{FF2B5EF4-FFF2-40B4-BE49-F238E27FC236}">
                <a16:creationId xmlns:a16="http://schemas.microsoft.com/office/drawing/2014/main" id="{016E7F3F-BAE6-4097-94DE-4C60F4E6B100}"/>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365183" y="2749866"/>
            <a:ext cx="21431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07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pl-PL" dirty="0"/>
              <a:t>Agenda</a:t>
            </a:r>
          </a:p>
        </p:txBody>
      </p:sp>
      <p:sp>
        <p:nvSpPr>
          <p:cNvPr id="4" name="Symbol zastępczy tekstu 3"/>
          <p:cNvSpPr>
            <a:spLocks noGrp="1"/>
          </p:cNvSpPr>
          <p:nvPr>
            <p:ph type="body" sz="quarter" idx="24"/>
          </p:nvPr>
        </p:nvSpPr>
        <p:spPr>
          <a:xfrm>
            <a:off x="736600" y="1613521"/>
            <a:ext cx="7670800" cy="4025279"/>
          </a:xfrm>
        </p:spPr>
        <p:txBody>
          <a:bodyPr>
            <a:normAutofit/>
          </a:bodyPr>
          <a:lstStyle/>
          <a:p>
            <a:r>
              <a:rPr lang="en-US" dirty="0">
                <a:solidFill>
                  <a:schemeClr val="tx1"/>
                </a:solidFill>
              </a:rPr>
              <a:t>Introduction</a:t>
            </a:r>
            <a:endParaRPr lang="pl-PL" dirty="0">
              <a:solidFill>
                <a:schemeClr val="tx1"/>
              </a:solidFill>
            </a:endParaRPr>
          </a:p>
          <a:p>
            <a:r>
              <a:rPr lang="en-US" dirty="0">
                <a:solidFill>
                  <a:schemeClr val="tx1"/>
                </a:solidFill>
              </a:rPr>
              <a:t>What areas of a boat or ship are most vulnerable to seawater?</a:t>
            </a:r>
            <a:endParaRPr lang="pl-PL" dirty="0">
              <a:solidFill>
                <a:schemeClr val="tx1"/>
              </a:solidFill>
            </a:endParaRPr>
          </a:p>
          <a:p>
            <a:r>
              <a:rPr lang="pl-PL" dirty="0" err="1">
                <a:solidFill>
                  <a:schemeClr val="tx1"/>
                </a:solidFill>
              </a:rPr>
              <a:t>Galvanic</a:t>
            </a:r>
            <a:r>
              <a:rPr lang="pl-PL" dirty="0">
                <a:solidFill>
                  <a:schemeClr val="tx1"/>
                </a:solidFill>
              </a:rPr>
              <a:t> </a:t>
            </a:r>
            <a:r>
              <a:rPr lang="pl-PL" dirty="0" err="1">
                <a:solidFill>
                  <a:schemeClr val="tx1"/>
                </a:solidFill>
              </a:rPr>
              <a:t>corrosion</a:t>
            </a:r>
            <a:endParaRPr lang="pl-PL" dirty="0">
              <a:solidFill>
                <a:schemeClr val="tx1"/>
              </a:solidFill>
            </a:endParaRPr>
          </a:p>
          <a:p>
            <a:r>
              <a:rPr lang="en-US" dirty="0">
                <a:solidFill>
                  <a:schemeClr val="tx1"/>
                </a:solidFill>
              </a:rPr>
              <a:t>How to avoid corrosion? – practical information</a:t>
            </a:r>
          </a:p>
          <a:p>
            <a:r>
              <a:rPr lang="pl-PL" dirty="0" err="1">
                <a:solidFill>
                  <a:schemeClr val="tx1"/>
                </a:solidFill>
              </a:rPr>
              <a:t>Corrosion</a:t>
            </a:r>
            <a:r>
              <a:rPr lang="pl-PL" dirty="0">
                <a:solidFill>
                  <a:schemeClr val="tx1"/>
                </a:solidFill>
              </a:rPr>
              <a:t> </a:t>
            </a:r>
            <a:r>
              <a:rPr lang="pl-PL" dirty="0" err="1">
                <a:solidFill>
                  <a:schemeClr val="tx1"/>
                </a:solidFill>
              </a:rPr>
              <a:t>inhibition</a:t>
            </a:r>
            <a:r>
              <a:rPr lang="pl-PL" dirty="0">
                <a:solidFill>
                  <a:schemeClr val="tx1"/>
                </a:solidFill>
              </a:rPr>
              <a:t> </a:t>
            </a:r>
          </a:p>
          <a:p>
            <a:r>
              <a:rPr lang="en-US" dirty="0">
                <a:solidFill>
                  <a:schemeClr val="tx1"/>
                </a:solidFill>
              </a:rPr>
              <a:t>Factors affecting the efficiency of corrosion inhibitor</a:t>
            </a:r>
          </a:p>
          <a:p>
            <a:r>
              <a:rPr lang="pl-PL" dirty="0" err="1">
                <a:solidFill>
                  <a:schemeClr val="tx1"/>
                </a:solidFill>
              </a:rPr>
              <a:t>Recapitulation</a:t>
            </a:r>
            <a:r>
              <a:rPr lang="pl-PL" dirty="0">
                <a:solidFill>
                  <a:schemeClr val="tx1"/>
                </a:solidFill>
              </a:rPr>
              <a:t> </a:t>
            </a:r>
          </a:p>
          <a:p>
            <a:endParaRPr lang="pl-PL" dirty="0">
              <a:solidFill>
                <a:schemeClr val="tx1"/>
              </a:solidFill>
            </a:endParaRPr>
          </a:p>
          <a:p>
            <a:endParaRPr lang="pl-PL" sz="2000" dirty="0">
              <a:solidFill>
                <a:schemeClr val="tx1"/>
              </a:solidFill>
            </a:endParaRPr>
          </a:p>
        </p:txBody>
      </p:sp>
      <p:sp>
        <p:nvSpPr>
          <p:cNvPr id="5" name="Symbol zastępczy tekstu 4"/>
          <p:cNvSpPr>
            <a:spLocks noGrp="1"/>
          </p:cNvSpPr>
          <p:nvPr>
            <p:ph type="body" sz="quarter" idx="19"/>
          </p:nvPr>
        </p:nvSpPr>
        <p:spPr/>
        <p:txBody>
          <a:bodyPr/>
          <a:lstStyle/>
          <a:p>
            <a:r>
              <a:rPr lang="en-US" dirty="0"/>
              <a:t>Corrosion</a:t>
            </a:r>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Symbol zastępczy obrazu 5">
            <a:extLst>
              <a:ext uri="{FF2B5EF4-FFF2-40B4-BE49-F238E27FC236}">
                <a16:creationId xmlns:a16="http://schemas.microsoft.com/office/drawing/2014/main" id="{40570663-94BA-44B0-BFEA-4F565A7F3839}"/>
              </a:ext>
            </a:extLst>
          </p:cNvPr>
          <p:cNvSpPr>
            <a:spLocks noGrp="1"/>
          </p:cNvSpPr>
          <p:nvPr>
            <p:ph type="pic" sz="quarter" idx="29"/>
          </p:nvPr>
        </p:nvSpPr>
        <p:spPr/>
      </p:sp>
    </p:spTree>
    <p:extLst>
      <p:ext uri="{BB962C8B-B14F-4D97-AF65-F5344CB8AC3E}">
        <p14:creationId xmlns:p14="http://schemas.microsoft.com/office/powerpoint/2010/main" val="243335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Review the electrical system</a:t>
            </a:r>
            <a:endParaRPr lang="pl-PL" dirty="0"/>
          </a:p>
          <a:p>
            <a:endParaRPr lang="pl-PL"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 name="Symbol zastępczy tekstu 3">
            <a:extLst>
              <a:ext uri="{FF2B5EF4-FFF2-40B4-BE49-F238E27FC236}">
                <a16:creationId xmlns:a16="http://schemas.microsoft.com/office/drawing/2014/main" id="{F2032EEA-99F8-4AA9-B2D8-E8EFA53648C1}"/>
              </a:ext>
            </a:extLst>
          </p:cNvPr>
          <p:cNvSpPr>
            <a:spLocks noGrp="1"/>
          </p:cNvSpPr>
          <p:nvPr>
            <p:ph type="body" sz="quarter" idx="24"/>
          </p:nvPr>
        </p:nvSpPr>
        <p:spPr>
          <a:xfrm>
            <a:off x="735999" y="1165860"/>
            <a:ext cx="7670800" cy="4652009"/>
          </a:xfrm>
        </p:spPr>
        <p:txBody>
          <a:bodyPr>
            <a:normAutofit/>
          </a:bodyPr>
          <a:lstStyle/>
          <a:p>
            <a:pPr>
              <a:lnSpc>
                <a:spcPct val="90000"/>
              </a:lnSpc>
              <a:spcBef>
                <a:spcPts val="1200"/>
              </a:spcBef>
            </a:pPr>
            <a:r>
              <a:rPr lang="en-US" dirty="0">
                <a:solidFill>
                  <a:schemeClr val="tx1"/>
                </a:solidFill>
              </a:rPr>
              <a:t>There is a system called bonding that combines an entire large metal board with a ground wire that is "connected to" a zinc anode on the outside of the hull.</a:t>
            </a:r>
            <a:endParaRPr lang="pl-PL" dirty="0">
              <a:solidFill>
                <a:schemeClr val="tx1"/>
              </a:solidFill>
            </a:endParaRPr>
          </a:p>
          <a:p>
            <a:pPr>
              <a:lnSpc>
                <a:spcPct val="90000"/>
              </a:lnSpc>
              <a:spcBef>
                <a:spcPts val="1200"/>
              </a:spcBef>
            </a:pPr>
            <a:r>
              <a:rPr lang="en-US" dirty="0">
                <a:solidFill>
                  <a:schemeClr val="tx1"/>
                </a:solidFill>
              </a:rPr>
              <a:t>The zinc anode prevents corrosion of the other metals on board, but if the contacts are broken, through carelessness or oxidation of the couplings, the electrochemical attacks will increase, as the dissimilar metals are no longer connected to the sacrificial anode.</a:t>
            </a:r>
            <a:endParaRPr lang="pl-PL" dirty="0">
              <a:solidFill>
                <a:schemeClr val="tx1"/>
              </a:solidFill>
            </a:endParaRPr>
          </a:p>
          <a:p>
            <a:pPr>
              <a:lnSpc>
                <a:spcPct val="90000"/>
              </a:lnSpc>
              <a:spcBef>
                <a:spcPts val="1200"/>
              </a:spcBef>
            </a:pPr>
            <a:r>
              <a:rPr lang="en-US" dirty="0">
                <a:solidFill>
                  <a:schemeClr val="tx1"/>
                </a:solidFill>
              </a:rPr>
              <a:t>The risk also increases if the boat's power system (usually on the negative side), due to ignorance, is grounded.</a:t>
            </a:r>
            <a:endParaRPr lang="pl-PL" dirty="0">
              <a:solidFill>
                <a:schemeClr val="tx1"/>
              </a:solidFill>
            </a:endParaRPr>
          </a:p>
          <a:p>
            <a:pPr>
              <a:lnSpc>
                <a:spcPct val="90000"/>
              </a:lnSpc>
              <a:spcBef>
                <a:spcPts val="1200"/>
              </a:spcBef>
            </a:pPr>
            <a:endParaRPr lang="pl-PL" dirty="0">
              <a:solidFill>
                <a:schemeClr val="tx1"/>
              </a:solidFill>
            </a:endParaRPr>
          </a:p>
        </p:txBody>
      </p:sp>
    </p:spTree>
    <p:extLst>
      <p:ext uri="{BB962C8B-B14F-4D97-AF65-F5344CB8AC3E}">
        <p14:creationId xmlns:p14="http://schemas.microsoft.com/office/powerpoint/2010/main" val="2577864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Review the electrical system</a:t>
            </a:r>
            <a:endParaRPr lang="pl-PL" dirty="0"/>
          </a:p>
          <a:p>
            <a:endParaRPr lang="pl-PL"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 name="Symbol zastępczy tekstu 3">
            <a:extLst>
              <a:ext uri="{FF2B5EF4-FFF2-40B4-BE49-F238E27FC236}">
                <a16:creationId xmlns:a16="http://schemas.microsoft.com/office/drawing/2014/main" id="{F2032EEA-99F8-4AA9-B2D8-E8EFA53648C1}"/>
              </a:ext>
            </a:extLst>
          </p:cNvPr>
          <p:cNvSpPr>
            <a:spLocks noGrp="1"/>
          </p:cNvSpPr>
          <p:nvPr>
            <p:ph type="body" sz="quarter" idx="24"/>
          </p:nvPr>
        </p:nvSpPr>
        <p:spPr>
          <a:xfrm>
            <a:off x="735999" y="1165860"/>
            <a:ext cx="7670800" cy="4652009"/>
          </a:xfrm>
        </p:spPr>
        <p:txBody>
          <a:bodyPr>
            <a:normAutofit/>
          </a:bodyPr>
          <a:lstStyle/>
          <a:p>
            <a:pPr>
              <a:lnSpc>
                <a:spcPct val="90000"/>
              </a:lnSpc>
              <a:spcBef>
                <a:spcPts val="1200"/>
              </a:spcBef>
            </a:pPr>
            <a:r>
              <a:rPr lang="en-US" dirty="0">
                <a:solidFill>
                  <a:schemeClr val="tx1"/>
                </a:solidFill>
              </a:rPr>
              <a:t>There is a system called bonding that combines an entire large metal board with a ground wire that is "connected to" a zinc anode on the outside of the hull.</a:t>
            </a:r>
            <a:endParaRPr lang="pl-PL" dirty="0">
              <a:solidFill>
                <a:schemeClr val="tx1"/>
              </a:solidFill>
            </a:endParaRPr>
          </a:p>
          <a:p>
            <a:pPr>
              <a:lnSpc>
                <a:spcPct val="90000"/>
              </a:lnSpc>
              <a:spcBef>
                <a:spcPts val="1200"/>
              </a:spcBef>
            </a:pPr>
            <a:r>
              <a:rPr lang="en-US" dirty="0">
                <a:solidFill>
                  <a:schemeClr val="tx1"/>
                </a:solidFill>
              </a:rPr>
              <a:t>The zinc anode prevents corrosion of the other metals on board, but if the contacts are broken, through carelessness or oxidation of the couplings, the electrochemical attacks will increase, as the dissimilar metals are no longer connected to the sacrificial anode.</a:t>
            </a:r>
            <a:endParaRPr lang="pl-PL" dirty="0">
              <a:solidFill>
                <a:schemeClr val="tx1"/>
              </a:solidFill>
            </a:endParaRPr>
          </a:p>
          <a:p>
            <a:pPr>
              <a:lnSpc>
                <a:spcPct val="90000"/>
              </a:lnSpc>
              <a:spcBef>
                <a:spcPts val="1200"/>
              </a:spcBef>
            </a:pPr>
            <a:r>
              <a:rPr lang="en-US" dirty="0">
                <a:solidFill>
                  <a:schemeClr val="tx1"/>
                </a:solidFill>
              </a:rPr>
              <a:t>The risk also increases if the boat's power system (usually on the negative side), due to ignorance, is grounded.</a:t>
            </a:r>
            <a:endParaRPr lang="pl-PL" dirty="0">
              <a:solidFill>
                <a:schemeClr val="tx1"/>
              </a:solidFill>
            </a:endParaRPr>
          </a:p>
          <a:p>
            <a:pPr>
              <a:lnSpc>
                <a:spcPct val="90000"/>
              </a:lnSpc>
              <a:spcBef>
                <a:spcPts val="1200"/>
              </a:spcBef>
            </a:pPr>
            <a:endParaRPr lang="pl-PL" dirty="0">
              <a:solidFill>
                <a:schemeClr val="tx1"/>
              </a:solidFill>
            </a:endParaRPr>
          </a:p>
        </p:txBody>
      </p:sp>
    </p:spTree>
    <p:extLst>
      <p:ext uri="{BB962C8B-B14F-4D97-AF65-F5344CB8AC3E}">
        <p14:creationId xmlns:p14="http://schemas.microsoft.com/office/powerpoint/2010/main" val="1784876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Fitting anodes</a:t>
            </a:r>
            <a:endParaRPr lang="pl-PL"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 name="Symbol zastępczy tekstu 3">
            <a:extLst>
              <a:ext uri="{FF2B5EF4-FFF2-40B4-BE49-F238E27FC236}">
                <a16:creationId xmlns:a16="http://schemas.microsoft.com/office/drawing/2014/main" id="{F2032EEA-99F8-4AA9-B2D8-E8EFA53648C1}"/>
              </a:ext>
            </a:extLst>
          </p:cNvPr>
          <p:cNvSpPr>
            <a:spLocks noGrp="1"/>
          </p:cNvSpPr>
          <p:nvPr>
            <p:ph type="body" sz="quarter" idx="24"/>
          </p:nvPr>
        </p:nvSpPr>
        <p:spPr>
          <a:xfrm>
            <a:off x="735999" y="1165860"/>
            <a:ext cx="7670800" cy="4652009"/>
          </a:xfrm>
        </p:spPr>
        <p:txBody>
          <a:bodyPr>
            <a:normAutofit/>
          </a:bodyPr>
          <a:lstStyle/>
          <a:p>
            <a:pPr>
              <a:lnSpc>
                <a:spcPct val="90000"/>
              </a:lnSpc>
              <a:spcBef>
                <a:spcPts val="1200"/>
              </a:spcBef>
            </a:pPr>
            <a:r>
              <a:rPr lang="en-US" dirty="0">
                <a:solidFill>
                  <a:schemeClr val="tx1"/>
                </a:solidFill>
              </a:rPr>
              <a:t>When you take your boat out of the water, you are looking for good amounts of corrosion on the anode, which means it is working. </a:t>
            </a:r>
            <a:endParaRPr lang="pl-PL" dirty="0">
              <a:solidFill>
                <a:schemeClr val="tx1"/>
              </a:solidFill>
            </a:endParaRPr>
          </a:p>
          <a:p>
            <a:pPr>
              <a:lnSpc>
                <a:spcPct val="90000"/>
              </a:lnSpc>
              <a:spcBef>
                <a:spcPts val="1200"/>
              </a:spcBef>
            </a:pPr>
            <a:r>
              <a:rPr lang="en-US" dirty="0">
                <a:solidFill>
                  <a:schemeClr val="tx1"/>
                </a:solidFill>
              </a:rPr>
              <a:t>No corrosion means you have a problem with bonding. If it has corroded more the 50%, however, the anode isn’t big enough and you’ll need to replace it with a larger one.</a:t>
            </a:r>
          </a:p>
          <a:p>
            <a:pPr>
              <a:lnSpc>
                <a:spcPct val="90000"/>
              </a:lnSpc>
              <a:spcBef>
                <a:spcPts val="1200"/>
              </a:spcBef>
            </a:pPr>
            <a:r>
              <a:rPr lang="en-US" dirty="0">
                <a:solidFill>
                  <a:schemeClr val="tx1"/>
                </a:solidFill>
              </a:rPr>
              <a:t>To take off the anode, remove the 15mm nuts and slide the anode off the studs. </a:t>
            </a:r>
            <a:endParaRPr lang="pl-PL" dirty="0">
              <a:solidFill>
                <a:schemeClr val="tx1"/>
              </a:solidFill>
            </a:endParaRPr>
          </a:p>
          <a:p>
            <a:pPr>
              <a:lnSpc>
                <a:spcPct val="90000"/>
              </a:lnSpc>
              <a:spcBef>
                <a:spcPts val="1200"/>
              </a:spcBef>
            </a:pPr>
            <a:r>
              <a:rPr lang="en-US" dirty="0">
                <a:solidFill>
                  <a:schemeClr val="tx1"/>
                </a:solidFill>
              </a:rPr>
              <a:t>When you put the new anode on, replace the spring washers as these lock the anode on, and use a drop of </a:t>
            </a:r>
            <a:r>
              <a:rPr lang="en-US" dirty="0" err="1">
                <a:solidFill>
                  <a:schemeClr val="tx1"/>
                </a:solidFill>
              </a:rPr>
              <a:t>Locktite</a:t>
            </a:r>
            <a:r>
              <a:rPr lang="en-US" dirty="0">
                <a:solidFill>
                  <a:schemeClr val="tx1"/>
                </a:solidFill>
              </a:rPr>
              <a:t> to keep the nuts in place.</a:t>
            </a:r>
          </a:p>
          <a:p>
            <a:pPr>
              <a:lnSpc>
                <a:spcPct val="90000"/>
              </a:lnSpc>
              <a:spcBef>
                <a:spcPts val="1200"/>
              </a:spcBef>
            </a:pPr>
            <a:endParaRPr lang="pl-PL" dirty="0">
              <a:solidFill>
                <a:schemeClr val="tx1"/>
              </a:solidFill>
            </a:endParaRPr>
          </a:p>
        </p:txBody>
      </p:sp>
    </p:spTree>
    <p:extLst>
      <p:ext uri="{BB962C8B-B14F-4D97-AF65-F5344CB8AC3E}">
        <p14:creationId xmlns:p14="http://schemas.microsoft.com/office/powerpoint/2010/main" val="3194758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6E4109F-7B61-49B6-A5E3-D895DB6BEE9E}"/>
              </a:ext>
            </a:extLst>
          </p:cNvPr>
          <p:cNvSpPr>
            <a:spLocks noGrp="1"/>
          </p:cNvSpPr>
          <p:nvPr>
            <p:ph type="body" sz="quarter" idx="14"/>
          </p:nvPr>
        </p:nvSpPr>
        <p:spPr/>
        <p:txBody>
          <a:bodyPr/>
          <a:lstStyle/>
          <a:p>
            <a:r>
              <a:rPr lang="pl-PL" dirty="0" err="1"/>
              <a:t>Results</a:t>
            </a:r>
            <a:r>
              <a:rPr lang="pl-PL" dirty="0"/>
              <a:t> of </a:t>
            </a:r>
            <a:r>
              <a:rPr lang="pl-PL" dirty="0" err="1"/>
              <a:t>corrosion</a:t>
            </a:r>
            <a:endParaRPr lang="pl-PL" dirty="0"/>
          </a:p>
        </p:txBody>
      </p:sp>
      <p:sp>
        <p:nvSpPr>
          <p:cNvPr id="3" name="Symbol zastępczy tekstu 2">
            <a:extLst>
              <a:ext uri="{FF2B5EF4-FFF2-40B4-BE49-F238E27FC236}">
                <a16:creationId xmlns:a16="http://schemas.microsoft.com/office/drawing/2014/main" id="{2364898B-7809-4F1F-9655-675175D27D57}"/>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3A131CF0-5A9B-4176-B83F-D9D71BADDAA1}"/>
              </a:ext>
            </a:extLst>
          </p:cNvPr>
          <p:cNvSpPr>
            <a:spLocks noGrp="1"/>
          </p:cNvSpPr>
          <p:nvPr>
            <p:ph type="body" sz="quarter" idx="24"/>
          </p:nvPr>
        </p:nvSpPr>
        <p:spPr/>
        <p:txBody>
          <a:bodyPr>
            <a:normAutofit/>
          </a:bodyPr>
          <a:lstStyle/>
          <a:p>
            <a:r>
              <a:rPr lang="en-US" dirty="0">
                <a:solidFill>
                  <a:schemeClr val="tx1"/>
                </a:solidFill>
              </a:rPr>
              <a:t>For many zinc anodes relative to the need also increases the voltage differences and thereby increase the electrochemical attack on wood.</a:t>
            </a:r>
            <a:endParaRPr lang="pl-PL" dirty="0">
              <a:solidFill>
                <a:schemeClr val="tx1"/>
              </a:solidFill>
            </a:endParaRPr>
          </a:p>
          <a:p>
            <a:endParaRPr lang="pl-PL" dirty="0"/>
          </a:p>
        </p:txBody>
      </p:sp>
      <p:sp>
        <p:nvSpPr>
          <p:cNvPr id="5" name="Symbol zastępczy tekstu 4">
            <a:extLst>
              <a:ext uri="{FF2B5EF4-FFF2-40B4-BE49-F238E27FC236}">
                <a16:creationId xmlns:a16="http://schemas.microsoft.com/office/drawing/2014/main" id="{2E35E64F-21EE-42D0-8DBD-5B05E19049F5}"/>
              </a:ext>
            </a:extLst>
          </p:cNvPr>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pic>
        <p:nvPicPr>
          <p:cNvPr id="10242" name="Obraz 1">
            <a:extLst>
              <a:ext uri="{FF2B5EF4-FFF2-40B4-BE49-F238E27FC236}">
                <a16:creationId xmlns:a16="http://schemas.microsoft.com/office/drawing/2014/main" id="{EDE03B2A-1EE5-45CD-B5B8-FA0E8E0EF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540" y="2969639"/>
            <a:ext cx="4834890" cy="358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450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6E4109F-7B61-49B6-A5E3-D895DB6BEE9E}"/>
              </a:ext>
            </a:extLst>
          </p:cNvPr>
          <p:cNvSpPr>
            <a:spLocks noGrp="1"/>
          </p:cNvSpPr>
          <p:nvPr>
            <p:ph type="body" sz="quarter" idx="14"/>
          </p:nvPr>
        </p:nvSpPr>
        <p:spPr/>
        <p:txBody>
          <a:bodyPr/>
          <a:lstStyle/>
          <a:p>
            <a:r>
              <a:rPr lang="pl-PL" dirty="0"/>
              <a:t>How </a:t>
            </a:r>
            <a:r>
              <a:rPr lang="pl-PL" dirty="0" err="1"/>
              <a:t>corrosion</a:t>
            </a:r>
            <a:r>
              <a:rPr lang="pl-PL" dirty="0"/>
              <a:t> </a:t>
            </a:r>
            <a:r>
              <a:rPr lang="pl-PL" dirty="0" err="1"/>
              <a:t>inhibitors</a:t>
            </a:r>
            <a:r>
              <a:rPr lang="pl-PL" dirty="0"/>
              <a:t> </a:t>
            </a:r>
            <a:r>
              <a:rPr lang="pl-PL" dirty="0" err="1"/>
              <a:t>work</a:t>
            </a:r>
            <a:r>
              <a:rPr lang="pl-PL" dirty="0"/>
              <a:t>?</a:t>
            </a:r>
          </a:p>
        </p:txBody>
      </p:sp>
      <p:sp>
        <p:nvSpPr>
          <p:cNvPr id="3" name="Symbol zastępczy tekstu 2">
            <a:extLst>
              <a:ext uri="{FF2B5EF4-FFF2-40B4-BE49-F238E27FC236}">
                <a16:creationId xmlns:a16="http://schemas.microsoft.com/office/drawing/2014/main" id="{2364898B-7809-4F1F-9655-675175D27D57}"/>
              </a:ext>
            </a:extLst>
          </p:cNvPr>
          <p:cNvSpPr>
            <a:spLocks noGrp="1"/>
          </p:cNvSpPr>
          <p:nvPr>
            <p:ph type="body" sz="quarter" idx="15"/>
          </p:nvPr>
        </p:nvSpPr>
        <p:spPr/>
        <p:txBody>
          <a:bodyPr/>
          <a:lstStyle/>
          <a:p>
            <a:r>
              <a:rPr lang="en-US" b="1" dirty="0"/>
              <a:t>What Are Corrosion Inhibitors?</a:t>
            </a:r>
          </a:p>
          <a:p>
            <a:endParaRPr lang="pl-PL" dirty="0"/>
          </a:p>
        </p:txBody>
      </p:sp>
      <p:sp>
        <p:nvSpPr>
          <p:cNvPr id="4" name="Symbol zastępczy tekstu 3">
            <a:extLst>
              <a:ext uri="{FF2B5EF4-FFF2-40B4-BE49-F238E27FC236}">
                <a16:creationId xmlns:a16="http://schemas.microsoft.com/office/drawing/2014/main" id="{3A131CF0-5A9B-4176-B83F-D9D71BADDAA1}"/>
              </a:ext>
            </a:extLst>
          </p:cNvPr>
          <p:cNvSpPr>
            <a:spLocks noGrp="1"/>
          </p:cNvSpPr>
          <p:nvPr>
            <p:ph type="body" sz="quarter" idx="24"/>
          </p:nvPr>
        </p:nvSpPr>
        <p:spPr>
          <a:xfrm>
            <a:off x="736600" y="1613521"/>
            <a:ext cx="7670800" cy="4683985"/>
          </a:xfrm>
        </p:spPr>
        <p:txBody>
          <a:bodyPr>
            <a:normAutofit/>
          </a:bodyPr>
          <a:lstStyle/>
          <a:p>
            <a:r>
              <a:rPr lang="en-US" dirty="0"/>
              <a:t>A corrosion inhibitor is a substance applied to an environment that significantly reduces the corrosion rate of materials (especially metals) exposed to that environment.</a:t>
            </a:r>
          </a:p>
          <a:p>
            <a:r>
              <a:rPr lang="en-US" dirty="0"/>
              <a:t>It is considered </a:t>
            </a:r>
            <a:r>
              <a:rPr lang="pl-PL" dirty="0"/>
              <a:t>„</a:t>
            </a:r>
            <a:r>
              <a:rPr lang="en-US" dirty="0"/>
              <a:t>the first line of defense</a:t>
            </a:r>
            <a:r>
              <a:rPr lang="pl-PL" dirty="0"/>
              <a:t>”</a:t>
            </a:r>
            <a:r>
              <a:rPr lang="en-US" dirty="0"/>
              <a:t> against corrosion.</a:t>
            </a:r>
          </a:p>
          <a:p>
            <a:endParaRPr lang="pl-PL" dirty="0"/>
          </a:p>
        </p:txBody>
      </p:sp>
      <p:sp>
        <p:nvSpPr>
          <p:cNvPr id="5" name="Symbol zastępczy tekstu 4">
            <a:extLst>
              <a:ext uri="{FF2B5EF4-FFF2-40B4-BE49-F238E27FC236}">
                <a16:creationId xmlns:a16="http://schemas.microsoft.com/office/drawing/2014/main" id="{2E35E64F-21EE-42D0-8DBD-5B05E19049F5}"/>
              </a:ext>
            </a:extLst>
          </p:cNvPr>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a:p>
            <a:endParaRPr lang="en-US" dirty="0"/>
          </a:p>
        </p:txBody>
      </p:sp>
    </p:spTree>
    <p:extLst>
      <p:ext uri="{BB962C8B-B14F-4D97-AF65-F5344CB8AC3E}">
        <p14:creationId xmlns:p14="http://schemas.microsoft.com/office/powerpoint/2010/main" val="375311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6E4109F-7B61-49B6-A5E3-D895DB6BEE9E}"/>
              </a:ext>
            </a:extLst>
          </p:cNvPr>
          <p:cNvSpPr>
            <a:spLocks noGrp="1"/>
          </p:cNvSpPr>
          <p:nvPr>
            <p:ph type="body" sz="quarter" idx="14"/>
          </p:nvPr>
        </p:nvSpPr>
        <p:spPr/>
        <p:txBody>
          <a:bodyPr/>
          <a:lstStyle/>
          <a:p>
            <a:r>
              <a:rPr lang="pl-PL" dirty="0"/>
              <a:t>How </a:t>
            </a:r>
            <a:r>
              <a:rPr lang="pl-PL" dirty="0" err="1"/>
              <a:t>corrosion</a:t>
            </a:r>
            <a:r>
              <a:rPr lang="pl-PL" dirty="0"/>
              <a:t> </a:t>
            </a:r>
            <a:r>
              <a:rPr lang="pl-PL" dirty="0" err="1"/>
              <a:t>inhibitors</a:t>
            </a:r>
            <a:r>
              <a:rPr lang="pl-PL" dirty="0"/>
              <a:t> </a:t>
            </a:r>
            <a:r>
              <a:rPr lang="pl-PL" dirty="0" err="1"/>
              <a:t>work</a:t>
            </a:r>
            <a:r>
              <a:rPr lang="pl-PL" dirty="0"/>
              <a:t>?</a:t>
            </a:r>
          </a:p>
        </p:txBody>
      </p:sp>
      <p:sp>
        <p:nvSpPr>
          <p:cNvPr id="3" name="Symbol zastępczy tekstu 2">
            <a:extLst>
              <a:ext uri="{FF2B5EF4-FFF2-40B4-BE49-F238E27FC236}">
                <a16:creationId xmlns:a16="http://schemas.microsoft.com/office/drawing/2014/main" id="{2364898B-7809-4F1F-9655-675175D27D57}"/>
              </a:ext>
            </a:extLst>
          </p:cNvPr>
          <p:cNvSpPr>
            <a:spLocks noGrp="1"/>
          </p:cNvSpPr>
          <p:nvPr>
            <p:ph type="body" sz="quarter" idx="15"/>
          </p:nvPr>
        </p:nvSpPr>
        <p:spPr/>
        <p:txBody>
          <a:bodyPr/>
          <a:lstStyle/>
          <a:p>
            <a:r>
              <a:rPr lang="en-US" b="1" dirty="0"/>
              <a:t>Types Of Corrosion Inhibitors</a:t>
            </a:r>
          </a:p>
          <a:p>
            <a:endParaRPr lang="pl-PL" dirty="0"/>
          </a:p>
        </p:txBody>
      </p:sp>
      <p:sp>
        <p:nvSpPr>
          <p:cNvPr id="4" name="Symbol zastępczy tekstu 3">
            <a:extLst>
              <a:ext uri="{FF2B5EF4-FFF2-40B4-BE49-F238E27FC236}">
                <a16:creationId xmlns:a16="http://schemas.microsoft.com/office/drawing/2014/main" id="{3A131CF0-5A9B-4176-B83F-D9D71BADDAA1}"/>
              </a:ext>
            </a:extLst>
          </p:cNvPr>
          <p:cNvSpPr>
            <a:spLocks noGrp="1"/>
          </p:cNvSpPr>
          <p:nvPr>
            <p:ph type="body" sz="quarter" idx="24"/>
          </p:nvPr>
        </p:nvSpPr>
        <p:spPr>
          <a:xfrm>
            <a:off x="736600" y="1613521"/>
            <a:ext cx="7670800" cy="4683985"/>
          </a:xfrm>
        </p:spPr>
        <p:txBody>
          <a:bodyPr>
            <a:normAutofit fontScale="92500" lnSpcReduction="20000"/>
          </a:bodyPr>
          <a:lstStyle/>
          <a:p>
            <a:pPr marL="0" indent="0">
              <a:buNone/>
            </a:pPr>
            <a:r>
              <a:rPr lang="en-US" b="1" dirty="0"/>
              <a:t>Anodic Inhibitors</a:t>
            </a:r>
            <a:endParaRPr lang="en-US" dirty="0"/>
          </a:p>
          <a:p>
            <a:r>
              <a:rPr lang="en-US" dirty="0"/>
              <a:t>This type of corrosion inhibitor acts by forming a protective oxide film on the surface of the metal. It causes a large anodic shift that forces the metallic surface into the passivation region, which reduces the corrosion potential of the material. Some examples are chromates, nitrates, molybdates, and tungstate.</a:t>
            </a:r>
          </a:p>
          <a:p>
            <a:pPr marL="0" indent="0">
              <a:buNone/>
            </a:pPr>
            <a:r>
              <a:rPr lang="en-US" b="1" dirty="0"/>
              <a:t>Cathodic Inhibitors</a:t>
            </a:r>
            <a:endParaRPr lang="en-US" dirty="0"/>
          </a:p>
          <a:p>
            <a:r>
              <a:rPr lang="en-US" dirty="0"/>
              <a:t>These inhibitors slows down the cathodic reaction to limit the diffusion of reducing species to the metal surface. Cathodic poison and oxygen scavengers are examples of this type of inhibitor.</a:t>
            </a:r>
          </a:p>
          <a:p>
            <a:pPr marL="0" indent="0">
              <a:buNone/>
            </a:pPr>
            <a:r>
              <a:rPr lang="en-US" b="1" dirty="0"/>
              <a:t>Mixed Inhibitors</a:t>
            </a:r>
            <a:endParaRPr lang="en-US" dirty="0"/>
          </a:p>
          <a:p>
            <a:r>
              <a:rPr lang="en-US" dirty="0"/>
              <a:t>These are film-forming compounds that reduce both the cathodic and anodic reactions. The most commonly used mixed inhibitors are silicates and </a:t>
            </a:r>
            <a:r>
              <a:rPr lang="en-US" dirty="0" err="1"/>
              <a:t>phospates</a:t>
            </a:r>
            <a:r>
              <a:rPr lang="en-US" dirty="0"/>
              <a:t> used in domestic water softeners to prevent the formation of rust water.</a:t>
            </a:r>
          </a:p>
          <a:p>
            <a:endParaRPr lang="pl-PL" dirty="0"/>
          </a:p>
        </p:txBody>
      </p:sp>
      <p:sp>
        <p:nvSpPr>
          <p:cNvPr id="5" name="Symbol zastępczy tekstu 4">
            <a:extLst>
              <a:ext uri="{FF2B5EF4-FFF2-40B4-BE49-F238E27FC236}">
                <a16:creationId xmlns:a16="http://schemas.microsoft.com/office/drawing/2014/main" id="{2E35E64F-21EE-42D0-8DBD-5B05E19049F5}"/>
              </a:ext>
            </a:extLst>
          </p:cNvPr>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a:p>
            <a:endParaRPr lang="en-US" dirty="0"/>
          </a:p>
        </p:txBody>
      </p:sp>
    </p:spTree>
    <p:extLst>
      <p:ext uri="{BB962C8B-B14F-4D97-AF65-F5344CB8AC3E}">
        <p14:creationId xmlns:p14="http://schemas.microsoft.com/office/powerpoint/2010/main" val="254486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99236B0-5C91-421D-B255-DBDD08106BFC}"/>
              </a:ext>
            </a:extLst>
          </p:cNvPr>
          <p:cNvSpPr>
            <a:spLocks noGrp="1"/>
          </p:cNvSpPr>
          <p:nvPr>
            <p:ph type="body" sz="quarter" idx="14"/>
          </p:nvPr>
        </p:nvSpPr>
        <p:spPr/>
        <p:txBody>
          <a:bodyPr/>
          <a:lstStyle/>
          <a:p>
            <a:r>
              <a:rPr lang="pl-PL" dirty="0" err="1"/>
              <a:t>Corrosion</a:t>
            </a:r>
            <a:r>
              <a:rPr lang="pl-PL" dirty="0"/>
              <a:t> </a:t>
            </a:r>
            <a:r>
              <a:rPr lang="pl-PL" dirty="0" err="1"/>
              <a:t>inhibition</a:t>
            </a:r>
            <a:endParaRPr lang="pl-PL" dirty="0"/>
          </a:p>
        </p:txBody>
      </p:sp>
      <p:sp>
        <p:nvSpPr>
          <p:cNvPr id="3" name="Symbol zastępczy tekstu 2">
            <a:extLst>
              <a:ext uri="{FF2B5EF4-FFF2-40B4-BE49-F238E27FC236}">
                <a16:creationId xmlns:a16="http://schemas.microsoft.com/office/drawing/2014/main" id="{F348C749-FB06-4DBF-A248-ABB800E946B4}"/>
              </a:ext>
            </a:extLst>
          </p:cNvPr>
          <p:cNvSpPr>
            <a:spLocks noGrp="1"/>
          </p:cNvSpPr>
          <p:nvPr>
            <p:ph type="body" sz="quarter" idx="15"/>
          </p:nvPr>
        </p:nvSpPr>
        <p:spPr/>
        <p:txBody>
          <a:bodyPr/>
          <a:lstStyle/>
          <a:p>
            <a:endParaRPr lang="pl-PL" dirty="0"/>
          </a:p>
        </p:txBody>
      </p:sp>
      <p:sp>
        <p:nvSpPr>
          <p:cNvPr id="4" name="Symbol zastępczy tekstu 3">
            <a:extLst>
              <a:ext uri="{FF2B5EF4-FFF2-40B4-BE49-F238E27FC236}">
                <a16:creationId xmlns:a16="http://schemas.microsoft.com/office/drawing/2014/main" id="{BDF9FC37-3130-4A01-9E74-E54B73E078A0}"/>
              </a:ext>
            </a:extLst>
          </p:cNvPr>
          <p:cNvSpPr>
            <a:spLocks noGrp="1"/>
          </p:cNvSpPr>
          <p:nvPr>
            <p:ph type="body" sz="quarter" idx="24"/>
          </p:nvPr>
        </p:nvSpPr>
        <p:spPr>
          <a:xfrm>
            <a:off x="736600" y="1613521"/>
            <a:ext cx="3587750" cy="3853829"/>
          </a:xfrm>
        </p:spPr>
        <p:txBody>
          <a:bodyPr>
            <a:normAutofit/>
          </a:bodyPr>
          <a:lstStyle/>
          <a:p>
            <a:r>
              <a:rPr lang="en-US" sz="2800" dirty="0">
                <a:solidFill>
                  <a:schemeClr val="tx1"/>
                </a:solidFill>
              </a:rPr>
              <a:t>Metal joint components that have been "infected" by corrosion can be saved by the use of various types of inhibitors.</a:t>
            </a:r>
            <a:endParaRPr lang="pl-PL" sz="2800" dirty="0">
              <a:solidFill>
                <a:schemeClr val="tx1"/>
              </a:solidFill>
            </a:endParaRPr>
          </a:p>
        </p:txBody>
      </p:sp>
      <p:sp>
        <p:nvSpPr>
          <p:cNvPr id="5" name="Symbol zastępczy tekstu 4">
            <a:extLst>
              <a:ext uri="{FF2B5EF4-FFF2-40B4-BE49-F238E27FC236}">
                <a16:creationId xmlns:a16="http://schemas.microsoft.com/office/drawing/2014/main" id="{7C848E50-C914-450E-9934-E8AC8458C941}"/>
              </a:ext>
            </a:extLst>
          </p:cNvPr>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p:txBody>
      </p:sp>
      <p:pic>
        <p:nvPicPr>
          <p:cNvPr id="14" name="Obraz 13" descr="scheme.jpg"/>
          <p:cNvPicPr/>
          <p:nvPr/>
        </p:nvPicPr>
        <p:blipFill>
          <a:blip r:embed="rId3"/>
          <a:stretch>
            <a:fillRect/>
          </a:stretch>
        </p:blipFill>
        <p:spPr>
          <a:xfrm>
            <a:off x="4438650" y="838200"/>
            <a:ext cx="4705351" cy="6019800"/>
          </a:xfrm>
          <a:prstGeom prst="rect">
            <a:avLst/>
          </a:prstGeom>
        </p:spPr>
      </p:pic>
      <p:sp>
        <p:nvSpPr>
          <p:cNvPr id="16" name="pole tekstowe 15"/>
          <p:cNvSpPr txBox="1"/>
          <p:nvPr/>
        </p:nvSpPr>
        <p:spPr>
          <a:xfrm>
            <a:off x="590550" y="5105400"/>
            <a:ext cx="4591050" cy="1477328"/>
          </a:xfrm>
          <a:prstGeom prst="rect">
            <a:avLst/>
          </a:prstGeom>
          <a:noFill/>
        </p:spPr>
        <p:txBody>
          <a:bodyPr wrap="square" rtlCol="0">
            <a:spAutoFit/>
          </a:bodyPr>
          <a:lstStyle/>
          <a:p>
            <a:r>
              <a:rPr lang="pl-PL" dirty="0" err="1"/>
              <a:t>Source</a:t>
            </a:r>
            <a:r>
              <a:rPr lang="pl-PL" dirty="0"/>
              <a:t>: </a:t>
            </a:r>
            <a:r>
              <a:rPr lang="en-US" dirty="0" err="1"/>
              <a:t>Olajire</a:t>
            </a:r>
            <a:r>
              <a:rPr lang="en-US" dirty="0"/>
              <a:t>, A. A. (2017). </a:t>
            </a:r>
            <a:r>
              <a:rPr lang="en-US" i="1" dirty="0"/>
              <a:t>Corrosion inhibition of offshore oil and gas production facilities using organic compound inhibitors - A review. Journal of Molecular Liquids, 248, 775–808.</a:t>
            </a:r>
            <a:r>
              <a:rPr lang="en-US" dirty="0"/>
              <a:t> doi:10.1016/j.molliq.2017.10.09</a:t>
            </a:r>
            <a:endParaRPr lang="pl-PL" dirty="0"/>
          </a:p>
        </p:txBody>
      </p:sp>
    </p:spTree>
    <p:extLst>
      <p:ext uri="{BB962C8B-B14F-4D97-AF65-F5344CB8AC3E}">
        <p14:creationId xmlns:p14="http://schemas.microsoft.com/office/powerpoint/2010/main" val="363413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2DBFC8D8-08BC-445F-BD6A-90C9C9787553}"/>
              </a:ext>
            </a:extLst>
          </p:cNvPr>
          <p:cNvSpPr>
            <a:spLocks noGrp="1"/>
          </p:cNvSpPr>
          <p:nvPr>
            <p:ph type="body" sz="quarter" idx="31"/>
          </p:nvPr>
        </p:nvSpPr>
        <p:spPr/>
        <p:txBody>
          <a:bodyPr/>
          <a:lstStyle/>
          <a:p>
            <a:r>
              <a:rPr lang="en-US" dirty="0"/>
              <a:t>Available corrosion protection methods </a:t>
            </a:r>
            <a:endParaRPr lang="pl-PL" dirty="0"/>
          </a:p>
        </p:txBody>
      </p:sp>
      <p:sp>
        <p:nvSpPr>
          <p:cNvPr id="8" name="Symbol zastępczy tekstu 7">
            <a:extLst>
              <a:ext uri="{FF2B5EF4-FFF2-40B4-BE49-F238E27FC236}">
                <a16:creationId xmlns:a16="http://schemas.microsoft.com/office/drawing/2014/main" id="{0D54D16B-F054-40C2-81C4-E7E859C8F3CF}"/>
              </a:ext>
            </a:extLst>
          </p:cNvPr>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a:p>
            <a:endParaRPr lang="pl-PL" dirty="0"/>
          </a:p>
        </p:txBody>
      </p:sp>
      <p:sp>
        <p:nvSpPr>
          <p:cNvPr id="15" name="pole tekstowe 14"/>
          <p:cNvSpPr txBox="1"/>
          <p:nvPr/>
        </p:nvSpPr>
        <p:spPr>
          <a:xfrm>
            <a:off x="171450" y="5886450"/>
            <a:ext cx="8553450" cy="923330"/>
          </a:xfrm>
          <a:prstGeom prst="rect">
            <a:avLst/>
          </a:prstGeom>
          <a:noFill/>
        </p:spPr>
        <p:txBody>
          <a:bodyPr wrap="square" rtlCol="0">
            <a:spAutoFit/>
          </a:bodyPr>
          <a:lstStyle/>
          <a:p>
            <a:r>
              <a:rPr lang="pl-PL" dirty="0" err="1"/>
              <a:t>HongyuWei</a:t>
            </a:r>
            <a:r>
              <a:rPr lang="pl-PL" dirty="0"/>
              <a:t>, </a:t>
            </a:r>
            <a:r>
              <a:rPr lang="pl-PL" dirty="0" err="1"/>
              <a:t>Heidarshenas</a:t>
            </a:r>
            <a:r>
              <a:rPr lang="pl-PL" dirty="0"/>
              <a:t>, B., </a:t>
            </a:r>
            <a:r>
              <a:rPr lang="pl-PL" dirty="0" err="1"/>
              <a:t>Zhou</a:t>
            </a:r>
            <a:r>
              <a:rPr lang="pl-PL" dirty="0"/>
              <a:t>, L., </a:t>
            </a:r>
            <a:r>
              <a:rPr lang="pl-PL" dirty="0" err="1"/>
              <a:t>Hussain</a:t>
            </a:r>
            <a:r>
              <a:rPr lang="pl-PL" dirty="0"/>
              <a:t>, G., Li, Q., &amp; </a:t>
            </a:r>
            <a:r>
              <a:rPr lang="pl-PL" dirty="0" err="1"/>
              <a:t>Ostrikov</a:t>
            </a:r>
            <a:r>
              <a:rPr lang="pl-PL" dirty="0"/>
              <a:t>, K. (Ken). (2020). </a:t>
            </a:r>
            <a:r>
              <a:rPr lang="pl-PL" i="1" dirty="0"/>
              <a:t>Green </a:t>
            </a:r>
            <a:r>
              <a:rPr lang="pl-PL" i="1" dirty="0" err="1"/>
              <a:t>Inhibitors</a:t>
            </a:r>
            <a:r>
              <a:rPr lang="pl-PL" i="1" dirty="0"/>
              <a:t> for Steel </a:t>
            </a:r>
            <a:r>
              <a:rPr lang="pl-PL" i="1" dirty="0" err="1"/>
              <a:t>Corrosion</a:t>
            </a:r>
            <a:r>
              <a:rPr lang="pl-PL" i="1" dirty="0"/>
              <a:t> </a:t>
            </a:r>
            <a:r>
              <a:rPr lang="pl-PL" i="1" dirty="0" err="1"/>
              <a:t>in</a:t>
            </a:r>
            <a:r>
              <a:rPr lang="pl-PL" i="1" dirty="0"/>
              <a:t> </a:t>
            </a:r>
            <a:r>
              <a:rPr lang="pl-PL" i="1" dirty="0" err="1"/>
              <a:t>Acidic</a:t>
            </a:r>
            <a:r>
              <a:rPr lang="pl-PL" i="1" dirty="0"/>
              <a:t> Environment: </a:t>
            </a:r>
            <a:r>
              <a:rPr lang="pl-PL" i="1" dirty="0" err="1"/>
              <a:t>State-of-art</a:t>
            </a:r>
            <a:r>
              <a:rPr lang="pl-PL" i="1" dirty="0"/>
              <a:t>. Materials </a:t>
            </a:r>
            <a:r>
              <a:rPr lang="pl-PL" i="1" dirty="0" err="1"/>
              <a:t>Today</a:t>
            </a:r>
            <a:r>
              <a:rPr lang="pl-PL" i="1" dirty="0"/>
              <a:t> </a:t>
            </a:r>
            <a:r>
              <a:rPr lang="pl-PL" i="1" dirty="0" err="1"/>
              <a:t>Sustainability</a:t>
            </a:r>
            <a:r>
              <a:rPr lang="pl-PL" i="1" dirty="0"/>
              <a:t>, 100044.</a:t>
            </a:r>
            <a:r>
              <a:rPr lang="pl-PL" dirty="0"/>
              <a:t> doi:10.1016/j.mtsust.2020.100044</a:t>
            </a:r>
          </a:p>
        </p:txBody>
      </p:sp>
      <p:pic>
        <p:nvPicPr>
          <p:cNvPr id="17" name="Obraz 16" descr="scheme2.jpg"/>
          <p:cNvPicPr/>
          <p:nvPr/>
        </p:nvPicPr>
        <p:blipFill>
          <a:blip r:embed="rId2"/>
          <a:stretch>
            <a:fillRect/>
          </a:stretch>
        </p:blipFill>
        <p:spPr>
          <a:xfrm>
            <a:off x="876300" y="1522412"/>
            <a:ext cx="6576060" cy="4440238"/>
          </a:xfrm>
          <a:prstGeom prst="rect">
            <a:avLst/>
          </a:prstGeom>
        </p:spPr>
      </p:pic>
    </p:spTree>
    <p:extLst>
      <p:ext uri="{BB962C8B-B14F-4D97-AF65-F5344CB8AC3E}">
        <p14:creationId xmlns:p14="http://schemas.microsoft.com/office/powerpoint/2010/main" val="2367707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Factors affecting the efficiency of corrosion inhibitor</a:t>
            </a:r>
            <a:endParaRPr lang="pl-PL" dirty="0"/>
          </a:p>
        </p:txBody>
      </p:sp>
      <p:sp>
        <p:nvSpPr>
          <p:cNvPr id="4" name="Symbol zastępczy tekstu 3"/>
          <p:cNvSpPr>
            <a:spLocks noGrp="1"/>
          </p:cNvSpPr>
          <p:nvPr>
            <p:ph type="body" sz="quarter" idx="24"/>
          </p:nvPr>
        </p:nvSpPr>
        <p:spPr>
          <a:xfrm>
            <a:off x="736600" y="1613521"/>
            <a:ext cx="7670800" cy="4025279"/>
          </a:xfrm>
        </p:spPr>
        <p:txBody>
          <a:bodyPr>
            <a:normAutofit/>
          </a:bodyPr>
          <a:lstStyle/>
          <a:p>
            <a:r>
              <a:rPr lang="en-US" sz="2000" dirty="0">
                <a:solidFill>
                  <a:schemeClr val="tx1"/>
                </a:solidFill>
              </a:rPr>
              <a:t>The corrosion inhibition efficiency (η%) is defined as the ability of an inhibitor to reduce the corrosion rate. It can be derived according to the weight loss values and corrosion rate as follow:</a:t>
            </a:r>
            <a:endParaRPr lang="pl-PL" sz="2000" dirty="0">
              <a:solidFill>
                <a:schemeClr val="tx1"/>
              </a:solidFill>
            </a:endParaRPr>
          </a:p>
          <a:p>
            <a:endParaRPr lang="pl-PL" sz="2000" dirty="0">
              <a:solidFill>
                <a:schemeClr val="tx1"/>
              </a:solidFill>
            </a:endParaRPr>
          </a:p>
          <a:p>
            <a:endParaRPr lang="pl-PL" sz="2000" dirty="0"/>
          </a:p>
        </p:txBody>
      </p:sp>
      <p:sp>
        <p:nvSpPr>
          <p:cNvPr id="5" name="Symbol zastępczy tekstu 4"/>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a:p>
            <a:endParaRPr lang="en-US" dirty="0"/>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2" name="Obraz 11" descr="wzor6.jpg"/>
          <p:cNvPicPr/>
          <p:nvPr/>
        </p:nvPicPr>
        <p:blipFill>
          <a:blip r:embed="rId3"/>
          <a:stretch>
            <a:fillRect/>
          </a:stretch>
        </p:blipFill>
        <p:spPr>
          <a:xfrm>
            <a:off x="3105150" y="2977910"/>
            <a:ext cx="1979685" cy="1136890"/>
          </a:xfrm>
          <a:prstGeom prst="rect">
            <a:avLst/>
          </a:prstGeom>
        </p:spPr>
      </p:pic>
      <p:sp>
        <p:nvSpPr>
          <p:cNvPr id="13" name="Symbol zastępczy obrazu 12"/>
          <p:cNvSpPr>
            <a:spLocks noGrp="1"/>
          </p:cNvSpPr>
          <p:nvPr>
            <p:ph type="pic" sz="quarter" idx="29"/>
          </p:nvPr>
        </p:nvSpPr>
        <p:spPr/>
      </p:sp>
      <p:sp>
        <p:nvSpPr>
          <p:cNvPr id="14" name="Symbol zastępczy tekstu 3"/>
          <p:cNvSpPr>
            <a:spLocks noGrp="1"/>
          </p:cNvSpPr>
          <p:nvPr>
            <p:ph type="body" sz="quarter" idx="24"/>
          </p:nvPr>
        </p:nvSpPr>
        <p:spPr>
          <a:xfrm>
            <a:off x="812800" y="4318621"/>
            <a:ext cx="7670800" cy="1491629"/>
          </a:xfrm>
        </p:spPr>
        <p:txBody>
          <a:bodyPr>
            <a:normAutofit/>
          </a:bodyPr>
          <a:lstStyle/>
          <a:p>
            <a:pPr marL="0" indent="0">
              <a:buNone/>
            </a:pPr>
            <a:r>
              <a:rPr lang="en-US" sz="2000" i="1" dirty="0" err="1">
                <a:solidFill>
                  <a:schemeClr val="tx1"/>
                </a:solidFill>
              </a:rPr>
              <a:t>W</a:t>
            </a:r>
            <a:r>
              <a:rPr lang="en-US" sz="2000" i="1" baseline="-25000" dirty="0" err="1">
                <a:solidFill>
                  <a:schemeClr val="tx1"/>
                </a:solidFill>
              </a:rPr>
              <a:t>int</a:t>
            </a:r>
            <a:r>
              <a:rPr lang="en-US" sz="2000" i="1" dirty="0">
                <a:solidFill>
                  <a:schemeClr val="tx1"/>
                </a:solidFill>
              </a:rPr>
              <a:t> </a:t>
            </a:r>
            <a:r>
              <a:rPr lang="en-US" sz="2000" dirty="0">
                <a:solidFill>
                  <a:schemeClr val="tx1"/>
                </a:solidFill>
              </a:rPr>
              <a:t>and </a:t>
            </a:r>
            <a:r>
              <a:rPr lang="en-US" sz="2000" i="1" dirty="0" err="1">
                <a:solidFill>
                  <a:schemeClr val="tx1"/>
                </a:solidFill>
              </a:rPr>
              <a:t>W</a:t>
            </a:r>
            <a:r>
              <a:rPr lang="en-US" sz="2000" i="1" baseline="-25000" dirty="0" err="1">
                <a:solidFill>
                  <a:schemeClr val="tx1"/>
                </a:solidFill>
              </a:rPr>
              <a:t>fin</a:t>
            </a:r>
            <a:r>
              <a:rPr lang="en-US" sz="2000" i="1" dirty="0">
                <a:solidFill>
                  <a:schemeClr val="tx1"/>
                </a:solidFill>
              </a:rPr>
              <a:t> </a:t>
            </a:r>
            <a:r>
              <a:rPr lang="en-US" sz="2000" dirty="0">
                <a:solidFill>
                  <a:schemeClr val="tx1"/>
                </a:solidFill>
              </a:rPr>
              <a:t>are the initial and final weight of the metallic specimen, respectively. </a:t>
            </a:r>
            <a:endParaRPr lang="pl-PL" sz="2000" dirty="0">
              <a:solidFill>
                <a:schemeClr val="tx1"/>
              </a:solidFill>
            </a:endParaRPr>
          </a:p>
          <a:p>
            <a:pPr marL="0" indent="0">
              <a:buNone/>
            </a:pPr>
            <a:r>
              <a:rPr lang="en-US" sz="2000" i="1" dirty="0">
                <a:solidFill>
                  <a:schemeClr val="tx1"/>
                </a:solidFill>
              </a:rPr>
              <a:t>C</a:t>
            </a:r>
            <a:r>
              <a:rPr lang="en-US" sz="2000" i="1" baseline="-25000" dirty="0">
                <a:solidFill>
                  <a:schemeClr val="tx1"/>
                </a:solidFill>
              </a:rPr>
              <a:t>R</a:t>
            </a:r>
            <a:r>
              <a:rPr lang="en-US" sz="2000" i="1" baseline="30000" dirty="0">
                <a:solidFill>
                  <a:schemeClr val="tx1"/>
                </a:solidFill>
              </a:rPr>
              <a:t>0</a:t>
            </a:r>
            <a:r>
              <a:rPr lang="en-US" sz="2000" i="1" dirty="0">
                <a:solidFill>
                  <a:schemeClr val="tx1"/>
                </a:solidFill>
              </a:rPr>
              <a:t> </a:t>
            </a:r>
            <a:r>
              <a:rPr lang="en-US" sz="2000" dirty="0">
                <a:solidFill>
                  <a:schemeClr val="tx1"/>
                </a:solidFill>
              </a:rPr>
              <a:t>and </a:t>
            </a:r>
            <a:r>
              <a:rPr lang="en-US" sz="2000" i="1" dirty="0" err="1">
                <a:solidFill>
                  <a:schemeClr val="tx1"/>
                </a:solidFill>
              </a:rPr>
              <a:t>C</a:t>
            </a:r>
            <a:r>
              <a:rPr lang="en-US" sz="2000" i="1" baseline="-25000" dirty="0" err="1">
                <a:solidFill>
                  <a:schemeClr val="tx1"/>
                </a:solidFill>
              </a:rPr>
              <a:t>R</a:t>
            </a:r>
            <a:r>
              <a:rPr lang="en-US" sz="2000" i="1" baseline="30000" dirty="0" err="1">
                <a:solidFill>
                  <a:schemeClr val="tx1"/>
                </a:solidFill>
              </a:rPr>
              <a:t>i</a:t>
            </a:r>
            <a:r>
              <a:rPr lang="en-US" sz="2000" i="1" dirty="0">
                <a:solidFill>
                  <a:schemeClr val="tx1"/>
                </a:solidFill>
              </a:rPr>
              <a:t> </a:t>
            </a:r>
            <a:r>
              <a:rPr lang="en-US" sz="2000" dirty="0">
                <a:solidFill>
                  <a:schemeClr val="tx1"/>
                </a:solidFill>
              </a:rPr>
              <a:t>are the corrosion rates in the absence and presence of inhibitor molecules, respectively.</a:t>
            </a:r>
            <a:endParaRPr lang="pl-PL" sz="2000" dirty="0">
              <a:solidFill>
                <a:schemeClr val="tx1"/>
              </a:solidFill>
            </a:endParaRPr>
          </a:p>
          <a:p>
            <a:endParaRPr lang="pl-PL" sz="2000" dirty="0"/>
          </a:p>
          <a:p>
            <a:endParaRPr lang="pl-PL" sz="2000" dirty="0"/>
          </a:p>
          <a:p>
            <a:endParaRPr lang="pl-PL"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7B09F6B5-69B0-441B-B014-A2D6B47191B8}"/>
              </a:ext>
            </a:extLst>
          </p:cNvPr>
          <p:cNvSpPr>
            <a:spLocks noGrp="1"/>
          </p:cNvSpPr>
          <p:nvPr>
            <p:ph type="body" sz="quarter" idx="31"/>
          </p:nvPr>
        </p:nvSpPr>
        <p:spPr/>
        <p:txBody>
          <a:bodyPr/>
          <a:lstStyle/>
          <a:p>
            <a:r>
              <a:rPr lang="en-US" dirty="0"/>
              <a:t>Recapitulation</a:t>
            </a:r>
            <a:endParaRPr lang="pl-PL" dirty="0"/>
          </a:p>
        </p:txBody>
      </p:sp>
      <p:sp>
        <p:nvSpPr>
          <p:cNvPr id="5" name="Symbol zastępczy tekstu 4">
            <a:extLst>
              <a:ext uri="{FF2B5EF4-FFF2-40B4-BE49-F238E27FC236}">
                <a16:creationId xmlns:a16="http://schemas.microsoft.com/office/drawing/2014/main" id="{5436CAF2-C0F3-4A1E-964A-4F71BD764D4D}"/>
              </a:ext>
            </a:extLst>
          </p:cNvPr>
          <p:cNvSpPr>
            <a:spLocks noGrp="1"/>
          </p:cNvSpPr>
          <p:nvPr>
            <p:ph type="body" sz="quarter" idx="19"/>
          </p:nvPr>
        </p:nvSpPr>
        <p:spPr/>
        <p:txBody>
          <a:bodyPr/>
          <a:lstStyle/>
          <a:p>
            <a:r>
              <a:rPr lang="pl-PL" dirty="0" err="1"/>
              <a:t>Boat</a:t>
            </a:r>
            <a:r>
              <a:rPr lang="pl-PL" dirty="0"/>
              <a:t>/</a:t>
            </a:r>
            <a:r>
              <a:rPr lang="pl-PL" dirty="0" err="1"/>
              <a:t>yacht</a:t>
            </a:r>
            <a:r>
              <a:rPr lang="pl-PL" dirty="0"/>
              <a:t> c</a:t>
            </a:r>
            <a:r>
              <a:rPr lang="en-US" dirty="0" err="1"/>
              <a:t>orrosion</a:t>
            </a:r>
            <a:endParaRPr lang="en-US" dirty="0"/>
          </a:p>
          <a:p>
            <a:endParaRPr lang="pl-PL" dirty="0"/>
          </a:p>
        </p:txBody>
      </p:sp>
      <p:sp>
        <p:nvSpPr>
          <p:cNvPr id="6" name="Symbol zastępczy obrazu 5">
            <a:extLst>
              <a:ext uri="{FF2B5EF4-FFF2-40B4-BE49-F238E27FC236}">
                <a16:creationId xmlns:a16="http://schemas.microsoft.com/office/drawing/2014/main" id="{7648D0F3-E9C9-49E6-8230-60BCACD4A7B6}"/>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F0EE9C2D-1220-48EE-B947-34EEAE34CD2A}"/>
              </a:ext>
            </a:extLst>
          </p:cNvPr>
          <p:cNvSpPr>
            <a:spLocks noGrp="1"/>
          </p:cNvSpPr>
          <p:nvPr>
            <p:ph type="pic" sz="quarter" idx="30"/>
          </p:nvPr>
        </p:nvSpPr>
        <p:spPr/>
      </p:sp>
      <p:sp>
        <p:nvSpPr>
          <p:cNvPr id="8" name="Symbol zastępczy tekstu 3">
            <a:extLst>
              <a:ext uri="{FF2B5EF4-FFF2-40B4-BE49-F238E27FC236}">
                <a16:creationId xmlns:a16="http://schemas.microsoft.com/office/drawing/2014/main" id="{52EE5F86-C974-4330-A240-9DE1F4687F01}"/>
              </a:ext>
            </a:extLst>
          </p:cNvPr>
          <p:cNvSpPr txBox="1">
            <a:spLocks/>
          </p:cNvSpPr>
          <p:nvPr/>
        </p:nvSpPr>
        <p:spPr>
          <a:xfrm>
            <a:off x="736600" y="1613521"/>
            <a:ext cx="7670800" cy="40252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Aft>
                <a:spcPts val="0"/>
              </a:spcAft>
            </a:pPr>
            <a:r>
              <a:rPr lang="en-US" sz="2400" dirty="0">
                <a:latin typeface="Calibri" panose="020F0502020204030204" pitchFamily="34" charset="0"/>
                <a:ea typeface="Times New Roman" panose="02020603050405020304" pitchFamily="18" charset="0"/>
              </a:rPr>
              <a:t>Boats will not disappear because of electrochemical attacks on wood that result from mixing metals, but their life span decreases. </a:t>
            </a:r>
            <a:endParaRPr lang="pl-PL" sz="2400" dirty="0">
              <a:latin typeface="Calibri" panose="020F0502020204030204" pitchFamily="34" charset="0"/>
              <a:ea typeface="Times New Roman" panose="02020603050405020304" pitchFamily="18" charset="0"/>
            </a:endParaRPr>
          </a:p>
          <a:p>
            <a:pPr algn="just">
              <a:lnSpc>
                <a:spcPct val="115000"/>
              </a:lnSpc>
              <a:spcAft>
                <a:spcPts val="0"/>
              </a:spcAft>
            </a:pPr>
            <a:r>
              <a:rPr lang="en-US" sz="2400" dirty="0">
                <a:latin typeface="Calibri" panose="020F0502020204030204" pitchFamily="34" charset="0"/>
                <a:ea typeface="Times New Roman" panose="02020603050405020304" pitchFamily="18" charset="0"/>
              </a:rPr>
              <a:t>A metal construction or a rail of </a:t>
            </a:r>
            <a:r>
              <a:rPr lang="en-US" sz="2400" dirty="0" err="1">
                <a:latin typeface="Calibri" panose="020F0502020204030204" pitchFamily="34" charset="0"/>
                <a:ea typeface="Times New Roman" panose="02020603050405020304" pitchFamily="18" charset="0"/>
              </a:rPr>
              <a:t>aluminium</a:t>
            </a:r>
            <a:r>
              <a:rPr lang="en-US" sz="2400" dirty="0">
                <a:latin typeface="Calibri" panose="020F0502020204030204" pitchFamily="34" charset="0"/>
                <a:ea typeface="Times New Roman" panose="02020603050405020304" pitchFamily="18" charset="0"/>
              </a:rPr>
              <a:t>, however, under unfortunate circumstances, can corrode and collapse in a relatively short period of time if a proper sacrificial anode is not provided.</a:t>
            </a:r>
            <a:endParaRPr lang="pl-PL" sz="2400" dirty="0">
              <a:latin typeface="Calibri" panose="020F0502020204030204" pitchFamily="34" charset="0"/>
              <a:ea typeface="Times New Roman" panose="02020603050405020304" pitchFamily="18" charset="0"/>
            </a:endParaRPr>
          </a:p>
          <a:p>
            <a:pPr algn="just">
              <a:lnSpc>
                <a:spcPct val="115000"/>
              </a:lnSpc>
              <a:spcAft>
                <a:spcPts val="0"/>
              </a:spcAft>
            </a:pPr>
            <a:r>
              <a:rPr lang="en-US" sz="2400" dirty="0">
                <a:latin typeface="Calibri" panose="020F0502020204030204" pitchFamily="34" charset="0"/>
                <a:ea typeface="Times New Roman" panose="02020603050405020304" pitchFamily="18" charset="0"/>
              </a:rPr>
              <a:t>An increased knowledge of problems with electrochemical attacks allows you to avoid unnecessary mistakes.</a:t>
            </a:r>
            <a:endParaRPr lang="pl-PL" sz="2400" dirty="0">
              <a:latin typeface="Calibri" panose="020F0502020204030204" pitchFamily="34" charset="0"/>
              <a:ea typeface="Times New Roman" panose="02020603050405020304" pitchFamily="18" charset="0"/>
            </a:endParaRPr>
          </a:p>
          <a:p>
            <a:endParaRPr lang="pl-PL" sz="2400" dirty="0"/>
          </a:p>
        </p:txBody>
      </p:sp>
    </p:spTree>
    <p:extLst>
      <p:ext uri="{BB962C8B-B14F-4D97-AF65-F5344CB8AC3E}">
        <p14:creationId xmlns:p14="http://schemas.microsoft.com/office/powerpoint/2010/main" val="100592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pl-PL" dirty="0" err="1"/>
              <a:t>Introduction</a:t>
            </a:r>
            <a:endParaRPr lang="pl-PL" dirty="0"/>
          </a:p>
        </p:txBody>
      </p:sp>
      <p:sp>
        <p:nvSpPr>
          <p:cNvPr id="4" name="Symbol zastępczy tekstu 3"/>
          <p:cNvSpPr>
            <a:spLocks noGrp="1"/>
          </p:cNvSpPr>
          <p:nvPr>
            <p:ph type="body" sz="quarter" idx="24"/>
          </p:nvPr>
        </p:nvSpPr>
        <p:spPr>
          <a:xfrm>
            <a:off x="736600" y="1613521"/>
            <a:ext cx="7670800" cy="4025279"/>
          </a:xfrm>
        </p:spPr>
        <p:txBody>
          <a:bodyPr>
            <a:normAutofit/>
          </a:bodyPr>
          <a:lstStyle/>
          <a:p>
            <a:r>
              <a:rPr lang="en-US" dirty="0">
                <a:solidFill>
                  <a:schemeClr val="tx1"/>
                </a:solidFill>
              </a:rPr>
              <a:t>Steels and its alloys are amongst the most widely used industrial materials. </a:t>
            </a:r>
            <a:endParaRPr lang="pl-PL" dirty="0">
              <a:solidFill>
                <a:schemeClr val="tx1"/>
              </a:solidFill>
            </a:endParaRPr>
          </a:p>
          <a:p>
            <a:r>
              <a:rPr lang="en-US" dirty="0">
                <a:solidFill>
                  <a:schemeClr val="tx1"/>
                </a:solidFill>
              </a:rPr>
              <a:t>These materials suffer from extensive corrosion damage upon encountering acidic environments. </a:t>
            </a:r>
            <a:endParaRPr lang="pl-PL" dirty="0">
              <a:solidFill>
                <a:schemeClr val="tx1"/>
              </a:solidFill>
            </a:endParaRPr>
          </a:p>
          <a:p>
            <a:r>
              <a:rPr lang="en-US" dirty="0">
                <a:solidFill>
                  <a:schemeClr val="tx1"/>
                </a:solidFill>
              </a:rPr>
              <a:t>In the presence of oxidizing acids such as HNO</a:t>
            </a:r>
            <a:r>
              <a:rPr lang="en-US" baseline="-25000" dirty="0">
                <a:solidFill>
                  <a:schemeClr val="tx1"/>
                </a:solidFill>
              </a:rPr>
              <a:t>3</a:t>
            </a:r>
            <a:r>
              <a:rPr lang="en-US" dirty="0">
                <a:solidFill>
                  <a:schemeClr val="tx1"/>
                </a:solidFill>
              </a:rPr>
              <a:t>, steel reacts to form an oxide layer (e.g. Fe(NO</a:t>
            </a:r>
            <a:r>
              <a:rPr lang="en-US" baseline="-25000" dirty="0">
                <a:solidFill>
                  <a:schemeClr val="tx1"/>
                </a:solidFill>
              </a:rPr>
              <a:t>3</a:t>
            </a:r>
            <a:r>
              <a:rPr lang="en-US" dirty="0">
                <a:solidFill>
                  <a:schemeClr val="tx1"/>
                </a:solidFill>
              </a:rPr>
              <a:t>)</a:t>
            </a:r>
            <a:r>
              <a:rPr lang="en-US" baseline="-25000" dirty="0">
                <a:solidFill>
                  <a:schemeClr val="tx1"/>
                </a:solidFill>
              </a:rPr>
              <a:t>3</a:t>
            </a:r>
            <a:r>
              <a:rPr lang="en-US" dirty="0">
                <a:solidFill>
                  <a:schemeClr val="tx1"/>
                </a:solidFill>
              </a:rPr>
              <a:t>) on the metal surface. This layer initially prevents metal-acid contact to avoid a further reaction. </a:t>
            </a:r>
            <a:endParaRPr lang="pl-PL" dirty="0">
              <a:solidFill>
                <a:schemeClr val="tx1"/>
              </a:solidFill>
            </a:endParaRPr>
          </a:p>
          <a:p>
            <a:endParaRPr lang="pl-PL" sz="2000" dirty="0">
              <a:solidFill>
                <a:schemeClr val="tx1"/>
              </a:solidFill>
            </a:endParaRPr>
          </a:p>
        </p:txBody>
      </p:sp>
      <p:sp>
        <p:nvSpPr>
          <p:cNvPr id="5" name="Symbol zastępczy tekstu 4"/>
          <p:cNvSpPr>
            <a:spLocks noGrp="1"/>
          </p:cNvSpPr>
          <p:nvPr>
            <p:ph type="body" sz="quarter" idx="19"/>
          </p:nvPr>
        </p:nvSpPr>
        <p:spPr/>
        <p:txBody>
          <a:bodyPr/>
          <a:lstStyle/>
          <a:p>
            <a:r>
              <a:rPr lang="en-US" dirty="0"/>
              <a:t>Corrosion</a:t>
            </a:r>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Symbol zastępczy obrazu 5">
            <a:extLst>
              <a:ext uri="{FF2B5EF4-FFF2-40B4-BE49-F238E27FC236}">
                <a16:creationId xmlns:a16="http://schemas.microsoft.com/office/drawing/2014/main" id="{40570663-94BA-44B0-BFEA-4F565A7F3839}"/>
              </a:ext>
            </a:extLst>
          </p:cNvPr>
          <p:cNvSpPr>
            <a:spLocks noGrp="1"/>
          </p:cNvSpPr>
          <p:nvPr>
            <p:ph type="pic" sz="quarter" idx="29"/>
          </p:nvPr>
        </p:nvSpPr>
        <p:spPr/>
      </p:sp>
    </p:spTree>
    <p:extLst>
      <p:ext uri="{BB962C8B-B14F-4D97-AF65-F5344CB8AC3E}">
        <p14:creationId xmlns:p14="http://schemas.microsoft.com/office/powerpoint/2010/main" val="2426850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7B09F6B5-69B0-441B-B014-A2D6B47191B8}"/>
              </a:ext>
            </a:extLst>
          </p:cNvPr>
          <p:cNvSpPr>
            <a:spLocks noGrp="1"/>
          </p:cNvSpPr>
          <p:nvPr>
            <p:ph type="body" sz="quarter" idx="31"/>
          </p:nvPr>
        </p:nvSpPr>
        <p:spPr>
          <a:xfrm>
            <a:off x="839168" y="668664"/>
            <a:ext cx="7671401" cy="452601"/>
          </a:xfrm>
        </p:spPr>
        <p:txBody>
          <a:bodyPr/>
          <a:lstStyle/>
          <a:p>
            <a:pPr algn="ctr"/>
            <a:r>
              <a:rPr lang="pl-PL" dirty="0" err="1"/>
              <a:t>Stay</a:t>
            </a:r>
            <a:r>
              <a:rPr lang="pl-PL" dirty="0"/>
              <a:t> </a:t>
            </a:r>
            <a:r>
              <a:rPr lang="pl-PL" dirty="0" err="1"/>
              <a:t>safe</a:t>
            </a:r>
            <a:r>
              <a:rPr lang="pl-PL" dirty="0"/>
              <a:t>!</a:t>
            </a:r>
          </a:p>
        </p:txBody>
      </p:sp>
      <p:pic>
        <p:nvPicPr>
          <p:cNvPr id="9" name="Symbol zastępczy zawartości 3" descr="external-content.duckduckgo.com.jpg">
            <a:extLst>
              <a:ext uri="{FF2B5EF4-FFF2-40B4-BE49-F238E27FC236}">
                <a16:creationId xmlns:a16="http://schemas.microsoft.com/office/drawing/2014/main" id="{B6B25044-A700-4584-B8A1-C2234309BEB6}"/>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r="10506"/>
          <a:stretch/>
        </p:blipFill>
        <p:spPr>
          <a:xfrm>
            <a:off x="2914649" y="1610669"/>
            <a:ext cx="3589021" cy="4514850"/>
          </a:xfrm>
          <a:prstGeom prst="rect">
            <a:avLst/>
          </a:prstGeom>
        </p:spPr>
      </p:pic>
    </p:spTree>
    <p:extLst>
      <p:ext uri="{BB962C8B-B14F-4D97-AF65-F5344CB8AC3E}">
        <p14:creationId xmlns:p14="http://schemas.microsoft.com/office/powerpoint/2010/main" val="2177287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p:cNvSpPr>
            <a:spLocks noGrp="1"/>
          </p:cNvSpPr>
          <p:nvPr>
            <p:ph type="pic" sz="quarter" idx="34"/>
          </p:nvPr>
        </p:nvSpPr>
        <p:spPr/>
      </p:sp>
      <p:sp>
        <p:nvSpPr>
          <p:cNvPr id="9" name="Bildplatzhalter 8"/>
          <p:cNvSpPr>
            <a:spLocks noGrp="1"/>
          </p:cNvSpPr>
          <p:nvPr>
            <p:ph type="pic" sz="quarter" idx="35"/>
          </p:nvPr>
        </p:nvSpPr>
        <p:spPr/>
      </p:sp>
      <p:sp>
        <p:nvSpPr>
          <p:cNvPr id="7" name="Textplatzhalter 6"/>
          <p:cNvSpPr>
            <a:spLocks noGrp="1"/>
          </p:cNvSpPr>
          <p:nvPr>
            <p:ph type="body" sz="quarter" idx="33"/>
          </p:nvPr>
        </p:nvSpPr>
        <p:spPr/>
        <p:txBody>
          <a:bodyPr/>
          <a:lstStyle/>
          <a:p>
            <a:endParaRPr lang="en-US"/>
          </a:p>
        </p:txBody>
      </p:sp>
      <p:sp>
        <p:nvSpPr>
          <p:cNvPr id="6" name="Textplatzhalter 5"/>
          <p:cNvSpPr>
            <a:spLocks noGrp="1"/>
          </p:cNvSpPr>
          <p:nvPr>
            <p:ph type="body" sz="quarter" idx="17"/>
          </p:nvPr>
        </p:nvSpPr>
        <p:spPr/>
        <p:txBody>
          <a:bodyPr/>
          <a:lstStyle/>
          <a:p>
            <a:r>
              <a:rPr lang="pl-PL" dirty="0"/>
              <a:t>WULS</a:t>
            </a:r>
            <a:endParaRPr lang="en-US" dirty="0"/>
          </a:p>
        </p:txBody>
      </p:sp>
      <p:sp>
        <p:nvSpPr>
          <p:cNvPr id="10" name="Textplatzhalter 9"/>
          <p:cNvSpPr>
            <a:spLocks noGrp="1"/>
          </p:cNvSpPr>
          <p:nvPr>
            <p:ph type="body" sz="quarter" idx="36"/>
          </p:nvPr>
        </p:nvSpPr>
        <p:spPr/>
        <p:txBody>
          <a:bodyPr/>
          <a:lstStyle/>
          <a:p>
            <a:endParaRPr lang="en-US" dirty="0"/>
          </a:p>
        </p:txBody>
      </p:sp>
    </p:spTree>
    <p:extLst>
      <p:ext uri="{BB962C8B-B14F-4D97-AF65-F5344CB8AC3E}">
        <p14:creationId xmlns:p14="http://schemas.microsoft.com/office/powerpoint/2010/main" val="33129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What areas of a boat or ship are most vulnerable to seawater?</a:t>
            </a:r>
            <a:endParaRPr lang="pl-PL" dirty="0"/>
          </a:p>
        </p:txBody>
      </p:sp>
      <p:sp>
        <p:nvSpPr>
          <p:cNvPr id="4" name="Symbol zastępczy tekstu 3"/>
          <p:cNvSpPr>
            <a:spLocks noGrp="1"/>
          </p:cNvSpPr>
          <p:nvPr>
            <p:ph type="body" sz="quarter" idx="24"/>
          </p:nvPr>
        </p:nvSpPr>
        <p:spPr>
          <a:xfrm>
            <a:off x="736600" y="1613521"/>
            <a:ext cx="7670800" cy="4025279"/>
          </a:xfrm>
        </p:spPr>
        <p:txBody>
          <a:bodyPr>
            <a:normAutofit/>
          </a:bodyPr>
          <a:lstStyle/>
          <a:p>
            <a:r>
              <a:rPr lang="en-US" sz="2000" b="1" dirty="0"/>
              <a:t>When we think of wooden boat restoration, sanding and carpentry probably immediately come to mind, but when the time comes for repairs, it is usually not the wood itself that causes the problems. Instead, it is the corrosion of metals that causes problems.</a:t>
            </a:r>
            <a:endParaRPr lang="pl-PL" sz="2000" b="1" dirty="0"/>
          </a:p>
          <a:p>
            <a:endParaRPr lang="pl-PL" sz="2000" dirty="0"/>
          </a:p>
        </p:txBody>
      </p:sp>
      <p:sp>
        <p:nvSpPr>
          <p:cNvPr id="5" name="Symbol zastępczy tekstu 4"/>
          <p:cNvSpPr>
            <a:spLocks noGrp="1"/>
          </p:cNvSpPr>
          <p:nvPr>
            <p:ph type="body" sz="quarter" idx="19"/>
          </p:nvPr>
        </p:nvSpPr>
        <p:spPr/>
        <p:txBody>
          <a:bodyPr/>
          <a:lstStyle/>
          <a:p>
            <a:r>
              <a:rPr lang="en-US" dirty="0"/>
              <a:t>Corrosion</a:t>
            </a:r>
          </a:p>
        </p:txBody>
      </p:sp>
      <p:pic>
        <p:nvPicPr>
          <p:cNvPr id="10" name="Symbol zastępczy obrazu 9" descr="korozja.jpg"/>
          <p:cNvPicPr>
            <a:picLocks noGrp="1" noChangeAspect="1"/>
          </p:cNvPicPr>
          <p:nvPr>
            <p:ph type="pic" sz="quarter" idx="29"/>
          </p:nvPr>
        </p:nvPicPr>
        <p:blipFill>
          <a:blip r:embed="rId3"/>
          <a:srcRect t="8787" b="8787"/>
          <a:stretch>
            <a:fillRect/>
          </a:stretch>
        </p:blipFill>
        <p:spPr>
          <a:xfrm>
            <a:off x="838200" y="3370542"/>
            <a:ext cx="7416798" cy="3487458"/>
          </a:xfrm>
        </p:spPr>
      </p:pic>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dirty="0"/>
              <a:t>Electrolysis onboard increases risks</a:t>
            </a:r>
            <a:endParaRPr lang="pl-PL" dirty="0"/>
          </a:p>
        </p:txBody>
      </p:sp>
      <p:sp>
        <p:nvSpPr>
          <p:cNvPr id="4" name="Symbol zastępczy tekstu 3"/>
          <p:cNvSpPr>
            <a:spLocks noGrp="1"/>
          </p:cNvSpPr>
          <p:nvPr>
            <p:ph type="body" sz="quarter" idx="24"/>
          </p:nvPr>
        </p:nvSpPr>
        <p:spPr>
          <a:xfrm>
            <a:off x="736600" y="1613521"/>
            <a:ext cx="7670800" cy="4025279"/>
          </a:xfrm>
        </p:spPr>
        <p:txBody>
          <a:bodyPr>
            <a:normAutofit fontScale="92500" lnSpcReduction="10000"/>
          </a:bodyPr>
          <a:lstStyle/>
          <a:p>
            <a:pPr>
              <a:spcBef>
                <a:spcPts val="1200"/>
              </a:spcBef>
            </a:pPr>
            <a:r>
              <a:rPr lang="en-US" dirty="0">
                <a:solidFill>
                  <a:schemeClr val="tx1"/>
                </a:solidFill>
              </a:rPr>
              <a:t>It is possible that we will see an increasing problem with galvanic corrosion on our boats since we have, for our convenience, increased the use of electricity on board. </a:t>
            </a:r>
            <a:endParaRPr lang="pl-PL" dirty="0">
              <a:solidFill>
                <a:schemeClr val="tx1"/>
              </a:solidFill>
            </a:endParaRPr>
          </a:p>
          <a:p>
            <a:pPr>
              <a:spcBef>
                <a:spcPts val="1200"/>
              </a:spcBef>
            </a:pPr>
            <a:r>
              <a:rPr lang="en-US" b="1" dirty="0">
                <a:solidFill>
                  <a:schemeClr val="tx1"/>
                </a:solidFill>
              </a:rPr>
              <a:t>The last twenty-year period has been an electronic age when it comes to gadgets and accessories. </a:t>
            </a:r>
            <a:endParaRPr lang="pl-PL" b="1" dirty="0">
              <a:solidFill>
                <a:schemeClr val="tx1"/>
              </a:solidFill>
            </a:endParaRPr>
          </a:p>
          <a:p>
            <a:pPr>
              <a:spcBef>
                <a:spcPts val="1200"/>
              </a:spcBef>
            </a:pPr>
            <a:r>
              <a:rPr lang="en-US" dirty="0">
                <a:solidFill>
                  <a:schemeClr val="tx1"/>
                </a:solidFill>
              </a:rPr>
              <a:t>We dragged more and more of our home environment onboard—electronics, stereos, TVs, refrigerators, pressurized water—along with what we already had: old lights and, for some wooden boats, the indispensable electric pump.</a:t>
            </a:r>
            <a:endParaRPr lang="pl-PL" dirty="0">
              <a:solidFill>
                <a:schemeClr val="tx1"/>
              </a:solidFill>
            </a:endParaRPr>
          </a:p>
          <a:p>
            <a:pPr>
              <a:spcBef>
                <a:spcPts val="1200"/>
              </a:spcBef>
            </a:pPr>
            <a:r>
              <a:rPr lang="en-US" dirty="0">
                <a:solidFill>
                  <a:schemeClr val="tx1"/>
                </a:solidFill>
              </a:rPr>
              <a:t>In order to get these to work, we need land-voltage installations and sometimes solar panels.</a:t>
            </a:r>
            <a:endParaRPr lang="pl-PL" dirty="0">
              <a:solidFill>
                <a:schemeClr val="tx1"/>
              </a:solidFill>
            </a:endParaRPr>
          </a:p>
          <a:p>
            <a:pPr>
              <a:spcBef>
                <a:spcPts val="1200"/>
              </a:spcBef>
            </a:pPr>
            <a:endParaRPr lang="pl-PL" sz="2000" b="1" dirty="0">
              <a:solidFill>
                <a:schemeClr val="tx1"/>
              </a:solidFill>
            </a:endParaRPr>
          </a:p>
          <a:p>
            <a:pPr>
              <a:spcBef>
                <a:spcPts val="1200"/>
              </a:spcBef>
            </a:pPr>
            <a:endParaRPr lang="pl-PL" sz="2000" dirty="0"/>
          </a:p>
        </p:txBody>
      </p:sp>
      <p:sp>
        <p:nvSpPr>
          <p:cNvPr id="5" name="Symbol zastępczy tekstu 4"/>
          <p:cNvSpPr>
            <a:spLocks noGrp="1"/>
          </p:cNvSpPr>
          <p:nvPr>
            <p:ph type="body" sz="quarter" idx="19"/>
          </p:nvPr>
        </p:nvSpPr>
        <p:spPr/>
        <p:txBody>
          <a:bodyPr/>
          <a:lstStyle/>
          <a:p>
            <a:r>
              <a:rPr lang="en-US" dirty="0"/>
              <a:t>Corrosion</a:t>
            </a:r>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Symbol zastępczy obrazu 5">
            <a:extLst>
              <a:ext uri="{FF2B5EF4-FFF2-40B4-BE49-F238E27FC236}">
                <a16:creationId xmlns:a16="http://schemas.microsoft.com/office/drawing/2014/main" id="{82CBCF35-2120-400E-914F-6994C92B8EB5}"/>
              </a:ext>
            </a:extLst>
          </p:cNvPr>
          <p:cNvSpPr>
            <a:spLocks noGrp="1"/>
          </p:cNvSpPr>
          <p:nvPr>
            <p:ph type="pic" sz="quarter" idx="29"/>
          </p:nvPr>
        </p:nvSpPr>
        <p:spPr/>
      </p:sp>
    </p:spTree>
    <p:extLst>
      <p:ext uri="{BB962C8B-B14F-4D97-AF65-F5344CB8AC3E}">
        <p14:creationId xmlns:p14="http://schemas.microsoft.com/office/powerpoint/2010/main" val="295432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Galvanic corrosion</a:t>
            </a:r>
            <a:endParaRPr lang="pl-PL" dirty="0"/>
          </a:p>
        </p:txBody>
      </p:sp>
      <p:sp>
        <p:nvSpPr>
          <p:cNvPr id="4" name="Symbol zastępczy tekstu 3"/>
          <p:cNvSpPr>
            <a:spLocks noGrp="1"/>
          </p:cNvSpPr>
          <p:nvPr>
            <p:ph type="body" sz="quarter" idx="24"/>
          </p:nvPr>
        </p:nvSpPr>
        <p:spPr>
          <a:xfrm>
            <a:off x="736600" y="1613521"/>
            <a:ext cx="3938270" cy="4025279"/>
          </a:xfrm>
        </p:spPr>
        <p:txBody>
          <a:bodyPr>
            <a:normAutofit/>
          </a:bodyPr>
          <a:lstStyle/>
          <a:p>
            <a:pPr>
              <a:spcBef>
                <a:spcPts val="1200"/>
              </a:spcBef>
            </a:pPr>
            <a:r>
              <a:rPr lang="en-US" dirty="0">
                <a:solidFill>
                  <a:schemeClr val="tx1"/>
                </a:solidFill>
              </a:rPr>
              <a:t>The principle of galvanic corrosion is shown in schools with the experiment of lowering two metals into a bowl of salt solution and then connecting the metals with a cable</a:t>
            </a:r>
            <a:r>
              <a:rPr lang="pl-PL" dirty="0">
                <a:solidFill>
                  <a:schemeClr val="tx1"/>
                </a:solidFill>
              </a:rPr>
              <a:t> (t</a:t>
            </a:r>
            <a:r>
              <a:rPr lang="en-US" dirty="0">
                <a:solidFill>
                  <a:schemeClr val="tx1"/>
                </a:solidFill>
              </a:rPr>
              <a:t>his created a simple battery</a:t>
            </a:r>
            <a:r>
              <a:rPr lang="pl-PL" dirty="0">
                <a:solidFill>
                  <a:schemeClr val="tx1"/>
                </a:solidFill>
              </a:rPr>
              <a:t>).</a:t>
            </a:r>
            <a:endParaRPr lang="pl-PL" sz="2000" dirty="0">
              <a:solidFill>
                <a:schemeClr val="tx1"/>
              </a:solidFill>
            </a:endParaRPr>
          </a:p>
        </p:txBody>
      </p:sp>
      <p:sp>
        <p:nvSpPr>
          <p:cNvPr id="5" name="Symbol zastępczy tekstu 4"/>
          <p:cNvSpPr>
            <a:spLocks noGrp="1"/>
          </p:cNvSpPr>
          <p:nvPr>
            <p:ph type="body" sz="quarter" idx="19"/>
          </p:nvPr>
        </p:nvSpPr>
        <p:spPr/>
        <p:txBody>
          <a:bodyPr/>
          <a:lstStyle/>
          <a:p>
            <a:r>
              <a:rPr lang="en-US" dirty="0"/>
              <a:t>Corrosion</a:t>
            </a:r>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Symbol zastępczy obrazu 5">
            <a:extLst>
              <a:ext uri="{FF2B5EF4-FFF2-40B4-BE49-F238E27FC236}">
                <a16:creationId xmlns:a16="http://schemas.microsoft.com/office/drawing/2014/main" id="{82CBCF35-2120-400E-914F-6994C92B8EB5}"/>
              </a:ext>
            </a:extLst>
          </p:cNvPr>
          <p:cNvSpPr>
            <a:spLocks noGrp="1"/>
          </p:cNvSpPr>
          <p:nvPr>
            <p:ph type="pic" sz="quarter" idx="29"/>
          </p:nvPr>
        </p:nvSpPr>
        <p:spPr/>
      </p:sp>
      <p:pic>
        <p:nvPicPr>
          <p:cNvPr id="1026" name="Obraz 4">
            <a:extLst>
              <a:ext uri="{FF2B5EF4-FFF2-40B4-BE49-F238E27FC236}">
                <a16:creationId xmlns:a16="http://schemas.microsoft.com/office/drawing/2014/main" id="{E13AC7D2-B497-4758-87BC-E4CCDF8BD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631" y="1221739"/>
            <a:ext cx="3271518" cy="383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73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Galvanic corrosion</a:t>
            </a:r>
            <a:endParaRPr lang="pl-PL" dirty="0"/>
          </a:p>
        </p:txBody>
      </p:sp>
      <p:sp>
        <p:nvSpPr>
          <p:cNvPr id="4" name="Symbol zastępczy tekstu 3"/>
          <p:cNvSpPr>
            <a:spLocks noGrp="1"/>
          </p:cNvSpPr>
          <p:nvPr>
            <p:ph type="body" sz="quarter" idx="24"/>
          </p:nvPr>
        </p:nvSpPr>
        <p:spPr>
          <a:xfrm>
            <a:off x="736600" y="1613521"/>
            <a:ext cx="7575548" cy="4025279"/>
          </a:xfrm>
        </p:spPr>
        <p:txBody>
          <a:bodyPr>
            <a:normAutofit fontScale="92500"/>
          </a:bodyPr>
          <a:lstStyle/>
          <a:p>
            <a:pPr>
              <a:spcBef>
                <a:spcPts val="1200"/>
              </a:spcBef>
            </a:pPr>
            <a:r>
              <a:rPr lang="en-US" dirty="0">
                <a:solidFill>
                  <a:schemeClr val="tx1"/>
                </a:solidFill>
              </a:rPr>
              <a:t>Galvanic corrosion doesn't happen with more noble metals. One can thus use a base metal as cathode protection. </a:t>
            </a:r>
            <a:endParaRPr lang="pl-PL" dirty="0">
              <a:solidFill>
                <a:schemeClr val="tx1"/>
              </a:solidFill>
            </a:endParaRPr>
          </a:p>
          <a:p>
            <a:pPr>
              <a:spcBef>
                <a:spcPts val="1200"/>
              </a:spcBef>
            </a:pPr>
            <a:r>
              <a:rPr lang="en-US" dirty="0">
                <a:solidFill>
                  <a:schemeClr val="tx1"/>
                </a:solidFill>
              </a:rPr>
              <a:t>The galvanic voltage chain shows the difference in potential between the metals. </a:t>
            </a:r>
            <a:endParaRPr lang="pl-PL" dirty="0">
              <a:solidFill>
                <a:schemeClr val="tx1"/>
              </a:solidFill>
            </a:endParaRPr>
          </a:p>
          <a:p>
            <a:pPr>
              <a:spcBef>
                <a:spcPts val="1200"/>
              </a:spcBef>
            </a:pPr>
            <a:r>
              <a:rPr lang="en-US" dirty="0">
                <a:solidFill>
                  <a:schemeClr val="tx1"/>
                </a:solidFill>
              </a:rPr>
              <a:t>The greater the voltage difference, the stronger the battery. </a:t>
            </a:r>
            <a:endParaRPr lang="pl-PL" dirty="0">
              <a:solidFill>
                <a:schemeClr val="tx1"/>
              </a:solidFill>
            </a:endParaRPr>
          </a:p>
          <a:p>
            <a:pPr>
              <a:spcBef>
                <a:spcPts val="1200"/>
              </a:spcBef>
            </a:pPr>
            <a:r>
              <a:rPr lang="en-US" dirty="0">
                <a:solidFill>
                  <a:schemeClr val="tx1"/>
                </a:solidFill>
              </a:rPr>
              <a:t>In these days of plastic boats, you are advised to use zinc anodes to protect other metals on board. </a:t>
            </a:r>
            <a:endParaRPr lang="pl-PL" dirty="0">
              <a:solidFill>
                <a:schemeClr val="tx1"/>
              </a:solidFill>
            </a:endParaRPr>
          </a:p>
          <a:p>
            <a:pPr>
              <a:spcBef>
                <a:spcPts val="1200"/>
              </a:spcBef>
            </a:pPr>
            <a:r>
              <a:rPr lang="en-US" dirty="0">
                <a:solidFill>
                  <a:schemeClr val="tx1"/>
                </a:solidFill>
              </a:rPr>
              <a:t>In the case of wooden boats, other chemical reactions take place. </a:t>
            </a:r>
          </a:p>
        </p:txBody>
      </p:sp>
      <p:sp>
        <p:nvSpPr>
          <p:cNvPr id="5" name="Symbol zastępczy tekstu 4"/>
          <p:cNvSpPr>
            <a:spLocks noGrp="1"/>
          </p:cNvSpPr>
          <p:nvPr>
            <p:ph type="body" sz="quarter" idx="19"/>
          </p:nvPr>
        </p:nvSpPr>
        <p:spPr/>
        <p:txBody>
          <a:bodyPr/>
          <a:lstStyle/>
          <a:p>
            <a:r>
              <a:rPr lang="en-US" dirty="0"/>
              <a:t>Corrosion</a:t>
            </a:r>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 name="Symbol zastępczy obrazu 5">
            <a:extLst>
              <a:ext uri="{FF2B5EF4-FFF2-40B4-BE49-F238E27FC236}">
                <a16:creationId xmlns:a16="http://schemas.microsoft.com/office/drawing/2014/main" id="{82CBCF35-2120-400E-914F-6994C92B8EB5}"/>
              </a:ext>
            </a:extLst>
          </p:cNvPr>
          <p:cNvSpPr>
            <a:spLocks noGrp="1"/>
          </p:cNvSpPr>
          <p:nvPr>
            <p:ph type="pic" sz="quarter" idx="29"/>
          </p:nvPr>
        </p:nvSpPr>
        <p:spPr/>
      </p:sp>
    </p:spTree>
    <p:extLst>
      <p:ext uri="{BB962C8B-B14F-4D97-AF65-F5344CB8AC3E}">
        <p14:creationId xmlns:p14="http://schemas.microsoft.com/office/powerpoint/2010/main" val="141552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GB" dirty="0"/>
              <a:t>Galvanic corrosion</a:t>
            </a:r>
            <a:endParaRPr lang="pl-PL" dirty="0"/>
          </a:p>
        </p:txBody>
      </p:sp>
      <p:sp>
        <p:nvSpPr>
          <p:cNvPr id="4" name="Symbol zastępczy tekstu 3"/>
          <p:cNvSpPr>
            <a:spLocks noGrp="1"/>
          </p:cNvSpPr>
          <p:nvPr>
            <p:ph type="body" sz="quarter" idx="24"/>
          </p:nvPr>
        </p:nvSpPr>
        <p:spPr>
          <a:xfrm>
            <a:off x="605790" y="1613521"/>
            <a:ext cx="3783329" cy="4515356"/>
          </a:xfrm>
        </p:spPr>
        <p:txBody>
          <a:bodyPr>
            <a:normAutofit fontScale="85000" lnSpcReduction="20000"/>
          </a:bodyPr>
          <a:lstStyle/>
          <a:p>
            <a:pPr marL="182563" indent="-182563">
              <a:spcBef>
                <a:spcPts val="1200"/>
              </a:spcBef>
            </a:pPr>
            <a:r>
              <a:rPr lang="en-US" sz="2000" dirty="0">
                <a:solidFill>
                  <a:schemeClr val="tx1"/>
                </a:solidFill>
              </a:rPr>
              <a:t>The phenomenon of corrosion can be very serious, leading to the formation of even holes in the yacht sheathing</a:t>
            </a:r>
            <a:r>
              <a:rPr lang="pl-PL" sz="2000" dirty="0">
                <a:solidFill>
                  <a:schemeClr val="tx1"/>
                </a:solidFill>
              </a:rPr>
              <a:t>, </a:t>
            </a:r>
            <a:r>
              <a:rPr lang="pl-PL" sz="2000" dirty="0" err="1">
                <a:solidFill>
                  <a:schemeClr val="tx1"/>
                </a:solidFill>
              </a:rPr>
              <a:t>joints</a:t>
            </a:r>
            <a:r>
              <a:rPr lang="en-US" sz="2000" dirty="0">
                <a:solidFill>
                  <a:schemeClr val="tx1"/>
                </a:solidFill>
              </a:rPr>
              <a:t> and propulsion elements. </a:t>
            </a:r>
            <a:endParaRPr lang="pl-PL" sz="2000" dirty="0">
              <a:solidFill>
                <a:schemeClr val="tx1"/>
              </a:solidFill>
            </a:endParaRPr>
          </a:p>
          <a:p>
            <a:pPr marL="182563" indent="-182563">
              <a:spcBef>
                <a:spcPts val="1200"/>
              </a:spcBef>
            </a:pPr>
            <a:r>
              <a:rPr lang="en-US" sz="2000" dirty="0">
                <a:solidFill>
                  <a:schemeClr val="tx1"/>
                </a:solidFill>
              </a:rPr>
              <a:t>This is prevented by using the so-called passive or active electrochemical protection. </a:t>
            </a:r>
            <a:endParaRPr lang="pl-PL" sz="2000" dirty="0">
              <a:solidFill>
                <a:schemeClr val="tx1"/>
              </a:solidFill>
            </a:endParaRPr>
          </a:p>
          <a:p>
            <a:pPr marL="182563" indent="-182563">
              <a:spcBef>
                <a:spcPts val="1200"/>
              </a:spcBef>
            </a:pPr>
            <a:r>
              <a:rPr lang="en-US" sz="2000" dirty="0">
                <a:solidFill>
                  <a:schemeClr val="tx1"/>
                </a:solidFill>
              </a:rPr>
              <a:t>Passive protection consists in placing a zinc (or magnesium) anode in the ion stream (e.g. near the screw) when protecting aluminum elements.</a:t>
            </a:r>
            <a:endParaRPr lang="pl-PL" sz="2000" dirty="0">
              <a:solidFill>
                <a:schemeClr val="tx1"/>
              </a:solidFill>
            </a:endParaRPr>
          </a:p>
          <a:p>
            <a:pPr marL="182563" indent="-182563">
              <a:spcBef>
                <a:spcPts val="1200"/>
              </a:spcBef>
            </a:pPr>
            <a:r>
              <a:rPr lang="en-US" sz="2000" dirty="0">
                <a:solidFill>
                  <a:schemeClr val="tx1"/>
                </a:solidFill>
              </a:rPr>
              <a:t> Then there is a flow of ions from zinc, i.e. a less noble metal, to copper, i.e. a more noble metal, as a result of which the zinc anode is destroyed after some time (material losses appear in it), protecting the steel hull or steel elements of the hull made of materials other than steel . </a:t>
            </a:r>
            <a:endParaRPr lang="pl-PL" sz="2000" dirty="0">
              <a:solidFill>
                <a:schemeClr val="tx1"/>
              </a:solidFill>
            </a:endParaRPr>
          </a:p>
        </p:txBody>
      </p:sp>
      <p:sp>
        <p:nvSpPr>
          <p:cNvPr id="5" name="Symbol zastępczy tekstu 4"/>
          <p:cNvSpPr>
            <a:spLocks noGrp="1"/>
          </p:cNvSpPr>
          <p:nvPr>
            <p:ph type="body" sz="quarter" idx="19"/>
          </p:nvPr>
        </p:nvSpPr>
        <p:spPr/>
        <p:txBody>
          <a:bodyPr/>
          <a:lstStyle/>
          <a:p>
            <a:r>
              <a:rPr lang="en-US" dirty="0"/>
              <a:t>Corrosion</a:t>
            </a:r>
          </a:p>
        </p:txBody>
      </p:sp>
      <p:sp>
        <p:nvSpPr>
          <p:cNvPr id="2050" name="AutoShape 2"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Afundado fotografie, zdjęcia stockowe, Afundado obrazy royalty-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1" name="Obraz 10" descr="Rys. 1. Element galwaniczny">
            <a:extLst>
              <a:ext uri="{FF2B5EF4-FFF2-40B4-BE49-F238E27FC236}">
                <a16:creationId xmlns:a16="http://schemas.microsoft.com/office/drawing/2014/main" id="{887675C7-AAD3-492E-AE28-143DB4E72FA5}"/>
              </a:ext>
            </a:extLst>
          </p:cNvPr>
          <p:cNvPicPr/>
          <p:nvPr/>
        </p:nvPicPr>
        <p:blipFill rotWithShape="1">
          <a:blip r:embed="rId3">
            <a:extLst>
              <a:ext uri="{28A0092B-C50C-407E-A947-70E740481C1C}">
                <a14:useLocalDpi xmlns:a14="http://schemas.microsoft.com/office/drawing/2010/main" val="0"/>
              </a:ext>
            </a:extLst>
          </a:blip>
          <a:srcRect l="5805" t="7495" r="7174" b="6088"/>
          <a:stretch/>
        </p:blipFill>
        <p:spPr bwMode="auto">
          <a:xfrm>
            <a:off x="4389119" y="1116470"/>
            <a:ext cx="4674871" cy="4411981"/>
          </a:xfrm>
          <a:prstGeom prst="rect">
            <a:avLst/>
          </a:prstGeom>
          <a:noFill/>
          <a:ln>
            <a:noFill/>
          </a:ln>
        </p:spPr>
      </p:pic>
      <p:sp>
        <p:nvSpPr>
          <p:cNvPr id="10" name="pole tekstowe 9">
            <a:extLst>
              <a:ext uri="{FF2B5EF4-FFF2-40B4-BE49-F238E27FC236}">
                <a16:creationId xmlns:a16="http://schemas.microsoft.com/office/drawing/2014/main" id="{F7105411-60E0-492D-ABB3-D18ECF222B30}"/>
              </a:ext>
            </a:extLst>
          </p:cNvPr>
          <p:cNvSpPr txBox="1"/>
          <p:nvPr/>
        </p:nvSpPr>
        <p:spPr>
          <a:xfrm>
            <a:off x="5412105" y="5697342"/>
            <a:ext cx="3554730" cy="600164"/>
          </a:xfrm>
          <a:prstGeom prst="rect">
            <a:avLst/>
          </a:prstGeom>
          <a:noFill/>
        </p:spPr>
        <p:txBody>
          <a:bodyPr wrap="square" rtlCol="0">
            <a:spAutoFit/>
          </a:bodyPr>
          <a:lstStyle/>
          <a:p>
            <a:r>
              <a:rPr lang="pl-PL" sz="1100" dirty="0"/>
              <a:t>Source: PL </a:t>
            </a:r>
            <a:r>
              <a:rPr lang="en-US" sz="1100" dirty="0"/>
              <a:t>Bulletin of Yacht Technology No. 7/2020 </a:t>
            </a:r>
            <a:endParaRPr lang="pl-PL" sz="1100" dirty="0"/>
          </a:p>
          <a:p>
            <a:r>
              <a:rPr lang="pl-PL" sz="1100" dirty="0"/>
              <a:t>https://btj.com.pl/2020/11/23/korozja-kadlubow-jachtow-i-ich-wyposazenia/</a:t>
            </a:r>
          </a:p>
        </p:txBody>
      </p:sp>
    </p:spTree>
    <p:extLst>
      <p:ext uri="{BB962C8B-B14F-4D97-AF65-F5344CB8AC3E}">
        <p14:creationId xmlns:p14="http://schemas.microsoft.com/office/powerpoint/2010/main" val="4103984221"/>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BF7CE3E72E22E4D925E906FAC5E12CD" ma:contentTypeVersion="9" ma:contentTypeDescription="Utwórz nowy dokument." ma:contentTypeScope="" ma:versionID="fbee733865335a73814d8ff8fbf47733">
  <xsd:schema xmlns:xsd="http://www.w3.org/2001/XMLSchema" xmlns:xs="http://www.w3.org/2001/XMLSchema" xmlns:p="http://schemas.microsoft.com/office/2006/metadata/properties" xmlns:ns2="c8dfd723-03d2-4251-9dad-276074cb686f" targetNamespace="http://schemas.microsoft.com/office/2006/metadata/properties" ma:root="true" ma:fieldsID="0349f6340a5d9789c43e3960fd6cb9bf" ns2:_="">
    <xsd:import namespace="c8dfd723-03d2-4251-9dad-276074cb68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fd723-03d2-4251-9dad-276074cb68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10CDD6-42AB-46A4-9C8D-3A066739C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dfd723-03d2-4251-9dad-276074cb6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A7F2CB-3355-4687-BF96-D5F84F59E8A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c8dfd723-03d2-4251-9dad-276074cb686f"/>
    <ds:schemaRef ds:uri="http://www.w3.org/XML/1998/namespace"/>
    <ds:schemaRef ds:uri="http://purl.org/dc/elements/1.1/"/>
  </ds:schemaRefs>
</ds:datastoreItem>
</file>

<file path=customXml/itemProps3.xml><?xml version="1.0" encoding="utf-8"?>
<ds:datastoreItem xmlns:ds="http://schemas.openxmlformats.org/officeDocument/2006/customXml" ds:itemID="{B2B570CF-61CF-4B40-9411-F176B5FBB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1621</TotalTime>
  <Words>5180</Words>
  <Application>Microsoft Office PowerPoint</Application>
  <PresentationFormat>Pokaz na ekranie (4:3)</PresentationFormat>
  <Paragraphs>362</Paragraphs>
  <Slides>41</Slides>
  <Notes>40</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41</vt:i4>
      </vt:variant>
    </vt:vector>
  </HeadingPairs>
  <TitlesOfParts>
    <vt:vector size="47" baseType="lpstr">
      <vt:lpstr>Arial</vt:lpstr>
      <vt:lpstr>Calibri</vt:lpstr>
      <vt:lpstr>Calibri Light</vt:lpstr>
      <vt:lpstr>Times New Roman</vt:lpstr>
      <vt:lpstr>Wingdings</vt:lpstr>
      <vt:lpstr>Motyw pakietu Office</vt:lpstr>
      <vt:lpstr>Prezentacja programu PowerPoint</vt:lpstr>
      <vt:lpstr>Unit 9. Knowledge about  influence of aggressive marine environment on joints -  corrosion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AHOD</dc:title>
  <dc:creator>Witold Wardal</dc:creator>
  <cp:lastModifiedBy>Witold Wardal</cp:lastModifiedBy>
  <cp:revision>109</cp:revision>
  <dcterms:created xsi:type="dcterms:W3CDTF">2021-07-03T09:12:31Z</dcterms:created>
  <dcterms:modified xsi:type="dcterms:W3CDTF">2021-12-15T19:57:42Z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0x0101009BF7CE3E72E22E4D925E906FAC5E12CD</vt:lpwstr>
  </property>
</Properties>
</file>