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5" roundtripDataSignature="AMtx7mhhwm04dvvB99VDbbevp/y70v13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customschemas.google.com/relationships/presentationmetadata" Target="metadata"/><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03" name="Google Shape;303;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15" name="Google Shape;315;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26" name="Google Shape;326;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38" name="Google Shape;338;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49" name="Google Shape;349;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0781fd255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61" name="Google Shape;361;g10781fd2558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07d0ef3bf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g107d0ef3bfe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039882490f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g1039882490f_0_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1039882490f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g1039882490f_0_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039882490f_0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g1039882490f_0_7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105f7b6e9e0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g105f7b6e9e0_0_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1051711aeb3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g1051711aeb3_0_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7" name="Google Shape;587;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1039882490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g1039882490f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1039882490f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g1039882490f_0_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039882490f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1039882490f_0_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7" name="Google Shape;697;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9" name="Google Shape;709;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1" name="Google Shape;721;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107d0ef3bfe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g107d0ef3bfe_0_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107d0ef3bfe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9" name="Google Shape;749;g107d0ef3bfe_0_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107d0ef3bfe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1" name="Google Shape;761;g107d0ef3bfe_0_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107d0ef3bfe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3" name="Google Shape;773;g107d0ef3bfe_0_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107d0ef3bfe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4" name="Google Shape;784;g107d0ef3bfe_0_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105f7b6e9e0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5" name="Google Shape;795;g105f7b6e9e0_0_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7" name="Google Shape;807;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8" name="Google Shape;81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9" name="Google Shape;819;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039882490f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1039882490f_0_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3.jp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jp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riority 2">
  <p:cSld name="Title priority 2">
    <p:spTree>
      <p:nvGrpSpPr>
        <p:cNvPr id="15" name="Shape 15"/>
        <p:cNvGrpSpPr/>
        <p:nvPr/>
      </p:nvGrpSpPr>
      <p:grpSpPr>
        <a:xfrm>
          <a:off x="0" y="0"/>
          <a:ext cx="0" cy="0"/>
          <a:chOff x="0" y="0"/>
          <a:chExt cx="0" cy="0"/>
        </a:xfrm>
      </p:grpSpPr>
      <p:sp>
        <p:nvSpPr>
          <p:cNvPr id="16" name="Google Shape;16;p35"/>
          <p:cNvSpPr/>
          <p:nvPr/>
        </p:nvSpPr>
        <p:spPr>
          <a:xfrm>
            <a:off x="0" y="1835150"/>
            <a:ext cx="9144000" cy="50228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7" name="Google Shape;17;p35"/>
          <p:cNvPicPr preferRelativeResize="0"/>
          <p:nvPr/>
        </p:nvPicPr>
        <p:blipFill rotWithShape="1">
          <a:blip r:embed="rId2">
            <a:alphaModFix/>
          </a:blip>
          <a:srcRect b="0" l="0" r="0" t="0"/>
          <a:stretch/>
        </p:blipFill>
        <p:spPr>
          <a:xfrm>
            <a:off x="0" y="139446"/>
            <a:ext cx="9144000" cy="2197608"/>
          </a:xfrm>
          <a:prstGeom prst="rect">
            <a:avLst/>
          </a:prstGeom>
          <a:noFill/>
          <a:ln>
            <a:noFill/>
          </a:ln>
        </p:spPr>
      </p:pic>
      <p:sp>
        <p:nvSpPr>
          <p:cNvPr id="18" name="Google Shape;18;p35"/>
          <p:cNvSpPr txBox="1"/>
          <p:nvPr>
            <p:ph idx="1" type="body"/>
          </p:nvPr>
        </p:nvSpPr>
        <p:spPr>
          <a:xfrm>
            <a:off x="697045" y="2883760"/>
            <a:ext cx="7667621" cy="7223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4200"/>
              <a:buNone/>
              <a:defRPr b="1" sz="4200">
                <a:solidFill>
                  <a:schemeClr val="lt1"/>
                </a:solidFill>
              </a:defRPr>
            </a:lvl1pPr>
            <a:lvl2pPr indent="-381000" lvl="1" marL="914400" algn="l">
              <a:lnSpc>
                <a:spcPct val="90000"/>
              </a:lnSpc>
              <a:spcBef>
                <a:spcPts val="500"/>
              </a:spcBef>
              <a:spcAft>
                <a:spcPts val="0"/>
              </a:spcAft>
              <a:buClr>
                <a:srgbClr val="164194"/>
              </a:buClr>
              <a:buSzPts val="2400"/>
              <a:buChar char="•"/>
              <a:defRPr>
                <a:solidFill>
                  <a:srgbClr val="164194"/>
                </a:solidFill>
              </a:defRPr>
            </a:lvl2pPr>
            <a:lvl3pPr indent="-355600" lvl="2" marL="1371600" algn="l">
              <a:lnSpc>
                <a:spcPct val="90000"/>
              </a:lnSpc>
              <a:spcBef>
                <a:spcPts val="500"/>
              </a:spcBef>
              <a:spcAft>
                <a:spcPts val="0"/>
              </a:spcAft>
              <a:buClr>
                <a:srgbClr val="164194"/>
              </a:buClr>
              <a:buSzPts val="2000"/>
              <a:buChar char="•"/>
              <a:defRPr>
                <a:solidFill>
                  <a:srgbClr val="164194"/>
                </a:solidFill>
              </a:defRPr>
            </a:lvl3pPr>
            <a:lvl4pPr indent="-342900" lvl="3" marL="1828800" algn="l">
              <a:lnSpc>
                <a:spcPct val="90000"/>
              </a:lnSpc>
              <a:spcBef>
                <a:spcPts val="500"/>
              </a:spcBef>
              <a:spcAft>
                <a:spcPts val="0"/>
              </a:spcAft>
              <a:buClr>
                <a:srgbClr val="164194"/>
              </a:buClr>
              <a:buSzPts val="1800"/>
              <a:buChar char="•"/>
              <a:defRPr>
                <a:solidFill>
                  <a:srgbClr val="164194"/>
                </a:solidFill>
              </a:defRPr>
            </a:lvl4pPr>
            <a:lvl5pPr indent="-342900" lvl="4" marL="2286000" algn="l">
              <a:lnSpc>
                <a:spcPct val="90000"/>
              </a:lnSpc>
              <a:spcBef>
                <a:spcPts val="500"/>
              </a:spcBef>
              <a:spcAft>
                <a:spcPts val="0"/>
              </a:spcAft>
              <a:buClr>
                <a:srgbClr val="164194"/>
              </a:buClr>
              <a:buSzPts val="1800"/>
              <a:buChar char="•"/>
              <a:defRPr>
                <a:solidFill>
                  <a:srgbClr val="164194"/>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35"/>
          <p:cNvSpPr txBox="1"/>
          <p:nvPr>
            <p:ph idx="2" type="body"/>
          </p:nvPr>
        </p:nvSpPr>
        <p:spPr>
          <a:xfrm>
            <a:off x="709167" y="3686175"/>
            <a:ext cx="7667493" cy="636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200"/>
              <a:buNone/>
              <a:defRPr sz="3200">
                <a:solidFill>
                  <a:schemeClr val="lt1"/>
                </a:solidFill>
              </a:defRPr>
            </a:lvl1pPr>
            <a:lvl2pPr indent="-381000" lvl="1" marL="914400" algn="l">
              <a:lnSpc>
                <a:spcPct val="90000"/>
              </a:lnSpc>
              <a:spcBef>
                <a:spcPts val="500"/>
              </a:spcBef>
              <a:spcAft>
                <a:spcPts val="0"/>
              </a:spcAft>
              <a:buClr>
                <a:srgbClr val="36A9E1"/>
              </a:buClr>
              <a:buSzPts val="2400"/>
              <a:buChar char="•"/>
              <a:defRPr>
                <a:solidFill>
                  <a:srgbClr val="36A9E1"/>
                </a:solidFill>
              </a:defRPr>
            </a:lvl2pPr>
            <a:lvl3pPr indent="-355600" lvl="2" marL="1371600" algn="l">
              <a:lnSpc>
                <a:spcPct val="90000"/>
              </a:lnSpc>
              <a:spcBef>
                <a:spcPts val="500"/>
              </a:spcBef>
              <a:spcAft>
                <a:spcPts val="0"/>
              </a:spcAft>
              <a:buClr>
                <a:srgbClr val="36A9E1"/>
              </a:buClr>
              <a:buSzPts val="2000"/>
              <a:buChar char="•"/>
              <a:defRPr>
                <a:solidFill>
                  <a:srgbClr val="36A9E1"/>
                </a:solidFill>
              </a:defRPr>
            </a:lvl3pPr>
            <a:lvl4pPr indent="-342900" lvl="3" marL="1828800" algn="l">
              <a:lnSpc>
                <a:spcPct val="90000"/>
              </a:lnSpc>
              <a:spcBef>
                <a:spcPts val="500"/>
              </a:spcBef>
              <a:spcAft>
                <a:spcPts val="0"/>
              </a:spcAft>
              <a:buClr>
                <a:srgbClr val="36A9E1"/>
              </a:buClr>
              <a:buSzPts val="1800"/>
              <a:buChar char="•"/>
              <a:defRPr>
                <a:solidFill>
                  <a:srgbClr val="36A9E1"/>
                </a:solidFill>
              </a:defRPr>
            </a:lvl4pPr>
            <a:lvl5pPr indent="-342900" lvl="4" marL="2286000" algn="l">
              <a:lnSpc>
                <a:spcPct val="90000"/>
              </a:lnSpc>
              <a:spcBef>
                <a:spcPts val="500"/>
              </a:spcBef>
              <a:spcAft>
                <a:spcPts val="0"/>
              </a:spcAft>
              <a:buClr>
                <a:srgbClr val="36A9E1"/>
              </a:buClr>
              <a:buSzPts val="1800"/>
              <a:buChar char="•"/>
              <a:defRPr>
                <a:solidFill>
                  <a:srgbClr val="36A9E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5"/>
          <p:cNvSpPr txBox="1"/>
          <p:nvPr>
            <p:ph idx="3" type="body"/>
          </p:nvPr>
        </p:nvSpPr>
        <p:spPr>
          <a:xfrm>
            <a:off x="724175" y="6049491"/>
            <a:ext cx="4244800" cy="376710"/>
          </a:xfrm>
          <a:prstGeom prst="rect">
            <a:avLst/>
          </a:prstGeom>
          <a:noFill/>
          <a:ln>
            <a:noFill/>
          </a:ln>
        </p:spPr>
        <p:txBody>
          <a:bodyPr anchorCtr="0" anchor="t" bIns="45700" lIns="91425" spcFirstLastPara="1" rIns="91425" wrap="square" tIns="45700">
            <a:normAutofit/>
          </a:bodyPr>
          <a:lstStyle>
            <a:lvl1pPr indent="-228600" lvl="0" marL="457200" algn="l">
              <a:lnSpc>
                <a:spcPct val="106666"/>
              </a:lnSpc>
              <a:spcBef>
                <a:spcPts val="0"/>
              </a:spcBef>
              <a:spcAft>
                <a:spcPts val="0"/>
              </a:spcAft>
              <a:buClr>
                <a:schemeClr val="lt1"/>
              </a:buClr>
              <a:buSzPts val="1800"/>
              <a:buNone/>
              <a:defRPr sz="1800">
                <a:solidFill>
                  <a:schemeClr val="lt1"/>
                </a:solidFill>
              </a:defRPr>
            </a:lvl1pPr>
            <a:lvl2pPr indent="-381000" lvl="1" marL="914400" algn="l">
              <a:lnSpc>
                <a:spcPct val="90000"/>
              </a:lnSpc>
              <a:spcBef>
                <a:spcPts val="500"/>
              </a:spcBef>
              <a:spcAft>
                <a:spcPts val="0"/>
              </a:spcAft>
              <a:buClr>
                <a:srgbClr val="164194"/>
              </a:buClr>
              <a:buSzPts val="2400"/>
              <a:buChar char="•"/>
              <a:defRPr>
                <a:solidFill>
                  <a:srgbClr val="164194"/>
                </a:solidFill>
              </a:defRPr>
            </a:lvl2pPr>
            <a:lvl3pPr indent="-355600" lvl="2" marL="1371600" algn="l">
              <a:lnSpc>
                <a:spcPct val="90000"/>
              </a:lnSpc>
              <a:spcBef>
                <a:spcPts val="500"/>
              </a:spcBef>
              <a:spcAft>
                <a:spcPts val="0"/>
              </a:spcAft>
              <a:buClr>
                <a:srgbClr val="164194"/>
              </a:buClr>
              <a:buSzPts val="2000"/>
              <a:buChar char="•"/>
              <a:defRPr>
                <a:solidFill>
                  <a:srgbClr val="164194"/>
                </a:solidFill>
              </a:defRPr>
            </a:lvl3pPr>
            <a:lvl4pPr indent="-342900" lvl="3" marL="1828800" algn="l">
              <a:lnSpc>
                <a:spcPct val="90000"/>
              </a:lnSpc>
              <a:spcBef>
                <a:spcPts val="500"/>
              </a:spcBef>
              <a:spcAft>
                <a:spcPts val="0"/>
              </a:spcAft>
              <a:buClr>
                <a:srgbClr val="164194"/>
              </a:buClr>
              <a:buSzPts val="1800"/>
              <a:buChar char="•"/>
              <a:defRPr>
                <a:solidFill>
                  <a:srgbClr val="164194"/>
                </a:solidFill>
              </a:defRPr>
            </a:lvl4pPr>
            <a:lvl5pPr indent="-342900" lvl="4" marL="2286000" algn="l">
              <a:lnSpc>
                <a:spcPct val="90000"/>
              </a:lnSpc>
              <a:spcBef>
                <a:spcPts val="500"/>
              </a:spcBef>
              <a:spcAft>
                <a:spcPts val="0"/>
              </a:spcAft>
              <a:buClr>
                <a:srgbClr val="164194"/>
              </a:buClr>
              <a:buSzPts val="1800"/>
              <a:buChar char="•"/>
              <a:defRPr>
                <a:solidFill>
                  <a:srgbClr val="164194"/>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35"/>
          <p:cNvSpPr/>
          <p:nvPr>
            <p:ph idx="4" type="pic"/>
          </p:nvPr>
        </p:nvSpPr>
        <p:spPr>
          <a:xfrm>
            <a:off x="6958244" y="728342"/>
            <a:ext cx="1306800" cy="360683"/>
          </a:xfrm>
          <a:prstGeom prst="rect">
            <a:avLst/>
          </a:prstGeom>
          <a:solidFill>
            <a:srgbClr val="BBD6EE"/>
          </a:solidFill>
          <a:ln>
            <a:noFill/>
          </a:ln>
        </p:spPr>
      </p:sp>
      <p:sp>
        <p:nvSpPr>
          <p:cNvPr id="22" name="Google Shape;22;p35"/>
          <p:cNvSpPr/>
          <p:nvPr>
            <p:ph idx="5" type="pic"/>
          </p:nvPr>
        </p:nvSpPr>
        <p:spPr>
          <a:xfrm>
            <a:off x="4992645" y="728342"/>
            <a:ext cx="1306555" cy="360683"/>
          </a:xfrm>
          <a:prstGeom prst="rect">
            <a:avLst/>
          </a:prstGeom>
          <a:solidFill>
            <a:srgbClr val="BBD6EE"/>
          </a:solidFill>
          <a:ln>
            <a:noFill/>
          </a:ln>
        </p:spPr>
      </p:sp>
      <p:sp>
        <p:nvSpPr>
          <p:cNvPr id="23" name="Google Shape;23;p35"/>
          <p:cNvSpPr txBox="1"/>
          <p:nvPr>
            <p:ph idx="6" type="body"/>
          </p:nvPr>
        </p:nvSpPr>
        <p:spPr>
          <a:xfrm>
            <a:off x="721289" y="4811240"/>
            <a:ext cx="4244800" cy="758825"/>
          </a:xfrm>
          <a:prstGeom prst="rect">
            <a:avLst/>
          </a:prstGeom>
          <a:noFill/>
          <a:ln>
            <a:noFill/>
          </a:ln>
        </p:spPr>
        <p:txBody>
          <a:bodyPr anchorCtr="0" anchor="t" bIns="45700" lIns="91425" spcFirstLastPara="1" rIns="91425" wrap="square" tIns="45700">
            <a:normAutofit/>
          </a:bodyPr>
          <a:lstStyle>
            <a:lvl1pPr indent="-228600" lvl="0" marL="457200" algn="l">
              <a:lnSpc>
                <a:spcPct val="106666"/>
              </a:lnSpc>
              <a:spcBef>
                <a:spcPts val="0"/>
              </a:spcBef>
              <a:spcAft>
                <a:spcPts val="0"/>
              </a:spcAft>
              <a:buClr>
                <a:schemeClr val="lt1"/>
              </a:buClr>
              <a:buSzPts val="1800"/>
              <a:buNone/>
              <a:defRPr sz="1800">
                <a:solidFill>
                  <a:schemeClr val="lt1"/>
                </a:solidFill>
              </a:defRPr>
            </a:lvl1pPr>
            <a:lvl2pPr indent="-381000" lvl="1" marL="914400" algn="l">
              <a:lnSpc>
                <a:spcPct val="90000"/>
              </a:lnSpc>
              <a:spcBef>
                <a:spcPts val="500"/>
              </a:spcBef>
              <a:spcAft>
                <a:spcPts val="0"/>
              </a:spcAft>
              <a:buClr>
                <a:srgbClr val="164194"/>
              </a:buClr>
              <a:buSzPts val="2400"/>
              <a:buChar char="•"/>
              <a:defRPr>
                <a:solidFill>
                  <a:srgbClr val="164194"/>
                </a:solidFill>
              </a:defRPr>
            </a:lvl2pPr>
            <a:lvl3pPr indent="-355600" lvl="2" marL="1371600" algn="l">
              <a:lnSpc>
                <a:spcPct val="90000"/>
              </a:lnSpc>
              <a:spcBef>
                <a:spcPts val="500"/>
              </a:spcBef>
              <a:spcAft>
                <a:spcPts val="0"/>
              </a:spcAft>
              <a:buClr>
                <a:srgbClr val="164194"/>
              </a:buClr>
              <a:buSzPts val="2000"/>
              <a:buChar char="•"/>
              <a:defRPr>
                <a:solidFill>
                  <a:srgbClr val="164194"/>
                </a:solidFill>
              </a:defRPr>
            </a:lvl3pPr>
            <a:lvl4pPr indent="-342900" lvl="3" marL="1828800" algn="l">
              <a:lnSpc>
                <a:spcPct val="90000"/>
              </a:lnSpc>
              <a:spcBef>
                <a:spcPts val="500"/>
              </a:spcBef>
              <a:spcAft>
                <a:spcPts val="0"/>
              </a:spcAft>
              <a:buClr>
                <a:srgbClr val="164194"/>
              </a:buClr>
              <a:buSzPts val="1800"/>
              <a:buChar char="•"/>
              <a:defRPr>
                <a:solidFill>
                  <a:srgbClr val="164194"/>
                </a:solidFill>
              </a:defRPr>
            </a:lvl4pPr>
            <a:lvl5pPr indent="-342900" lvl="4" marL="2286000" algn="l">
              <a:lnSpc>
                <a:spcPct val="90000"/>
              </a:lnSpc>
              <a:spcBef>
                <a:spcPts val="500"/>
              </a:spcBef>
              <a:spcAft>
                <a:spcPts val="0"/>
              </a:spcAft>
              <a:buClr>
                <a:srgbClr val="164194"/>
              </a:buClr>
              <a:buSzPts val="1800"/>
              <a:buChar char="•"/>
              <a:defRPr>
                <a:solidFill>
                  <a:srgbClr val="164194"/>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 name="Google Shape;24;p35"/>
          <p:cNvPicPr preferRelativeResize="0"/>
          <p:nvPr/>
        </p:nvPicPr>
        <p:blipFill rotWithShape="1">
          <a:blip r:embed="rId3">
            <a:alphaModFix/>
          </a:blip>
          <a:srcRect b="0" l="0" r="0" t="0"/>
          <a:stretch/>
        </p:blipFill>
        <p:spPr>
          <a:xfrm>
            <a:off x="566417" y="363104"/>
            <a:ext cx="2620920" cy="883798"/>
          </a:xfrm>
          <a:prstGeom prst="rect">
            <a:avLst/>
          </a:prstGeom>
          <a:noFill/>
          <a:ln>
            <a:noFill/>
          </a:ln>
        </p:spPr>
      </p:pic>
      <p:pic>
        <p:nvPicPr>
          <p:cNvPr id="25" name="Google Shape;25;p35"/>
          <p:cNvPicPr preferRelativeResize="0"/>
          <p:nvPr/>
        </p:nvPicPr>
        <p:blipFill rotWithShape="1">
          <a:blip r:embed="rId4">
            <a:alphaModFix/>
          </a:blip>
          <a:srcRect b="0" l="0" r="0" t="0"/>
          <a:stretch/>
        </p:blipFill>
        <p:spPr>
          <a:xfrm>
            <a:off x="631731" y="1286559"/>
            <a:ext cx="2631771" cy="590967"/>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2880">
          <p15:clr>
            <a:srgbClr val="FBAE40"/>
          </p15:clr>
        </p15:guide>
        <p15:guide id="3" pos="52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lko tytuł" type="titleOnly">
  <p:cSld name="TITLE_ONLY">
    <p:spTree>
      <p:nvGrpSpPr>
        <p:cNvPr id="88" name="Shape 88"/>
        <p:cNvGrpSpPr/>
        <p:nvPr/>
      </p:nvGrpSpPr>
      <p:grpSpPr>
        <a:xfrm>
          <a:off x="0" y="0"/>
          <a:ext cx="0" cy="0"/>
          <a:chOff x="0" y="0"/>
          <a:chExt cx="0" cy="0"/>
        </a:xfrm>
      </p:grpSpPr>
      <p:sp>
        <p:nvSpPr>
          <p:cNvPr id="89" name="Google Shape;89;p4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4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sty" type="blank">
  <p:cSld name="BLANK">
    <p:spTree>
      <p:nvGrpSpPr>
        <p:cNvPr id="93" name="Shape 93"/>
        <p:cNvGrpSpPr/>
        <p:nvPr/>
      </p:nvGrpSpPr>
      <p:grpSpPr>
        <a:xfrm>
          <a:off x="0" y="0"/>
          <a:ext cx="0" cy="0"/>
          <a:chOff x="0" y="0"/>
          <a:chExt cx="0" cy="0"/>
        </a:xfrm>
      </p:grpSpPr>
      <p:sp>
        <p:nvSpPr>
          <p:cNvPr id="94" name="Google Shape;94;p4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wartość z podpisem" type="objTx">
  <p:cSld name="OBJECT_WITH_CAPTION_TEXT">
    <p:spTree>
      <p:nvGrpSpPr>
        <p:cNvPr id="97" name="Shape 97"/>
        <p:cNvGrpSpPr/>
        <p:nvPr/>
      </p:nvGrpSpPr>
      <p:grpSpPr>
        <a:xfrm>
          <a:off x="0" y="0"/>
          <a:ext cx="0" cy="0"/>
          <a:chOff x="0" y="0"/>
          <a:chExt cx="0" cy="0"/>
        </a:xfrm>
      </p:grpSpPr>
      <p:sp>
        <p:nvSpPr>
          <p:cNvPr id="98" name="Google Shape;98;p4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46"/>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0" name="Google Shape;100;p46"/>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1" name="Google Shape;101;p4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4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104" name="Shape 104"/>
        <p:cNvGrpSpPr/>
        <p:nvPr/>
      </p:nvGrpSpPr>
      <p:grpSpPr>
        <a:xfrm>
          <a:off x="0" y="0"/>
          <a:ext cx="0" cy="0"/>
          <a:chOff x="0" y="0"/>
          <a:chExt cx="0" cy="0"/>
        </a:xfrm>
      </p:grpSpPr>
      <p:sp>
        <p:nvSpPr>
          <p:cNvPr id="105" name="Google Shape;105;p4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47"/>
          <p:cNvSpPr/>
          <p:nvPr>
            <p:ph idx="2" type="pic"/>
          </p:nvPr>
        </p:nvSpPr>
        <p:spPr>
          <a:xfrm>
            <a:off x="3887391" y="987426"/>
            <a:ext cx="4629150" cy="4873625"/>
          </a:xfrm>
          <a:prstGeom prst="rect">
            <a:avLst/>
          </a:prstGeom>
          <a:noFill/>
          <a:ln>
            <a:noFill/>
          </a:ln>
        </p:spPr>
      </p:sp>
      <p:sp>
        <p:nvSpPr>
          <p:cNvPr id="107" name="Google Shape;107;p47"/>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8" name="Google Shape;108;p4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tekst pionowy" type="vertTx">
  <p:cSld name="VERTICAL_TEXT">
    <p:spTree>
      <p:nvGrpSpPr>
        <p:cNvPr id="111" name="Shape 111"/>
        <p:cNvGrpSpPr/>
        <p:nvPr/>
      </p:nvGrpSpPr>
      <p:grpSpPr>
        <a:xfrm>
          <a:off x="0" y="0"/>
          <a:ext cx="0" cy="0"/>
          <a:chOff x="0" y="0"/>
          <a:chExt cx="0" cy="0"/>
        </a:xfrm>
      </p:grpSpPr>
      <p:sp>
        <p:nvSpPr>
          <p:cNvPr id="112" name="Google Shape;112;p4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48"/>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4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ionowy i tekst" type="vertTitleAndTx">
  <p:cSld name="VERTICAL_TITLE_AND_VERTICAL_TEXT">
    <p:spTree>
      <p:nvGrpSpPr>
        <p:cNvPr id="117" name="Shape 117"/>
        <p:cNvGrpSpPr/>
        <p:nvPr/>
      </p:nvGrpSpPr>
      <p:grpSpPr>
        <a:xfrm>
          <a:off x="0" y="0"/>
          <a:ext cx="0" cy="0"/>
          <a:chOff x="0" y="0"/>
          <a:chExt cx="0" cy="0"/>
        </a:xfrm>
      </p:grpSpPr>
      <p:sp>
        <p:nvSpPr>
          <p:cNvPr id="118" name="Google Shape;118;p49"/>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49"/>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4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ext Slide">
  <p:cSld name="2_Text Slide">
    <p:spTree>
      <p:nvGrpSpPr>
        <p:cNvPr id="26" name="Shape 26"/>
        <p:cNvGrpSpPr/>
        <p:nvPr/>
      </p:nvGrpSpPr>
      <p:grpSpPr>
        <a:xfrm>
          <a:off x="0" y="0"/>
          <a:ext cx="0" cy="0"/>
          <a:chOff x="0" y="0"/>
          <a:chExt cx="0" cy="0"/>
        </a:xfrm>
      </p:grpSpPr>
      <p:pic>
        <p:nvPicPr>
          <p:cNvPr id="27" name="Google Shape;27;p36"/>
          <p:cNvPicPr preferRelativeResize="0"/>
          <p:nvPr/>
        </p:nvPicPr>
        <p:blipFill rotWithShape="1">
          <a:blip r:embed="rId2">
            <a:alphaModFix/>
          </a:blip>
          <a:srcRect b="0" l="0" r="0" t="0"/>
          <a:stretch/>
        </p:blipFill>
        <p:spPr>
          <a:xfrm>
            <a:off x="0" y="4667873"/>
            <a:ext cx="9144000" cy="2197607"/>
          </a:xfrm>
          <a:prstGeom prst="rect">
            <a:avLst/>
          </a:prstGeom>
          <a:noFill/>
          <a:ln>
            <a:noFill/>
          </a:ln>
        </p:spPr>
      </p:pic>
      <p:sp>
        <p:nvSpPr>
          <p:cNvPr id="28" name="Google Shape;28;p36"/>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800" u="none" cap="none" strike="noStrike">
                <a:solidFill>
                  <a:srgbClr val="888888"/>
                </a:solidFill>
                <a:latin typeface="Calibri"/>
                <a:ea typeface="Calibri"/>
                <a:cs typeface="Calibri"/>
                <a:sym typeface="Calibri"/>
              </a:defRPr>
            </a:lvl1pPr>
            <a:lvl2pPr indent="0" lvl="1" marL="0" algn="r">
              <a:spcBef>
                <a:spcPts val="0"/>
              </a:spcBef>
              <a:buNone/>
              <a:defRPr b="0" i="0" sz="1800" u="none" cap="none" strike="noStrike">
                <a:solidFill>
                  <a:srgbClr val="888888"/>
                </a:solidFill>
                <a:latin typeface="Calibri"/>
                <a:ea typeface="Calibri"/>
                <a:cs typeface="Calibri"/>
                <a:sym typeface="Calibri"/>
              </a:defRPr>
            </a:lvl2pPr>
            <a:lvl3pPr indent="0" lvl="2" marL="0" algn="r">
              <a:spcBef>
                <a:spcPts val="0"/>
              </a:spcBef>
              <a:buNone/>
              <a:defRPr b="0" i="0" sz="1800" u="none" cap="none" strike="noStrike">
                <a:solidFill>
                  <a:srgbClr val="888888"/>
                </a:solidFill>
                <a:latin typeface="Calibri"/>
                <a:ea typeface="Calibri"/>
                <a:cs typeface="Calibri"/>
                <a:sym typeface="Calibri"/>
              </a:defRPr>
            </a:lvl3pPr>
            <a:lvl4pPr indent="0" lvl="3" marL="0" algn="r">
              <a:spcBef>
                <a:spcPts val="0"/>
              </a:spcBef>
              <a:buNone/>
              <a:defRPr b="0" i="0" sz="1800" u="none" cap="none" strike="noStrike">
                <a:solidFill>
                  <a:srgbClr val="888888"/>
                </a:solidFill>
                <a:latin typeface="Calibri"/>
                <a:ea typeface="Calibri"/>
                <a:cs typeface="Calibri"/>
                <a:sym typeface="Calibri"/>
              </a:defRPr>
            </a:lvl4pPr>
            <a:lvl5pPr indent="0" lvl="4" marL="0" algn="r">
              <a:spcBef>
                <a:spcPts val="0"/>
              </a:spcBef>
              <a:buNone/>
              <a:defRPr b="0" i="0" sz="1800" u="none" cap="none" strike="noStrike">
                <a:solidFill>
                  <a:srgbClr val="888888"/>
                </a:solidFill>
                <a:latin typeface="Calibri"/>
                <a:ea typeface="Calibri"/>
                <a:cs typeface="Calibri"/>
                <a:sym typeface="Calibri"/>
              </a:defRPr>
            </a:lvl5pPr>
            <a:lvl6pPr indent="0" lvl="5" marL="0" algn="r">
              <a:spcBef>
                <a:spcPts val="0"/>
              </a:spcBef>
              <a:buNone/>
              <a:defRPr b="0" i="0" sz="1800" u="none" cap="none" strike="noStrike">
                <a:solidFill>
                  <a:srgbClr val="888888"/>
                </a:solidFill>
                <a:latin typeface="Calibri"/>
                <a:ea typeface="Calibri"/>
                <a:cs typeface="Calibri"/>
                <a:sym typeface="Calibri"/>
              </a:defRPr>
            </a:lvl6pPr>
            <a:lvl7pPr indent="0" lvl="6" marL="0" algn="r">
              <a:spcBef>
                <a:spcPts val="0"/>
              </a:spcBef>
              <a:buNone/>
              <a:defRPr b="0" i="0" sz="1800" u="none" cap="none" strike="noStrike">
                <a:solidFill>
                  <a:srgbClr val="888888"/>
                </a:solidFill>
                <a:latin typeface="Calibri"/>
                <a:ea typeface="Calibri"/>
                <a:cs typeface="Calibri"/>
                <a:sym typeface="Calibri"/>
              </a:defRPr>
            </a:lvl7pPr>
            <a:lvl8pPr indent="0" lvl="7" marL="0" algn="r">
              <a:spcBef>
                <a:spcPts val="0"/>
              </a:spcBef>
              <a:buNone/>
              <a:defRPr b="0" i="0" sz="1800" u="none" cap="none" strike="noStrike">
                <a:solidFill>
                  <a:srgbClr val="888888"/>
                </a:solidFill>
                <a:latin typeface="Calibri"/>
                <a:ea typeface="Calibri"/>
                <a:cs typeface="Calibri"/>
                <a:sym typeface="Calibri"/>
              </a:defRPr>
            </a:lvl8pPr>
            <a:lvl9pPr indent="0" lvl="8" mar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
        <p:nvSpPr>
          <p:cNvPr id="29" name="Google Shape;29;p36"/>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45802F"/>
              </a:buClr>
              <a:buSzPts val="3200"/>
              <a:buNone/>
              <a:defRPr b="1" sz="3200">
                <a:solidFill>
                  <a:srgbClr val="45802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6"/>
          <p:cNvSpPr txBox="1"/>
          <p:nvPr>
            <p:ph idx="2" type="body"/>
          </p:nvPr>
        </p:nvSpPr>
        <p:spPr>
          <a:xfrm>
            <a:off x="735999" y="1021911"/>
            <a:ext cx="7671401" cy="52695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535353"/>
              </a:buClr>
              <a:buSzPts val="3200"/>
              <a:buNone/>
              <a:defRPr sz="3200">
                <a:solidFill>
                  <a:srgbClr val="535353"/>
                </a:solidFill>
              </a:defRPr>
            </a:lvl1pPr>
            <a:lvl2pPr indent="-381000" lvl="1" marL="914400" algn="l">
              <a:lnSpc>
                <a:spcPct val="90000"/>
              </a:lnSpc>
              <a:spcBef>
                <a:spcPts val="500"/>
              </a:spcBef>
              <a:spcAft>
                <a:spcPts val="0"/>
              </a:spcAft>
              <a:buClr>
                <a:srgbClr val="36A9E1"/>
              </a:buClr>
              <a:buSzPts val="2400"/>
              <a:buChar char="•"/>
              <a:defRPr>
                <a:solidFill>
                  <a:srgbClr val="36A9E1"/>
                </a:solidFill>
              </a:defRPr>
            </a:lvl2pPr>
            <a:lvl3pPr indent="-355600" lvl="2" marL="1371600" algn="l">
              <a:lnSpc>
                <a:spcPct val="90000"/>
              </a:lnSpc>
              <a:spcBef>
                <a:spcPts val="500"/>
              </a:spcBef>
              <a:spcAft>
                <a:spcPts val="0"/>
              </a:spcAft>
              <a:buClr>
                <a:srgbClr val="36A9E1"/>
              </a:buClr>
              <a:buSzPts val="2000"/>
              <a:buChar char="•"/>
              <a:defRPr>
                <a:solidFill>
                  <a:srgbClr val="36A9E1"/>
                </a:solidFill>
              </a:defRPr>
            </a:lvl3pPr>
            <a:lvl4pPr indent="-342900" lvl="3" marL="1828800" algn="l">
              <a:lnSpc>
                <a:spcPct val="90000"/>
              </a:lnSpc>
              <a:spcBef>
                <a:spcPts val="500"/>
              </a:spcBef>
              <a:spcAft>
                <a:spcPts val="0"/>
              </a:spcAft>
              <a:buClr>
                <a:srgbClr val="36A9E1"/>
              </a:buClr>
              <a:buSzPts val="1800"/>
              <a:buChar char="•"/>
              <a:defRPr>
                <a:solidFill>
                  <a:srgbClr val="36A9E1"/>
                </a:solidFill>
              </a:defRPr>
            </a:lvl4pPr>
            <a:lvl5pPr indent="-342900" lvl="4" marL="2286000" algn="l">
              <a:lnSpc>
                <a:spcPct val="90000"/>
              </a:lnSpc>
              <a:spcBef>
                <a:spcPts val="500"/>
              </a:spcBef>
              <a:spcAft>
                <a:spcPts val="0"/>
              </a:spcAft>
              <a:buClr>
                <a:srgbClr val="36A9E1"/>
              </a:buClr>
              <a:buSzPts val="1800"/>
              <a:buChar char="•"/>
              <a:defRPr>
                <a:solidFill>
                  <a:srgbClr val="36A9E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6"/>
          <p:cNvSpPr txBox="1"/>
          <p:nvPr>
            <p:ph idx="3" type="body"/>
          </p:nvPr>
        </p:nvSpPr>
        <p:spPr>
          <a:xfrm>
            <a:off x="736600" y="1613521"/>
            <a:ext cx="7670800" cy="1973887"/>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0"/>
              </a:spcBef>
              <a:spcAft>
                <a:spcPts val="0"/>
              </a:spcAft>
              <a:buClr>
                <a:srgbClr val="535353"/>
              </a:buClr>
              <a:buSzPts val="2400"/>
              <a:buFont typeface="Arial"/>
              <a:buChar char="•"/>
              <a:defRPr sz="2400">
                <a:solidFill>
                  <a:srgbClr val="535353"/>
                </a:solidFill>
              </a:defRPr>
            </a:lvl1pPr>
            <a:lvl2pPr indent="-228600" lvl="1" marL="914400" algn="l">
              <a:lnSpc>
                <a:spcPct val="65000"/>
              </a:lnSpc>
              <a:spcBef>
                <a:spcPts val="500"/>
              </a:spcBef>
              <a:spcAft>
                <a:spcPts val="0"/>
              </a:spcAft>
              <a:buClr>
                <a:srgbClr val="164194"/>
              </a:buClr>
              <a:buSzPts val="2400"/>
              <a:buNone/>
              <a:defRPr>
                <a:solidFill>
                  <a:srgbClr val="164194"/>
                </a:solidFill>
              </a:defRPr>
            </a:lvl2pPr>
            <a:lvl3pPr indent="-355600" lvl="2" marL="1371600" algn="l">
              <a:lnSpc>
                <a:spcPct val="78000"/>
              </a:lnSpc>
              <a:spcBef>
                <a:spcPts val="500"/>
              </a:spcBef>
              <a:spcAft>
                <a:spcPts val="0"/>
              </a:spcAft>
              <a:buClr>
                <a:srgbClr val="164194"/>
              </a:buClr>
              <a:buSzPts val="2000"/>
              <a:buChar char="•"/>
              <a:defRPr>
                <a:solidFill>
                  <a:srgbClr val="164194"/>
                </a:solidFill>
              </a:defRPr>
            </a:lvl3pPr>
            <a:lvl4pPr indent="-342900" lvl="3" marL="1828800" algn="l">
              <a:lnSpc>
                <a:spcPct val="86666"/>
              </a:lnSpc>
              <a:spcBef>
                <a:spcPts val="500"/>
              </a:spcBef>
              <a:spcAft>
                <a:spcPts val="0"/>
              </a:spcAft>
              <a:buClr>
                <a:srgbClr val="164194"/>
              </a:buClr>
              <a:buSzPts val="1800"/>
              <a:buChar char="•"/>
              <a:defRPr>
                <a:solidFill>
                  <a:srgbClr val="164194"/>
                </a:solidFill>
              </a:defRPr>
            </a:lvl4pPr>
            <a:lvl5pPr indent="-342900" lvl="4" marL="2286000" algn="l">
              <a:lnSpc>
                <a:spcPct val="86666"/>
              </a:lnSpc>
              <a:spcBef>
                <a:spcPts val="500"/>
              </a:spcBef>
              <a:spcAft>
                <a:spcPts val="0"/>
              </a:spcAft>
              <a:buClr>
                <a:srgbClr val="164194"/>
              </a:buClr>
              <a:buSzPts val="1800"/>
              <a:buChar char="•"/>
              <a:defRPr>
                <a:solidFill>
                  <a:srgbClr val="164194"/>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6"/>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535353"/>
              </a:buClr>
              <a:buSzPts val="1800"/>
              <a:buNone/>
              <a:defRPr sz="1800">
                <a:solidFill>
                  <a:srgbClr val="53535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6"/>
          <p:cNvSpPr/>
          <p:nvPr>
            <p:ph idx="5" type="pic"/>
          </p:nvPr>
        </p:nvSpPr>
        <p:spPr>
          <a:xfrm>
            <a:off x="7016750" y="5994401"/>
            <a:ext cx="1295398" cy="609110"/>
          </a:xfrm>
          <a:prstGeom prst="rect">
            <a:avLst/>
          </a:prstGeom>
          <a:solidFill>
            <a:srgbClr val="BBD6EE"/>
          </a:solidFill>
          <a:ln>
            <a:noFill/>
          </a:ln>
        </p:spPr>
      </p:sp>
      <p:sp>
        <p:nvSpPr>
          <p:cNvPr id="34" name="Google Shape;34;p36"/>
          <p:cNvSpPr/>
          <p:nvPr>
            <p:ph idx="6" type="pic"/>
          </p:nvPr>
        </p:nvSpPr>
        <p:spPr>
          <a:xfrm>
            <a:off x="5384800" y="5994401"/>
            <a:ext cx="1258887" cy="609110"/>
          </a:xfrm>
          <a:prstGeom prst="rect">
            <a:avLst/>
          </a:prstGeom>
          <a:solidFill>
            <a:srgbClr val="BBD6EE"/>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ext Slide">
  <p:cSld name="3_Text Slide">
    <p:spTree>
      <p:nvGrpSpPr>
        <p:cNvPr id="35" name="Shape 35"/>
        <p:cNvGrpSpPr/>
        <p:nvPr/>
      </p:nvGrpSpPr>
      <p:grpSpPr>
        <a:xfrm>
          <a:off x="0" y="0"/>
          <a:ext cx="0" cy="0"/>
          <a:chOff x="0" y="0"/>
          <a:chExt cx="0" cy="0"/>
        </a:xfrm>
      </p:grpSpPr>
      <p:pic>
        <p:nvPicPr>
          <p:cNvPr id="36" name="Google Shape;36;p37"/>
          <p:cNvPicPr preferRelativeResize="0"/>
          <p:nvPr/>
        </p:nvPicPr>
        <p:blipFill rotWithShape="1">
          <a:blip r:embed="rId2">
            <a:alphaModFix/>
          </a:blip>
          <a:srcRect b="0" l="0" r="0" t="0"/>
          <a:stretch/>
        </p:blipFill>
        <p:spPr>
          <a:xfrm>
            <a:off x="0" y="4667873"/>
            <a:ext cx="9144000" cy="2197607"/>
          </a:xfrm>
          <a:prstGeom prst="rect">
            <a:avLst/>
          </a:prstGeom>
          <a:noFill/>
          <a:ln>
            <a:noFill/>
          </a:ln>
        </p:spPr>
      </p:pic>
      <p:sp>
        <p:nvSpPr>
          <p:cNvPr id="37" name="Google Shape;37;p37"/>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
        <p:nvSpPr>
          <p:cNvPr id="38" name="Google Shape;38;p37"/>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45802F"/>
              </a:buClr>
              <a:buSzPts val="3200"/>
              <a:buNone/>
              <a:defRPr b="1" sz="3200">
                <a:solidFill>
                  <a:srgbClr val="45802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37"/>
          <p:cNvSpPr txBox="1"/>
          <p:nvPr>
            <p:ph idx="2" type="body"/>
          </p:nvPr>
        </p:nvSpPr>
        <p:spPr>
          <a:xfrm>
            <a:off x="735999" y="1021911"/>
            <a:ext cx="7671401" cy="52695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535353"/>
              </a:buClr>
              <a:buSzPts val="3200"/>
              <a:buNone/>
              <a:defRPr sz="3200">
                <a:solidFill>
                  <a:srgbClr val="535353"/>
                </a:solidFill>
              </a:defRPr>
            </a:lvl1pPr>
            <a:lvl2pPr indent="-381000" lvl="1" marL="914400" algn="l">
              <a:lnSpc>
                <a:spcPct val="90000"/>
              </a:lnSpc>
              <a:spcBef>
                <a:spcPts val="500"/>
              </a:spcBef>
              <a:spcAft>
                <a:spcPts val="0"/>
              </a:spcAft>
              <a:buClr>
                <a:srgbClr val="36A9E1"/>
              </a:buClr>
              <a:buSzPts val="2400"/>
              <a:buChar char="•"/>
              <a:defRPr>
                <a:solidFill>
                  <a:srgbClr val="36A9E1"/>
                </a:solidFill>
              </a:defRPr>
            </a:lvl2pPr>
            <a:lvl3pPr indent="-355600" lvl="2" marL="1371600" algn="l">
              <a:lnSpc>
                <a:spcPct val="90000"/>
              </a:lnSpc>
              <a:spcBef>
                <a:spcPts val="500"/>
              </a:spcBef>
              <a:spcAft>
                <a:spcPts val="0"/>
              </a:spcAft>
              <a:buClr>
                <a:srgbClr val="36A9E1"/>
              </a:buClr>
              <a:buSzPts val="2000"/>
              <a:buChar char="•"/>
              <a:defRPr>
                <a:solidFill>
                  <a:srgbClr val="36A9E1"/>
                </a:solidFill>
              </a:defRPr>
            </a:lvl3pPr>
            <a:lvl4pPr indent="-342900" lvl="3" marL="1828800" algn="l">
              <a:lnSpc>
                <a:spcPct val="90000"/>
              </a:lnSpc>
              <a:spcBef>
                <a:spcPts val="500"/>
              </a:spcBef>
              <a:spcAft>
                <a:spcPts val="0"/>
              </a:spcAft>
              <a:buClr>
                <a:srgbClr val="36A9E1"/>
              </a:buClr>
              <a:buSzPts val="1800"/>
              <a:buChar char="•"/>
              <a:defRPr>
                <a:solidFill>
                  <a:srgbClr val="36A9E1"/>
                </a:solidFill>
              </a:defRPr>
            </a:lvl4pPr>
            <a:lvl5pPr indent="-342900" lvl="4" marL="2286000" algn="l">
              <a:lnSpc>
                <a:spcPct val="90000"/>
              </a:lnSpc>
              <a:spcBef>
                <a:spcPts val="500"/>
              </a:spcBef>
              <a:spcAft>
                <a:spcPts val="0"/>
              </a:spcAft>
              <a:buClr>
                <a:srgbClr val="36A9E1"/>
              </a:buClr>
              <a:buSzPts val="1800"/>
              <a:buChar char="•"/>
              <a:defRPr>
                <a:solidFill>
                  <a:srgbClr val="36A9E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7"/>
          <p:cNvSpPr txBox="1"/>
          <p:nvPr>
            <p:ph idx="3" type="body"/>
          </p:nvPr>
        </p:nvSpPr>
        <p:spPr>
          <a:xfrm>
            <a:off x="736600" y="1613521"/>
            <a:ext cx="7670800" cy="1973887"/>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0"/>
              </a:spcBef>
              <a:spcAft>
                <a:spcPts val="0"/>
              </a:spcAft>
              <a:buClr>
                <a:srgbClr val="535353"/>
              </a:buClr>
              <a:buSzPts val="2400"/>
              <a:buFont typeface="Arial"/>
              <a:buChar char="•"/>
              <a:defRPr sz="2400">
                <a:solidFill>
                  <a:srgbClr val="535353"/>
                </a:solidFill>
              </a:defRPr>
            </a:lvl1pPr>
            <a:lvl2pPr indent="-228600" lvl="1" marL="914400" algn="l">
              <a:lnSpc>
                <a:spcPct val="65000"/>
              </a:lnSpc>
              <a:spcBef>
                <a:spcPts val="500"/>
              </a:spcBef>
              <a:spcAft>
                <a:spcPts val="0"/>
              </a:spcAft>
              <a:buClr>
                <a:srgbClr val="164194"/>
              </a:buClr>
              <a:buSzPts val="2400"/>
              <a:buNone/>
              <a:defRPr>
                <a:solidFill>
                  <a:srgbClr val="164194"/>
                </a:solidFill>
              </a:defRPr>
            </a:lvl2pPr>
            <a:lvl3pPr indent="-355600" lvl="2" marL="1371600" algn="l">
              <a:lnSpc>
                <a:spcPct val="78000"/>
              </a:lnSpc>
              <a:spcBef>
                <a:spcPts val="500"/>
              </a:spcBef>
              <a:spcAft>
                <a:spcPts val="0"/>
              </a:spcAft>
              <a:buClr>
                <a:srgbClr val="164194"/>
              </a:buClr>
              <a:buSzPts val="2000"/>
              <a:buChar char="•"/>
              <a:defRPr>
                <a:solidFill>
                  <a:srgbClr val="164194"/>
                </a:solidFill>
              </a:defRPr>
            </a:lvl3pPr>
            <a:lvl4pPr indent="-342900" lvl="3" marL="1828800" algn="l">
              <a:lnSpc>
                <a:spcPct val="86666"/>
              </a:lnSpc>
              <a:spcBef>
                <a:spcPts val="500"/>
              </a:spcBef>
              <a:spcAft>
                <a:spcPts val="0"/>
              </a:spcAft>
              <a:buClr>
                <a:srgbClr val="164194"/>
              </a:buClr>
              <a:buSzPts val="1800"/>
              <a:buChar char="•"/>
              <a:defRPr>
                <a:solidFill>
                  <a:srgbClr val="164194"/>
                </a:solidFill>
              </a:defRPr>
            </a:lvl4pPr>
            <a:lvl5pPr indent="-342900" lvl="4" marL="2286000" algn="l">
              <a:lnSpc>
                <a:spcPct val="86666"/>
              </a:lnSpc>
              <a:spcBef>
                <a:spcPts val="500"/>
              </a:spcBef>
              <a:spcAft>
                <a:spcPts val="0"/>
              </a:spcAft>
              <a:buClr>
                <a:srgbClr val="164194"/>
              </a:buClr>
              <a:buSzPts val="1800"/>
              <a:buChar char="•"/>
              <a:defRPr>
                <a:solidFill>
                  <a:srgbClr val="164194"/>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7"/>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535353"/>
              </a:buClr>
              <a:buSzPts val="1800"/>
              <a:buNone/>
              <a:defRPr sz="1800">
                <a:solidFill>
                  <a:srgbClr val="53535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7"/>
          <p:cNvSpPr/>
          <p:nvPr>
            <p:ph idx="5" type="pic"/>
          </p:nvPr>
        </p:nvSpPr>
        <p:spPr>
          <a:xfrm>
            <a:off x="7016750" y="5994401"/>
            <a:ext cx="1295398" cy="609110"/>
          </a:xfrm>
          <a:prstGeom prst="rect">
            <a:avLst/>
          </a:prstGeom>
          <a:solidFill>
            <a:srgbClr val="BBD6EE"/>
          </a:solidFill>
          <a:ln>
            <a:noFill/>
          </a:ln>
        </p:spPr>
      </p:sp>
      <p:sp>
        <p:nvSpPr>
          <p:cNvPr id="43" name="Google Shape;43;p37"/>
          <p:cNvSpPr/>
          <p:nvPr>
            <p:ph idx="6" type="pic"/>
          </p:nvPr>
        </p:nvSpPr>
        <p:spPr>
          <a:xfrm>
            <a:off x="5384800" y="5994401"/>
            <a:ext cx="1258887" cy="609110"/>
          </a:xfrm>
          <a:prstGeom prst="rect">
            <a:avLst/>
          </a:prstGeom>
          <a:solidFill>
            <a:srgbClr val="BBD6EE"/>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act">
  <p:cSld name="1_contact">
    <p:spTree>
      <p:nvGrpSpPr>
        <p:cNvPr id="44" name="Shape 44"/>
        <p:cNvGrpSpPr/>
        <p:nvPr/>
      </p:nvGrpSpPr>
      <p:grpSpPr>
        <a:xfrm>
          <a:off x="0" y="0"/>
          <a:ext cx="0" cy="0"/>
          <a:chOff x="0" y="0"/>
          <a:chExt cx="0" cy="0"/>
        </a:xfrm>
      </p:grpSpPr>
      <p:sp>
        <p:nvSpPr>
          <p:cNvPr id="45" name="Google Shape;45;p38"/>
          <p:cNvSpPr/>
          <p:nvPr/>
        </p:nvSpPr>
        <p:spPr>
          <a:xfrm>
            <a:off x="0" y="4715122"/>
            <a:ext cx="9144000" cy="214287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6" name="Google Shape;46;p38"/>
          <p:cNvPicPr preferRelativeResize="0"/>
          <p:nvPr/>
        </p:nvPicPr>
        <p:blipFill rotWithShape="1">
          <a:blip r:embed="rId2">
            <a:alphaModFix/>
          </a:blip>
          <a:srcRect b="0" l="0" r="0" t="0"/>
          <a:stretch/>
        </p:blipFill>
        <p:spPr>
          <a:xfrm>
            <a:off x="0" y="3606800"/>
            <a:ext cx="9144000" cy="2260600"/>
          </a:xfrm>
          <a:prstGeom prst="rect">
            <a:avLst/>
          </a:prstGeom>
          <a:noFill/>
          <a:ln>
            <a:noFill/>
          </a:ln>
        </p:spPr>
      </p:pic>
      <p:sp>
        <p:nvSpPr>
          <p:cNvPr id="47" name="Google Shape;47;p38"/>
          <p:cNvSpPr/>
          <p:nvPr>
            <p:ph idx="2" type="pic"/>
          </p:nvPr>
        </p:nvSpPr>
        <p:spPr>
          <a:xfrm>
            <a:off x="2175699" y="734237"/>
            <a:ext cx="1018800" cy="577692"/>
          </a:xfrm>
          <a:prstGeom prst="rect">
            <a:avLst/>
          </a:prstGeom>
          <a:solidFill>
            <a:srgbClr val="BBD6EE"/>
          </a:solidFill>
          <a:ln>
            <a:noFill/>
          </a:ln>
        </p:spPr>
      </p:sp>
      <p:sp>
        <p:nvSpPr>
          <p:cNvPr id="48" name="Google Shape;48;p38"/>
          <p:cNvSpPr/>
          <p:nvPr>
            <p:ph idx="3" type="pic"/>
          </p:nvPr>
        </p:nvSpPr>
        <p:spPr>
          <a:xfrm>
            <a:off x="827088" y="734365"/>
            <a:ext cx="1018800" cy="570560"/>
          </a:xfrm>
          <a:prstGeom prst="rect">
            <a:avLst/>
          </a:prstGeom>
          <a:solidFill>
            <a:srgbClr val="BBD6EE"/>
          </a:solidFill>
          <a:ln>
            <a:noFill/>
          </a:ln>
        </p:spPr>
      </p:sp>
      <p:sp>
        <p:nvSpPr>
          <p:cNvPr id="49" name="Google Shape;49;p38"/>
          <p:cNvSpPr txBox="1"/>
          <p:nvPr>
            <p:ph idx="1" type="body"/>
          </p:nvPr>
        </p:nvSpPr>
        <p:spPr>
          <a:xfrm>
            <a:off x="727074" y="1676880"/>
            <a:ext cx="4472999" cy="52563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rgbClr val="45802F"/>
              </a:buClr>
              <a:buSzPts val="3200"/>
              <a:buNone/>
              <a:defRPr b="1" sz="3200">
                <a:solidFill>
                  <a:srgbClr val="45802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8"/>
          <p:cNvSpPr txBox="1"/>
          <p:nvPr>
            <p:ph idx="4" type="body"/>
          </p:nvPr>
        </p:nvSpPr>
        <p:spPr>
          <a:xfrm>
            <a:off x="735999" y="2429212"/>
            <a:ext cx="4464074" cy="2863226"/>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535353"/>
              </a:buClr>
              <a:buSzPts val="2400"/>
              <a:buNone/>
              <a:defRPr sz="2400">
                <a:solidFill>
                  <a:srgbClr val="535353"/>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8"/>
          <p:cNvSpPr txBox="1"/>
          <p:nvPr>
            <p:ph idx="5" type="body"/>
          </p:nvPr>
        </p:nvSpPr>
        <p:spPr>
          <a:xfrm>
            <a:off x="6858002" y="2622204"/>
            <a:ext cx="1916113" cy="69721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rgbClr val="45802F"/>
              </a:buClr>
              <a:buSzPts val="4000"/>
              <a:buNone/>
              <a:defRPr b="1" sz="4000">
                <a:solidFill>
                  <a:srgbClr val="45802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2" name="Google Shape;52;p38"/>
          <p:cNvPicPr preferRelativeResize="0"/>
          <p:nvPr/>
        </p:nvPicPr>
        <p:blipFill rotWithShape="1">
          <a:blip r:embed="rId3">
            <a:alphaModFix/>
          </a:blip>
          <a:srcRect b="0" l="0" r="0" t="0"/>
          <a:stretch/>
        </p:blipFill>
        <p:spPr>
          <a:xfrm>
            <a:off x="5949503" y="271250"/>
            <a:ext cx="2808582" cy="947080"/>
          </a:xfrm>
          <a:prstGeom prst="rect">
            <a:avLst/>
          </a:prstGeom>
          <a:noFill/>
          <a:ln>
            <a:noFill/>
          </a:ln>
        </p:spPr>
      </p:pic>
      <p:pic>
        <p:nvPicPr>
          <p:cNvPr id="53" name="Google Shape;53;p38"/>
          <p:cNvPicPr preferRelativeResize="0"/>
          <p:nvPr/>
        </p:nvPicPr>
        <p:blipFill rotWithShape="1">
          <a:blip r:embed="rId4">
            <a:alphaModFix/>
          </a:blip>
          <a:srcRect b="0" l="0" r="0" t="0"/>
          <a:stretch/>
        </p:blipFill>
        <p:spPr>
          <a:xfrm>
            <a:off x="5949503" y="1335418"/>
            <a:ext cx="2850740" cy="640136"/>
          </a:xfrm>
          <a:prstGeom prst="rect">
            <a:avLst/>
          </a:prstGeom>
          <a:noFill/>
          <a:ln>
            <a:noFill/>
          </a:ln>
        </p:spPr>
      </p:pic>
    </p:spTree>
  </p:cSld>
  <p:clrMapOvr>
    <a:masterClrMapping/>
  </p:clrMapOvr>
  <p:extLst>
    <p:ext uri="{DCECCB84-F9BA-43D5-87BE-67443E8EF086}">
      <p15:sldGuideLst>
        <p15:guide id="1" orient="horz" pos="459">
          <p15:clr>
            <a:srgbClr val="FBAE40"/>
          </p15:clr>
        </p15:guide>
        <p15:guide id="2" pos="521">
          <p15:clr>
            <a:srgbClr val="FBAE40"/>
          </p15:clr>
        </p15:guide>
        <p15:guide id="3" pos="5239">
          <p15:clr>
            <a:srgbClr val="FBAE40"/>
          </p15:clr>
        </p15:guide>
        <p15:guide id="4" pos="4400">
          <p15:clr>
            <a:srgbClr val="FBAE40"/>
          </p15:clr>
        </p15:guide>
        <p15:guide id="5" orient="horz" pos="82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54" name="Shape 54"/>
        <p:cNvGrpSpPr/>
        <p:nvPr/>
      </p:nvGrpSpPr>
      <p:grpSpPr>
        <a:xfrm>
          <a:off x="0" y="0"/>
          <a:ext cx="0" cy="0"/>
          <a:chOff x="0" y="0"/>
          <a:chExt cx="0" cy="0"/>
        </a:xfrm>
      </p:grpSpPr>
      <p:sp>
        <p:nvSpPr>
          <p:cNvPr id="55" name="Google Shape;55;p39"/>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9"/>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7" name="Google Shape;57;p3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60" name="Shape 60"/>
        <p:cNvGrpSpPr/>
        <p:nvPr/>
      </p:nvGrpSpPr>
      <p:grpSpPr>
        <a:xfrm>
          <a:off x="0" y="0"/>
          <a:ext cx="0" cy="0"/>
          <a:chOff x="0" y="0"/>
          <a:chExt cx="0" cy="0"/>
        </a:xfrm>
      </p:grpSpPr>
      <p:sp>
        <p:nvSpPr>
          <p:cNvPr id="61" name="Google Shape;61;p4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4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4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główek sekcji" type="secHead">
  <p:cSld name="SECTION_HEADER">
    <p:spTree>
      <p:nvGrpSpPr>
        <p:cNvPr id="66" name="Shape 66"/>
        <p:cNvGrpSpPr/>
        <p:nvPr/>
      </p:nvGrpSpPr>
      <p:grpSpPr>
        <a:xfrm>
          <a:off x="0" y="0"/>
          <a:ext cx="0" cy="0"/>
          <a:chOff x="0" y="0"/>
          <a:chExt cx="0" cy="0"/>
        </a:xfrm>
      </p:grpSpPr>
      <p:sp>
        <p:nvSpPr>
          <p:cNvPr id="67" name="Google Shape;67;p41"/>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41"/>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9" name="Google Shape;69;p4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wa elementy zawartości" type="twoObj">
  <p:cSld name="TWO_OBJECTS">
    <p:spTree>
      <p:nvGrpSpPr>
        <p:cNvPr id="72" name="Shape 72"/>
        <p:cNvGrpSpPr/>
        <p:nvPr/>
      </p:nvGrpSpPr>
      <p:grpSpPr>
        <a:xfrm>
          <a:off x="0" y="0"/>
          <a:ext cx="0" cy="0"/>
          <a:chOff x="0" y="0"/>
          <a:chExt cx="0" cy="0"/>
        </a:xfrm>
      </p:grpSpPr>
      <p:sp>
        <p:nvSpPr>
          <p:cNvPr id="73" name="Google Shape;73;p4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2"/>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2"/>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4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ównanie" type="twoTxTwoObj">
  <p:cSld name="TWO_OBJECTS_WITH_TEXT">
    <p:spTree>
      <p:nvGrpSpPr>
        <p:cNvPr id="79" name="Shape 79"/>
        <p:cNvGrpSpPr/>
        <p:nvPr/>
      </p:nvGrpSpPr>
      <p:grpSpPr>
        <a:xfrm>
          <a:off x="0" y="0"/>
          <a:ext cx="0" cy="0"/>
          <a:chOff x="0" y="0"/>
          <a:chExt cx="0" cy="0"/>
        </a:xfrm>
      </p:grpSpPr>
      <p:sp>
        <p:nvSpPr>
          <p:cNvPr id="80" name="Google Shape;80;p43"/>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3"/>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2" name="Google Shape;82;p43"/>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3"/>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4" name="Google Shape;84;p43"/>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4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researchgate.net/publication/311582607_Maritime_Safety_and_Environmental_Protection_in_Europe_Multiple_Layers_in_Regulation_and_Compliance" TargetMode="External"/><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3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hyperlink" Target="https://www.youtube.com/watch?v=PCNanJNJ8JA" TargetMode="External"/><Relationship Id="rId6" Type="http://schemas.openxmlformats.org/officeDocument/2006/relationships/image" Target="../media/image41.png"/><Relationship Id="rId7"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3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5.png"/><Relationship Id="rId7" Type="http://schemas.openxmlformats.org/officeDocument/2006/relationships/image" Target="../media/image8.png"/><Relationship Id="rId8"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hyperlink" Target="https://www.youtube.com/watch?v=BiSYoeqb_VY" TargetMode="External"/><Relationship Id="rId6" Type="http://schemas.openxmlformats.org/officeDocument/2006/relationships/image" Target="../media/image24.png"/><Relationship Id="rId7"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jpg"/><Relationship Id="rId4" Type="http://schemas.openxmlformats.org/officeDocument/2006/relationships/image" Target="../media/image12.png"/><Relationship Id="rId5"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ec.europa.eu/environment/eussd/pdf/footprint/PEF%20methodology%20final%20draft.pdf" TargetMode="External"/><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5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researchgate.net/publication/280313533_Applications_of_Life_Cycle_Assessment_in_Shipping" TargetMode="External"/><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43.png"/><Relationship Id="rId6" Type="http://schemas.openxmlformats.org/officeDocument/2006/relationships/image" Target="../media/image39.png"/><Relationship Id="rId7"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4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cedelft.eu/wp-content/uploads/sites/2/2021/11/CE_Delft_CHEW_200105_Final_Report.pdf" TargetMode="External"/><Relationship Id="rId4" Type="http://schemas.openxmlformats.org/officeDocument/2006/relationships/image" Target="../media/image12.png"/><Relationship Id="rId5"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2.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eur-lex.europa.eu/legal-content/EN/TXT/?uri=CELEX:32009L0125" TargetMode="External"/><Relationship Id="rId4" Type="http://schemas.openxmlformats.org/officeDocument/2006/relationships/image" Target="../media/image12.png"/><Relationship Id="rId5"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www.youtube.com/watch?v=WrYO02j-Ak8" TargetMode="External"/><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5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4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4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36.png"/><Relationship Id="rId6" Type="http://schemas.openxmlformats.org/officeDocument/2006/relationships/image" Target="../media/image34.png"/><Relationship Id="rId7"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51.jpg"/><Relationship Id="rId6" Type="http://schemas.openxmlformats.org/officeDocument/2006/relationships/image" Target="../media/image49.jpg"/><Relationship Id="rId7" Type="http://schemas.openxmlformats.org/officeDocument/2006/relationships/image" Target="../media/image4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54.jpg"/><Relationship Id="rId6" Type="http://schemas.openxmlformats.org/officeDocument/2006/relationships/image" Target="../media/image46.png"/><Relationship Id="rId7" Type="http://schemas.openxmlformats.org/officeDocument/2006/relationships/image" Target="../media/image5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54.jpg"/><Relationship Id="rId6" Type="http://schemas.openxmlformats.org/officeDocument/2006/relationships/image" Target="../media/image46.png"/><Relationship Id="rId7"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theicct.org/sites/default/files/publications/Global-Marine-BC-Inventory-2015_ICCT-Report_15122017_vF.pdf" TargetMode="External"/><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5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5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hyperlink" Target="https://www.youtube.com/watch?v=6xUoPC5G7UI" TargetMode="External"/><Relationship Id="rId6" Type="http://schemas.openxmlformats.org/officeDocument/2006/relationships/image" Target="../media/image5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58.png"/><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58.png"/><Relationship Id="rId4" Type="http://schemas.openxmlformats.org/officeDocument/2006/relationships/image" Target="../media/image57.png"/><Relationship Id="rId5" Type="http://schemas.openxmlformats.org/officeDocument/2006/relationships/image" Target="../media/image6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58.png"/><Relationship Id="rId4" Type="http://schemas.openxmlformats.org/officeDocument/2006/relationships/image" Target="../media/image57.png"/><Relationship Id="rId5" Type="http://schemas.openxmlformats.org/officeDocument/2006/relationships/image" Target="../media/image6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58.png"/><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58.png"/><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6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https://ec.europa.eu/environment/eussd/smgp/ef_pilots.htm" TargetMode="External"/><Relationship Id="rId4" Type="http://schemas.openxmlformats.org/officeDocument/2006/relationships/hyperlink" Target="https://www.imo.org/en/MediaCentre/PressBriefings/pages/DecadeOfGHGAction.aspx#:~:text=In%20April%202018%2C%20IMO%20adopted,towards%20phasing%20out%20GHG%20emissions" TargetMode="External"/><Relationship Id="rId5" Type="http://schemas.openxmlformats.org/officeDocument/2006/relationships/hyperlink" Target="https://ec.europa.eu/clima/system/files/2020-05/swd_2020_82_en.pdf" TargetMode="External"/><Relationship Id="rId6" Type="http://schemas.openxmlformats.org/officeDocument/2006/relationships/hyperlink" Target="https://ec.europa.eu/environment/eussd/pdf/footprint/PEF%20methodology%20final%20draft.pdf" TargetMode="External"/><Relationship Id="rId7" Type="http://schemas.openxmlformats.org/officeDocument/2006/relationships/image" Target="../media/image12.png"/><Relationship Id="rId8"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6.jpg"/><Relationship Id="rId6" Type="http://schemas.openxmlformats.org/officeDocument/2006/relationships/hyperlink" Target="https://www.imo.org/en/MediaCentre/PressBriefings/pages/DecadeOfGHGAction.aspx#:~:text=In%20April%202018%2C%20IMO%20adopted,towards%20phasing%20out%20GHG%20emissions" TargetMode="External"/><Relationship Id="rId7" Type="http://schemas.openxmlformats.org/officeDocument/2006/relationships/hyperlink" Target="https://www.imo.org/en/MediaCentre/PressBriefings/pages/DecadeOfGHGAction.aspx#:~:text=In%20April%202018%2C%20IMO%20adopted,towards%20phasing%20out%20GHG%20emission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hyperlink" Target="https://allhandsondeck.e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2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2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eur-lex.europa.eu/LexUriServ/LexUriServ.do?uri=OJ:L:2013:330:0001:0020:EN:PDF" TargetMode="External"/><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
          <p:cNvSpPr txBox="1"/>
          <p:nvPr>
            <p:ph idx="1" type="body"/>
          </p:nvPr>
        </p:nvSpPr>
        <p:spPr>
          <a:xfrm>
            <a:off x="697045" y="2883760"/>
            <a:ext cx="7667621" cy="722313"/>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chemeClr val="lt1"/>
              </a:buClr>
              <a:buSzPct val="100000"/>
              <a:buNone/>
            </a:pPr>
            <a:r>
              <a:rPr lang="de-DE"/>
              <a:t>Module 12 – Environment &amp; Sustainability</a:t>
            </a:r>
            <a:endParaRPr/>
          </a:p>
          <a:p>
            <a:pPr indent="0" lvl="0" marL="0" rtl="0" algn="l">
              <a:lnSpc>
                <a:spcPct val="90000"/>
              </a:lnSpc>
              <a:spcBef>
                <a:spcPts val="1000"/>
              </a:spcBef>
              <a:spcAft>
                <a:spcPts val="0"/>
              </a:spcAft>
              <a:buClr>
                <a:schemeClr val="lt1"/>
              </a:buClr>
              <a:buSzPct val="100000"/>
              <a:buNone/>
            </a:pPr>
            <a:r>
              <a:t/>
            </a:r>
            <a:endParaRPr/>
          </a:p>
        </p:txBody>
      </p:sp>
      <p:sp>
        <p:nvSpPr>
          <p:cNvPr id="128" name="Google Shape;128;p1"/>
          <p:cNvSpPr txBox="1"/>
          <p:nvPr>
            <p:ph idx="2" type="body"/>
          </p:nvPr>
        </p:nvSpPr>
        <p:spPr>
          <a:xfrm>
            <a:off x="709175" y="3686175"/>
            <a:ext cx="7667400" cy="25929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lt1"/>
              </a:buClr>
              <a:buSzPct val="33333"/>
              <a:buNone/>
            </a:pPr>
            <a:r>
              <a:rPr lang="de-DE" sz="6600"/>
              <a:t>Topics of the module:</a:t>
            </a:r>
            <a:endParaRPr sz="7600"/>
          </a:p>
          <a:p>
            <a:pPr indent="0" lvl="0" marL="0" rtl="0" algn="l">
              <a:lnSpc>
                <a:spcPct val="100000"/>
              </a:lnSpc>
              <a:spcBef>
                <a:spcPts val="1000"/>
              </a:spcBef>
              <a:spcAft>
                <a:spcPts val="0"/>
              </a:spcAft>
              <a:buClr>
                <a:schemeClr val="lt1"/>
              </a:buClr>
              <a:buSzPct val="100000"/>
              <a:buNone/>
            </a:pPr>
            <a:r>
              <a:t/>
            </a:r>
            <a:endParaRPr sz="1000"/>
          </a:p>
          <a:p>
            <a:pPr indent="-514350" lvl="0" marL="514350" rtl="0" algn="l">
              <a:lnSpc>
                <a:spcPct val="90000"/>
              </a:lnSpc>
              <a:spcBef>
                <a:spcPts val="1000"/>
              </a:spcBef>
              <a:spcAft>
                <a:spcPts val="0"/>
              </a:spcAft>
              <a:buClr>
                <a:schemeClr val="lt1"/>
              </a:buClr>
              <a:buSzPct val="100000"/>
              <a:buFont typeface="Arial"/>
              <a:buChar char="•"/>
            </a:pPr>
            <a:r>
              <a:rPr lang="de-DE" sz="8000"/>
              <a:t>EU rules on ships pollution</a:t>
            </a:r>
            <a:endParaRPr sz="8000"/>
          </a:p>
          <a:p>
            <a:pPr indent="-514350" lvl="0" marL="514350" rtl="0" algn="l">
              <a:lnSpc>
                <a:spcPct val="90000"/>
              </a:lnSpc>
              <a:spcBef>
                <a:spcPts val="1000"/>
              </a:spcBef>
              <a:spcAft>
                <a:spcPts val="0"/>
              </a:spcAft>
              <a:buClr>
                <a:schemeClr val="lt1"/>
              </a:buClr>
              <a:buSzPct val="100000"/>
              <a:buFont typeface="Arial"/>
              <a:buChar char="•"/>
            </a:pPr>
            <a:r>
              <a:rPr lang="de-DE" sz="8000"/>
              <a:t>Boat recycling and re-use</a:t>
            </a:r>
            <a:endParaRPr sz="8000"/>
          </a:p>
          <a:p>
            <a:pPr indent="-514350" lvl="0" marL="514350" rtl="0" algn="l">
              <a:lnSpc>
                <a:spcPct val="90000"/>
              </a:lnSpc>
              <a:spcBef>
                <a:spcPts val="1000"/>
              </a:spcBef>
              <a:spcAft>
                <a:spcPts val="0"/>
              </a:spcAft>
              <a:buClr>
                <a:schemeClr val="lt1"/>
              </a:buClr>
              <a:buSzPct val="100000"/>
              <a:buFont typeface="Arial"/>
              <a:buChar char="•"/>
            </a:pPr>
            <a:r>
              <a:rPr lang="de-DE" sz="8000"/>
              <a:t>The environmental impacts of a product's life cycle</a:t>
            </a:r>
            <a:endParaRPr sz="8000"/>
          </a:p>
          <a:p>
            <a:pPr indent="-514350" lvl="0" marL="514350" rtl="0" algn="l">
              <a:lnSpc>
                <a:spcPct val="90000"/>
              </a:lnSpc>
              <a:spcBef>
                <a:spcPts val="1000"/>
              </a:spcBef>
              <a:spcAft>
                <a:spcPts val="0"/>
              </a:spcAft>
              <a:buSzPct val="100000"/>
              <a:buChar char="•"/>
            </a:pPr>
            <a:r>
              <a:rPr lang="de-DE" sz="8000"/>
              <a:t>Ecodesign</a:t>
            </a:r>
            <a:endParaRPr sz="8000"/>
          </a:p>
          <a:p>
            <a:pPr indent="-514350" lvl="0" marL="514350" rtl="0" algn="l">
              <a:lnSpc>
                <a:spcPct val="90000"/>
              </a:lnSpc>
              <a:spcBef>
                <a:spcPts val="1000"/>
              </a:spcBef>
              <a:spcAft>
                <a:spcPts val="0"/>
              </a:spcAft>
              <a:buClr>
                <a:schemeClr val="lt1"/>
              </a:buClr>
              <a:buSzPct val="100000"/>
              <a:buFont typeface="Arial"/>
              <a:buChar char="•"/>
            </a:pPr>
            <a:r>
              <a:rPr lang="de-DE" sz="8000"/>
              <a:t>The best alternatives to using the traditional high strength-to-weight for a ship</a:t>
            </a:r>
            <a:endParaRPr sz="8000"/>
          </a:p>
          <a:p>
            <a:pPr indent="0" lvl="0" marL="0" rtl="0" algn="l">
              <a:lnSpc>
                <a:spcPct val="90000"/>
              </a:lnSpc>
              <a:spcBef>
                <a:spcPts val="1000"/>
              </a:spcBef>
              <a:spcAft>
                <a:spcPts val="0"/>
              </a:spcAft>
              <a:buClr>
                <a:schemeClr val="lt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8"/>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282" name="Google Shape;282;p8"/>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1. EU regulation on ship recycling</a:t>
            </a:r>
            <a:endParaRPr/>
          </a:p>
        </p:txBody>
      </p:sp>
      <p:sp>
        <p:nvSpPr>
          <p:cNvPr id="283" name="Google Shape;283;p8"/>
          <p:cNvSpPr txBox="1"/>
          <p:nvPr>
            <p:ph idx="2" type="body"/>
          </p:nvPr>
        </p:nvSpPr>
        <p:spPr>
          <a:xfrm>
            <a:off x="735999" y="1021911"/>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The transboundary movement of waste</a:t>
            </a:r>
            <a:endParaRPr sz="2800"/>
          </a:p>
        </p:txBody>
      </p:sp>
      <p:sp>
        <p:nvSpPr>
          <p:cNvPr id="284" name="Google Shape;284;p8"/>
          <p:cNvSpPr txBox="1"/>
          <p:nvPr>
            <p:ph idx="3" type="body"/>
          </p:nvPr>
        </p:nvSpPr>
        <p:spPr>
          <a:xfrm>
            <a:off x="736000" y="1709075"/>
            <a:ext cx="4489200" cy="44067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rgbClr val="535353"/>
              </a:buClr>
              <a:buSzPct val="100000"/>
              <a:buNone/>
            </a:pPr>
            <a:r>
              <a:rPr lang="de-DE"/>
              <a:t>Under the </a:t>
            </a:r>
            <a:r>
              <a:rPr b="1" lang="de-DE"/>
              <a:t>Basel Convention</a:t>
            </a:r>
            <a:r>
              <a:rPr lang="de-DE"/>
              <a:t>, ships containing hazardous materials and wastes have to be considered hazardous waste themselves at the time of their disposal. Exporting ship containing hazardous materials, has to be considered a transboundary movement of hazardous waste. </a:t>
            </a:r>
            <a:endParaRPr/>
          </a:p>
          <a:p>
            <a:pPr indent="0" lvl="0" marL="0" rtl="0" algn="l">
              <a:lnSpc>
                <a:spcPct val="100000"/>
              </a:lnSpc>
              <a:spcBef>
                <a:spcPts val="0"/>
              </a:spcBef>
              <a:spcAft>
                <a:spcPts val="0"/>
              </a:spcAft>
              <a:buClr>
                <a:srgbClr val="535353"/>
              </a:buClr>
              <a:buSzPct val="100000"/>
              <a:buNone/>
            </a:pPr>
            <a:r>
              <a:t/>
            </a:r>
            <a:endParaRPr/>
          </a:p>
          <a:p>
            <a:pPr indent="0" lvl="0" marL="0" rtl="0" algn="l">
              <a:lnSpc>
                <a:spcPct val="100000"/>
              </a:lnSpc>
              <a:spcBef>
                <a:spcPts val="0"/>
              </a:spcBef>
              <a:spcAft>
                <a:spcPts val="0"/>
              </a:spcAft>
              <a:buClr>
                <a:srgbClr val="535353"/>
              </a:buClr>
              <a:buSzPct val="100000"/>
              <a:buNone/>
            </a:pPr>
            <a:r>
              <a:rPr lang="de-DE"/>
              <a:t>As a consequence, the </a:t>
            </a:r>
            <a:r>
              <a:rPr b="1" lang="de-DE"/>
              <a:t>EU Shipments of Waste Regulation </a:t>
            </a:r>
            <a:r>
              <a:rPr lang="de-DE"/>
              <a:t>stops the export of end-of-life ships to developing countries, even for recycling. </a:t>
            </a:r>
            <a:endParaRPr/>
          </a:p>
          <a:p>
            <a:pPr indent="-316230" lvl="0" marL="457200" rtl="0" algn="l">
              <a:lnSpc>
                <a:spcPct val="100000"/>
              </a:lnSpc>
              <a:spcBef>
                <a:spcPts val="0"/>
              </a:spcBef>
              <a:spcAft>
                <a:spcPts val="0"/>
              </a:spcAft>
              <a:buClr>
                <a:srgbClr val="535353"/>
              </a:buClr>
              <a:buSzPct val="100000"/>
              <a:buFont typeface="Calibri"/>
              <a:buNone/>
            </a:pPr>
            <a:r>
              <a:t/>
            </a:r>
            <a:endParaRPr/>
          </a:p>
          <a:p>
            <a:pPr indent="-316230" lvl="0" marL="457200" rtl="0" algn="l">
              <a:lnSpc>
                <a:spcPct val="100000"/>
              </a:lnSpc>
              <a:spcBef>
                <a:spcPts val="0"/>
              </a:spcBef>
              <a:spcAft>
                <a:spcPts val="0"/>
              </a:spcAft>
              <a:buClr>
                <a:srgbClr val="535353"/>
              </a:buClr>
              <a:buSzPct val="100000"/>
              <a:buFont typeface="Calibri"/>
              <a:buNone/>
            </a:pPr>
            <a:r>
              <a:t/>
            </a:r>
            <a:endParaRPr/>
          </a:p>
        </p:txBody>
      </p:sp>
      <p:sp>
        <p:nvSpPr>
          <p:cNvPr id="285" name="Google Shape;285;p8"/>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286" name="Google Shape;286;p8"/>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287" name="Google Shape;287;p8"/>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pic>
        <p:nvPicPr>
          <p:cNvPr descr="A picture containing dirty, raft&#10;&#10;Description automatically generated" id="288" name="Google Shape;288;p8"/>
          <p:cNvPicPr preferRelativeResize="0"/>
          <p:nvPr/>
        </p:nvPicPr>
        <p:blipFill rotWithShape="1">
          <a:blip r:embed="rId5">
            <a:alphaModFix/>
          </a:blip>
          <a:srcRect b="0" l="0" r="0" t="0"/>
          <a:stretch/>
        </p:blipFill>
        <p:spPr>
          <a:xfrm>
            <a:off x="5198405" y="2211427"/>
            <a:ext cx="3541527" cy="24351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9"/>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294" name="Google Shape;294;p9"/>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1. EU regulation on ship recycling</a:t>
            </a:r>
            <a:endParaRPr/>
          </a:p>
        </p:txBody>
      </p:sp>
      <p:sp>
        <p:nvSpPr>
          <p:cNvPr id="295" name="Google Shape;295;p9"/>
          <p:cNvSpPr txBox="1"/>
          <p:nvPr>
            <p:ph idx="2" type="body"/>
          </p:nvPr>
        </p:nvSpPr>
        <p:spPr>
          <a:xfrm>
            <a:off x="735999" y="1021911"/>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Protection of the marine environment</a:t>
            </a:r>
            <a:endParaRPr sz="2800"/>
          </a:p>
        </p:txBody>
      </p:sp>
      <p:sp>
        <p:nvSpPr>
          <p:cNvPr id="296" name="Google Shape;296;p9"/>
          <p:cNvSpPr txBox="1"/>
          <p:nvPr>
            <p:ph idx="3" type="body"/>
          </p:nvPr>
        </p:nvSpPr>
        <p:spPr>
          <a:xfrm>
            <a:off x="735998" y="1613520"/>
            <a:ext cx="5031755" cy="4363101"/>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535353"/>
              </a:buClr>
              <a:buSzPts val="1750"/>
              <a:buFont typeface="Arial"/>
              <a:buChar char="•"/>
            </a:pPr>
            <a:r>
              <a:rPr lang="de-DE" sz="1750"/>
              <a:t>The EU regulation addressed a number of critical issues related to marine environment protection, including the </a:t>
            </a:r>
            <a:r>
              <a:rPr b="1" lang="de-DE" sz="1750"/>
              <a:t>ban of the beaching method </a:t>
            </a:r>
            <a:r>
              <a:rPr lang="de-DE" sz="1750"/>
              <a:t>and the </a:t>
            </a:r>
            <a:r>
              <a:rPr b="1" lang="de-DE" sz="1750"/>
              <a:t>control of downstream waste </a:t>
            </a:r>
            <a:r>
              <a:rPr lang="de-DE" sz="1750"/>
              <a:t>and on-the-ground conditions in recycling facilities. </a:t>
            </a:r>
            <a:endParaRPr/>
          </a:p>
          <a:p>
            <a:pPr indent="0" lvl="0" marL="0" rtl="0" algn="l">
              <a:lnSpc>
                <a:spcPct val="100000"/>
              </a:lnSpc>
              <a:spcBef>
                <a:spcPts val="0"/>
              </a:spcBef>
              <a:spcAft>
                <a:spcPts val="0"/>
              </a:spcAft>
              <a:buClr>
                <a:srgbClr val="535353"/>
              </a:buClr>
              <a:buSzPts val="1750"/>
              <a:buNone/>
            </a:pPr>
            <a:r>
              <a:t/>
            </a:r>
            <a:endParaRPr sz="1750"/>
          </a:p>
          <a:p>
            <a:pPr indent="-342900" lvl="0" marL="342900" rtl="0" algn="l">
              <a:lnSpc>
                <a:spcPct val="100000"/>
              </a:lnSpc>
              <a:spcBef>
                <a:spcPts val="0"/>
              </a:spcBef>
              <a:spcAft>
                <a:spcPts val="0"/>
              </a:spcAft>
              <a:buClr>
                <a:srgbClr val="535353"/>
              </a:buClr>
              <a:buSzPts val="1750"/>
              <a:buFont typeface="Arial"/>
              <a:buChar char="•"/>
            </a:pPr>
            <a:r>
              <a:rPr lang="de-DE" sz="1750"/>
              <a:t>At the same time, as underlined by Valentina Rossi in </a:t>
            </a:r>
            <a:r>
              <a:rPr i="1" lang="de-DE" sz="1750" u="sng">
                <a:solidFill>
                  <a:schemeClr val="hlink"/>
                </a:solidFill>
                <a:hlinkClick r:id="rId3"/>
              </a:rPr>
              <a:t>Maritime Safety and Environmental Protection in Europe. Multiple Layers in Regulation and Compliance</a:t>
            </a:r>
            <a:r>
              <a:rPr i="1" lang="de-DE" sz="1750"/>
              <a:t> </a:t>
            </a:r>
            <a:r>
              <a:rPr lang="de-DE" sz="1750"/>
              <a:t>: “</a:t>
            </a:r>
            <a:r>
              <a:rPr i="1" lang="de-DE" sz="1700"/>
              <a:t>the Regulation </a:t>
            </a:r>
            <a:r>
              <a:rPr b="1" i="1" lang="de-DE" sz="1700"/>
              <a:t>postpones the creation of a financial mechanism</a:t>
            </a:r>
            <a:r>
              <a:rPr i="1" lang="de-DE" sz="1700"/>
              <a:t> to finance environmentally sound ship recycling and counterbalance the incentive for the last ship owner to go to low-standard facilities as well as the possibility of </a:t>
            </a:r>
            <a:r>
              <a:rPr b="1" i="1" lang="de-DE" sz="1700"/>
              <a:t>reflagging</a:t>
            </a:r>
            <a:r>
              <a:rPr i="1" lang="de-DE" sz="1700"/>
              <a:t> to escape the export ban</a:t>
            </a:r>
            <a:r>
              <a:rPr i="1" lang="de-DE" sz="1750"/>
              <a:t>”</a:t>
            </a:r>
            <a:r>
              <a:rPr lang="de-DE" sz="1750"/>
              <a:t>. </a:t>
            </a:r>
            <a:endParaRPr/>
          </a:p>
        </p:txBody>
      </p:sp>
      <p:sp>
        <p:nvSpPr>
          <p:cNvPr id="297" name="Google Shape;297;p9"/>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298" name="Google Shape;298;p9"/>
          <p:cNvPicPr preferRelativeResize="0"/>
          <p:nvPr/>
        </p:nvPicPr>
        <p:blipFill rotWithShape="1">
          <a:blip r:embed="rId4">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299" name="Google Shape;299;p9"/>
          <p:cNvPicPr preferRelativeResize="0"/>
          <p:nvPr/>
        </p:nvPicPr>
        <p:blipFill rotWithShape="1">
          <a:blip r:embed="rId5">
            <a:alphaModFix/>
          </a:blip>
          <a:srcRect b="0" l="0" r="0" t="0"/>
          <a:stretch/>
        </p:blipFill>
        <p:spPr>
          <a:xfrm>
            <a:off x="6969169" y="6115710"/>
            <a:ext cx="1789127" cy="368049"/>
          </a:xfrm>
          <a:prstGeom prst="rect">
            <a:avLst/>
          </a:prstGeom>
          <a:noFill/>
          <a:ln>
            <a:noFill/>
          </a:ln>
        </p:spPr>
      </p:pic>
      <p:pic>
        <p:nvPicPr>
          <p:cNvPr descr="A painting of boats on the beach&#10;&#10;Description automatically generated with low confidence" id="300" name="Google Shape;300;p9"/>
          <p:cNvPicPr preferRelativeResize="0"/>
          <p:nvPr/>
        </p:nvPicPr>
        <p:blipFill rotWithShape="1">
          <a:blip r:embed="rId6">
            <a:alphaModFix/>
          </a:blip>
          <a:srcRect b="0" l="0" r="0" t="0"/>
          <a:stretch/>
        </p:blipFill>
        <p:spPr>
          <a:xfrm>
            <a:off x="5662246" y="2017993"/>
            <a:ext cx="3263932" cy="262389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0"/>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800"/>
              <a:buFont typeface="Calibri"/>
              <a:buNone/>
            </a:pPr>
            <a:fld id="{00000000-1234-1234-1234-123412341234}" type="slidenum">
              <a:rPr lang="de-DE"/>
              <a:t>‹#›</a:t>
            </a:fld>
            <a:endParaRPr/>
          </a:p>
        </p:txBody>
      </p:sp>
      <p:sp>
        <p:nvSpPr>
          <p:cNvPr id="306" name="Google Shape;306;p10"/>
          <p:cNvSpPr txBox="1"/>
          <p:nvPr>
            <p:ph idx="1" type="body"/>
          </p:nvPr>
        </p:nvSpPr>
        <p:spPr>
          <a:xfrm>
            <a:off x="735999" y="560494"/>
            <a:ext cx="77476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2. Disposal of a boat procedures and costs </a:t>
            </a:r>
            <a:endParaRPr/>
          </a:p>
        </p:txBody>
      </p:sp>
      <p:sp>
        <p:nvSpPr>
          <p:cNvPr id="307" name="Google Shape;307;p10"/>
          <p:cNvSpPr txBox="1"/>
          <p:nvPr>
            <p:ph idx="2" type="body"/>
          </p:nvPr>
        </p:nvSpPr>
        <p:spPr>
          <a:xfrm>
            <a:off x="736000" y="1087434"/>
            <a:ext cx="7670800"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Re-use, recycling and restoration</a:t>
            </a:r>
            <a:endParaRPr sz="2800"/>
          </a:p>
          <a:p>
            <a:pPr indent="0" lvl="0" marL="0" rtl="0" algn="l">
              <a:lnSpc>
                <a:spcPct val="90000"/>
              </a:lnSpc>
              <a:spcBef>
                <a:spcPts val="1000"/>
              </a:spcBef>
              <a:spcAft>
                <a:spcPts val="0"/>
              </a:spcAft>
              <a:buClr>
                <a:srgbClr val="535353"/>
              </a:buClr>
              <a:buSzPts val="2800"/>
              <a:buNone/>
            </a:pPr>
            <a:r>
              <a:t/>
            </a:r>
            <a:endParaRPr sz="2800"/>
          </a:p>
        </p:txBody>
      </p:sp>
      <p:sp>
        <p:nvSpPr>
          <p:cNvPr id="308" name="Google Shape;308;p10"/>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309" name="Google Shape;309;p10"/>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310" name="Google Shape;310;p10"/>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sp>
        <p:nvSpPr>
          <p:cNvPr id="311" name="Google Shape;311;p10"/>
          <p:cNvSpPr txBox="1"/>
          <p:nvPr>
            <p:ph idx="3" type="body"/>
          </p:nvPr>
        </p:nvSpPr>
        <p:spPr>
          <a:xfrm>
            <a:off x="735999" y="1792105"/>
            <a:ext cx="7670800" cy="1080050"/>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lnSpc>
                <a:spcPct val="100000"/>
              </a:lnSpc>
              <a:spcBef>
                <a:spcPts val="0"/>
              </a:spcBef>
              <a:spcAft>
                <a:spcPts val="0"/>
              </a:spcAft>
              <a:buClr>
                <a:srgbClr val="535353"/>
              </a:buClr>
              <a:buSzPct val="100000"/>
              <a:buFont typeface="Arial"/>
              <a:buChar char="•"/>
            </a:pPr>
            <a:r>
              <a:rPr lang="de-DE"/>
              <a:t>There has been a flurry of interest in Europe recently about what happens to boats that have reached the end of their life or have been abandoned. Such vessels can lead to </a:t>
            </a:r>
            <a:r>
              <a:rPr b="1" lang="de-DE"/>
              <a:t>pollution,</a:t>
            </a:r>
            <a:r>
              <a:rPr lang="de-DE"/>
              <a:t> </a:t>
            </a:r>
            <a:r>
              <a:rPr b="1" lang="de-DE"/>
              <a:t>navigational hazards </a:t>
            </a:r>
            <a:r>
              <a:rPr lang="de-DE"/>
              <a:t>and </a:t>
            </a:r>
            <a:r>
              <a:rPr b="1" lang="de-DE"/>
              <a:t>removal costs for marinas</a:t>
            </a:r>
            <a:r>
              <a:rPr lang="de-DE"/>
              <a:t>, ports and recreational craft owners.</a:t>
            </a:r>
            <a:endParaRPr/>
          </a:p>
        </p:txBody>
      </p:sp>
      <p:pic>
        <p:nvPicPr>
          <p:cNvPr id="312" name="Google Shape;312;p10"/>
          <p:cNvPicPr preferRelativeResize="0"/>
          <p:nvPr/>
        </p:nvPicPr>
        <p:blipFill rotWithShape="1">
          <a:blip r:embed="rId5">
            <a:alphaModFix/>
          </a:blip>
          <a:srcRect b="0" l="0" r="0" t="0"/>
          <a:stretch/>
        </p:blipFill>
        <p:spPr>
          <a:xfrm>
            <a:off x="2153065" y="2824820"/>
            <a:ext cx="4957884" cy="268959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1"/>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800"/>
              <a:buFont typeface="Calibri"/>
              <a:buNone/>
            </a:pPr>
            <a:fld id="{00000000-1234-1234-1234-123412341234}" type="slidenum">
              <a:rPr lang="de-DE"/>
              <a:t>‹#›</a:t>
            </a:fld>
            <a:endParaRPr/>
          </a:p>
        </p:txBody>
      </p:sp>
      <p:sp>
        <p:nvSpPr>
          <p:cNvPr id="318" name="Google Shape;318;p11"/>
          <p:cNvSpPr txBox="1"/>
          <p:nvPr>
            <p:ph idx="1" type="body"/>
          </p:nvPr>
        </p:nvSpPr>
        <p:spPr>
          <a:xfrm>
            <a:off x="735999" y="560494"/>
            <a:ext cx="77476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2. Disposal of a boat procedures and costs </a:t>
            </a:r>
            <a:endParaRPr/>
          </a:p>
        </p:txBody>
      </p:sp>
      <p:sp>
        <p:nvSpPr>
          <p:cNvPr id="319" name="Google Shape;319;p11"/>
          <p:cNvSpPr txBox="1"/>
          <p:nvPr>
            <p:ph idx="2" type="body"/>
          </p:nvPr>
        </p:nvSpPr>
        <p:spPr>
          <a:xfrm>
            <a:off x="736000" y="1087434"/>
            <a:ext cx="7670800"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Re-use, recycling and restoration</a:t>
            </a:r>
            <a:endParaRPr sz="2800"/>
          </a:p>
        </p:txBody>
      </p:sp>
      <p:sp>
        <p:nvSpPr>
          <p:cNvPr id="320" name="Google Shape;320;p11"/>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de-DE"/>
              <a:t>ALL HANDS ON DECK Module 12 – Environment &amp; Sustainability</a:t>
            </a:r>
            <a:endParaRPr/>
          </a:p>
        </p:txBody>
      </p:sp>
      <p:pic>
        <p:nvPicPr>
          <p:cNvPr descr="Immagine che contiene testo&#10;&#10;Descrizione generata automaticamente" id="321" name="Google Shape;321;p11"/>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322" name="Google Shape;322;p11"/>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sp>
        <p:nvSpPr>
          <p:cNvPr id="323" name="Google Shape;323;p11"/>
          <p:cNvSpPr txBox="1"/>
          <p:nvPr>
            <p:ph idx="3" type="body"/>
          </p:nvPr>
        </p:nvSpPr>
        <p:spPr>
          <a:xfrm>
            <a:off x="735999" y="1855994"/>
            <a:ext cx="7670800" cy="3484162"/>
          </a:xfrm>
          <a:prstGeom prst="rect">
            <a:avLst/>
          </a:prstGeom>
          <a:noFill/>
          <a:ln>
            <a:noFill/>
          </a:ln>
        </p:spPr>
        <p:txBody>
          <a:bodyPr anchorCtr="0" anchor="t" bIns="45700" lIns="91425" spcFirstLastPara="1" rIns="91425" wrap="square" tIns="45700">
            <a:normAutofit fontScale="77500" lnSpcReduction="20000"/>
          </a:bodyPr>
          <a:lstStyle/>
          <a:p>
            <a:pPr indent="-201930" lvl="0" marL="342900" rtl="0" algn="l">
              <a:lnSpc>
                <a:spcPct val="100000"/>
              </a:lnSpc>
              <a:spcBef>
                <a:spcPts val="0"/>
              </a:spcBef>
              <a:spcAft>
                <a:spcPts val="0"/>
              </a:spcAft>
              <a:buSzPct val="100000"/>
              <a:buNone/>
            </a:pPr>
            <a:r>
              <a:t/>
            </a:r>
            <a:endParaRPr/>
          </a:p>
          <a:p>
            <a:pPr indent="-342900" lvl="0" marL="342900" rtl="0" algn="l">
              <a:lnSpc>
                <a:spcPct val="100000"/>
              </a:lnSpc>
              <a:spcBef>
                <a:spcPts val="0"/>
              </a:spcBef>
              <a:spcAft>
                <a:spcPts val="0"/>
              </a:spcAft>
              <a:buSzPct val="100000"/>
              <a:buChar char="•"/>
            </a:pPr>
            <a:r>
              <a:rPr lang="de-DE"/>
              <a:t>It is claimed that Europe has one of the largest concentrations of </a:t>
            </a:r>
            <a:r>
              <a:rPr b="1" lang="de-DE"/>
              <a:t>recreational craft </a:t>
            </a:r>
            <a:r>
              <a:rPr lang="de-DE"/>
              <a:t>in the world, with over 6 million in the European Union alone. It is estimated that as many as 95% of these are made from </a:t>
            </a:r>
            <a:r>
              <a:rPr b="1" lang="de-DE"/>
              <a:t>Fiber Reinforced Plastic</a:t>
            </a:r>
            <a:r>
              <a:rPr lang="de-DE"/>
              <a:t>.</a:t>
            </a:r>
            <a:endParaRPr/>
          </a:p>
          <a:p>
            <a:pPr indent="0" lvl="0" marL="0" rtl="0" algn="l">
              <a:lnSpc>
                <a:spcPct val="100000"/>
              </a:lnSpc>
              <a:spcBef>
                <a:spcPts val="0"/>
              </a:spcBef>
              <a:spcAft>
                <a:spcPts val="0"/>
              </a:spcAft>
              <a:buClr>
                <a:srgbClr val="535353"/>
              </a:buClr>
              <a:buSzPct val="129032"/>
              <a:buNone/>
            </a:pPr>
            <a:r>
              <a:t/>
            </a:r>
            <a:endParaRPr/>
          </a:p>
          <a:p>
            <a:pPr indent="-342900" lvl="0" marL="342900" rtl="0" algn="l">
              <a:lnSpc>
                <a:spcPct val="100000"/>
              </a:lnSpc>
              <a:spcBef>
                <a:spcPts val="0"/>
              </a:spcBef>
              <a:spcAft>
                <a:spcPts val="0"/>
              </a:spcAft>
              <a:buClr>
                <a:srgbClr val="535353"/>
              </a:buClr>
              <a:buSzPct val="129032"/>
              <a:buFont typeface="Arial"/>
              <a:buChar char="•"/>
            </a:pPr>
            <a:r>
              <a:rPr lang="de-DE"/>
              <a:t>Because Fiber Reinforced Plastic is </a:t>
            </a:r>
            <a:r>
              <a:rPr b="1" lang="de-DE"/>
              <a:t>highly durable</a:t>
            </a:r>
            <a:r>
              <a:rPr lang="de-DE"/>
              <a:t>, end-of-life disposal has not been a major issue so far. However, the time is coming when even these boats will reach the end of their lives and will have to be disposed of. </a:t>
            </a:r>
            <a:endParaRPr/>
          </a:p>
          <a:p>
            <a:pPr indent="0" lvl="0" marL="0" rtl="0" algn="l">
              <a:lnSpc>
                <a:spcPct val="100000"/>
              </a:lnSpc>
              <a:spcBef>
                <a:spcPts val="0"/>
              </a:spcBef>
              <a:spcAft>
                <a:spcPts val="0"/>
              </a:spcAft>
              <a:buClr>
                <a:srgbClr val="535353"/>
              </a:buClr>
              <a:buSzPct val="129032"/>
              <a:buNone/>
            </a:pPr>
            <a:r>
              <a:t/>
            </a:r>
            <a:endParaRPr/>
          </a:p>
          <a:p>
            <a:pPr indent="-342900" lvl="0" marL="342900" rtl="0" algn="l">
              <a:lnSpc>
                <a:spcPct val="100000"/>
              </a:lnSpc>
              <a:spcBef>
                <a:spcPts val="0"/>
              </a:spcBef>
              <a:spcAft>
                <a:spcPts val="0"/>
              </a:spcAft>
              <a:buClr>
                <a:srgbClr val="535353"/>
              </a:buClr>
              <a:buSzPct val="129032"/>
              <a:buFont typeface="Arial"/>
              <a:buChar char="•"/>
            </a:pPr>
            <a:r>
              <a:rPr lang="de-DE"/>
              <a:t>As regulation is starting to restrict the disposal of FRP to landfill, </a:t>
            </a:r>
            <a:r>
              <a:rPr b="1" lang="de-DE"/>
              <a:t>recycling</a:t>
            </a:r>
            <a:r>
              <a:rPr lang="de-DE"/>
              <a:t> will become the only realistic option. Unfortunately FRP recycling procedure is highly regulated and expansive.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2"/>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800"/>
              <a:buFont typeface="Calibri"/>
              <a:buNone/>
            </a:pPr>
            <a:fld id="{00000000-1234-1234-1234-123412341234}" type="slidenum">
              <a:rPr lang="de-DE"/>
              <a:t>‹#›</a:t>
            </a:fld>
            <a:endParaRPr/>
          </a:p>
        </p:txBody>
      </p:sp>
      <p:sp>
        <p:nvSpPr>
          <p:cNvPr id="329" name="Google Shape;329;p12"/>
          <p:cNvSpPr txBox="1"/>
          <p:nvPr>
            <p:ph idx="1" type="body"/>
          </p:nvPr>
        </p:nvSpPr>
        <p:spPr>
          <a:xfrm>
            <a:off x="735999" y="560494"/>
            <a:ext cx="77476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2. Disposal of a boat procedures and costs </a:t>
            </a:r>
            <a:endParaRPr/>
          </a:p>
        </p:txBody>
      </p:sp>
      <p:sp>
        <p:nvSpPr>
          <p:cNvPr id="330" name="Google Shape;330;p12"/>
          <p:cNvSpPr txBox="1"/>
          <p:nvPr>
            <p:ph idx="2" type="body"/>
          </p:nvPr>
        </p:nvSpPr>
        <p:spPr>
          <a:xfrm>
            <a:off x="736000" y="1087434"/>
            <a:ext cx="7670800"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Re-use and restoration</a:t>
            </a:r>
            <a:endParaRPr sz="2800"/>
          </a:p>
        </p:txBody>
      </p:sp>
      <p:sp>
        <p:nvSpPr>
          <p:cNvPr id="331" name="Google Shape;331;p12"/>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de-DE"/>
              <a:t>ALL HANDS ON DECK Module 12 – Environment &amp; Sustainability</a:t>
            </a:r>
            <a:endParaRPr/>
          </a:p>
        </p:txBody>
      </p:sp>
      <p:pic>
        <p:nvPicPr>
          <p:cNvPr descr="Immagine che contiene testo&#10;&#10;Descrizione generata automaticamente" id="332" name="Google Shape;332;p12"/>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333" name="Google Shape;333;p12"/>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sp>
        <p:nvSpPr>
          <p:cNvPr id="334" name="Google Shape;334;p12"/>
          <p:cNvSpPr txBox="1"/>
          <p:nvPr>
            <p:ph idx="3" type="body"/>
          </p:nvPr>
        </p:nvSpPr>
        <p:spPr>
          <a:xfrm>
            <a:off x="736000" y="1891174"/>
            <a:ext cx="3296738" cy="3665563"/>
          </a:xfrm>
          <a:prstGeom prst="rect">
            <a:avLst/>
          </a:prstGeom>
          <a:noFill/>
          <a:ln>
            <a:noFill/>
          </a:ln>
        </p:spPr>
        <p:txBody>
          <a:bodyPr anchorCtr="0" anchor="t" bIns="45700" lIns="91425" spcFirstLastPara="1" rIns="91425" wrap="square" tIns="45700">
            <a:normAutofit fontScale="77500" lnSpcReduction="10000"/>
          </a:bodyPr>
          <a:lstStyle/>
          <a:p>
            <a:pPr indent="-320040" lvl="0" marL="342900" rtl="0" algn="l">
              <a:lnSpc>
                <a:spcPct val="100000"/>
              </a:lnSpc>
              <a:spcBef>
                <a:spcPts val="0"/>
              </a:spcBef>
              <a:spcAft>
                <a:spcPts val="0"/>
              </a:spcAft>
              <a:buClr>
                <a:srgbClr val="535353"/>
              </a:buClr>
              <a:buSzPct val="100000"/>
              <a:buFont typeface="Arial"/>
              <a:buChar char="•"/>
            </a:pPr>
            <a:r>
              <a:rPr lang="de-DE"/>
              <a:t>Due to the high costs of dismantling, wreck of boats represent a cause of sea, fluvial and earth pollution. </a:t>
            </a:r>
            <a:endParaRPr/>
          </a:p>
          <a:p>
            <a:pPr indent="0" lvl="0" marL="11430" rtl="0" algn="l">
              <a:lnSpc>
                <a:spcPct val="100000"/>
              </a:lnSpc>
              <a:spcBef>
                <a:spcPts val="0"/>
              </a:spcBef>
              <a:spcAft>
                <a:spcPts val="0"/>
              </a:spcAft>
              <a:buClr>
                <a:srgbClr val="535353"/>
              </a:buClr>
              <a:buSzPct val="100000"/>
              <a:buNone/>
            </a:pPr>
            <a:r>
              <a:t/>
            </a:r>
            <a:endParaRPr/>
          </a:p>
          <a:p>
            <a:pPr indent="-320040" lvl="0" marL="342900" rtl="0" algn="l">
              <a:lnSpc>
                <a:spcPct val="100000"/>
              </a:lnSpc>
              <a:spcBef>
                <a:spcPts val="0"/>
              </a:spcBef>
              <a:spcAft>
                <a:spcPts val="0"/>
              </a:spcAft>
              <a:buClr>
                <a:srgbClr val="535353"/>
              </a:buClr>
              <a:buSzPct val="100000"/>
              <a:buFont typeface="Arial"/>
              <a:buChar char="•"/>
            </a:pPr>
            <a:r>
              <a:rPr lang="de-DE"/>
              <a:t>Find a new use for an old boat, maybe on the ground (as furniture, artistic installation, house, </a:t>
            </a:r>
            <a:r>
              <a:rPr lang="de-DE"/>
              <a:t>scenery</a:t>
            </a:r>
            <a:r>
              <a:rPr lang="de-DE"/>
              <a:t>, …)  could be a smart and less expensive way to prolong the life of a former great product.</a:t>
            </a:r>
            <a:endParaRPr/>
          </a:p>
          <a:p>
            <a:pPr indent="-190500" lvl="0" marL="342900" rtl="0" algn="l">
              <a:lnSpc>
                <a:spcPct val="100000"/>
              </a:lnSpc>
              <a:spcBef>
                <a:spcPts val="0"/>
              </a:spcBef>
              <a:spcAft>
                <a:spcPts val="0"/>
              </a:spcAft>
              <a:buClr>
                <a:srgbClr val="535353"/>
              </a:buClr>
              <a:buSzPct val="100000"/>
              <a:buFont typeface="Arial"/>
              <a:buNone/>
            </a:pPr>
            <a:r>
              <a:t/>
            </a:r>
            <a:endParaRPr/>
          </a:p>
        </p:txBody>
      </p:sp>
      <p:pic>
        <p:nvPicPr>
          <p:cNvPr descr="A picture containing outdoor, tree, ground, shore&#10;&#10;Description automatically generated" id="335" name="Google Shape;335;p12"/>
          <p:cNvPicPr preferRelativeResize="0"/>
          <p:nvPr/>
        </p:nvPicPr>
        <p:blipFill rotWithShape="1">
          <a:blip r:embed="rId5">
            <a:alphaModFix/>
          </a:blip>
          <a:srcRect b="0" l="0" r="12570" t="0"/>
          <a:stretch/>
        </p:blipFill>
        <p:spPr>
          <a:xfrm>
            <a:off x="4501495" y="2032726"/>
            <a:ext cx="3989420" cy="30127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3"/>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800"/>
              <a:buFont typeface="Calibri"/>
              <a:buNone/>
            </a:pPr>
            <a:fld id="{00000000-1234-1234-1234-123412341234}" type="slidenum">
              <a:rPr lang="de-DE"/>
              <a:t>‹#›</a:t>
            </a:fld>
            <a:endParaRPr/>
          </a:p>
        </p:txBody>
      </p:sp>
      <p:sp>
        <p:nvSpPr>
          <p:cNvPr id="341" name="Google Shape;341;p13"/>
          <p:cNvSpPr txBox="1"/>
          <p:nvPr>
            <p:ph idx="1" type="body"/>
          </p:nvPr>
        </p:nvSpPr>
        <p:spPr>
          <a:xfrm>
            <a:off x="735999" y="560494"/>
            <a:ext cx="77476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2. Disposal of a boat procedures and costs </a:t>
            </a:r>
            <a:endParaRPr/>
          </a:p>
        </p:txBody>
      </p:sp>
      <p:sp>
        <p:nvSpPr>
          <p:cNvPr id="342" name="Google Shape;342;p13"/>
          <p:cNvSpPr txBox="1"/>
          <p:nvPr>
            <p:ph idx="2" type="body"/>
          </p:nvPr>
        </p:nvSpPr>
        <p:spPr>
          <a:xfrm>
            <a:off x="736000" y="1087434"/>
            <a:ext cx="7670800"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Recycling and </a:t>
            </a:r>
            <a:r>
              <a:rPr lang="de-DE" sz="2800"/>
              <a:t>dismantling</a:t>
            </a:r>
            <a:endParaRPr sz="2800"/>
          </a:p>
        </p:txBody>
      </p:sp>
      <p:sp>
        <p:nvSpPr>
          <p:cNvPr id="343" name="Google Shape;343;p13"/>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de-DE"/>
              <a:t>ALL HANDS ON DECK Module 12 – Environment &amp; Sustainability</a:t>
            </a:r>
            <a:endParaRPr/>
          </a:p>
        </p:txBody>
      </p:sp>
      <p:pic>
        <p:nvPicPr>
          <p:cNvPr descr="Immagine che contiene testo&#10;&#10;Descrizione generata automaticamente" id="344" name="Google Shape;344;p13"/>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345" name="Google Shape;345;p13"/>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sp>
        <p:nvSpPr>
          <p:cNvPr id="346" name="Google Shape;346;p13"/>
          <p:cNvSpPr txBox="1"/>
          <p:nvPr>
            <p:ph idx="3" type="body"/>
          </p:nvPr>
        </p:nvSpPr>
        <p:spPr>
          <a:xfrm>
            <a:off x="735999" y="1891163"/>
            <a:ext cx="7670800" cy="3484162"/>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rgbClr val="535353"/>
              </a:buClr>
              <a:buSzPts val="2400"/>
              <a:buFont typeface="Arial"/>
              <a:buChar char="•"/>
            </a:pPr>
            <a:r>
              <a:rPr lang="de-DE"/>
              <a:t>The owner who intends to scrape his boat must, therefore, necessarily contact a shipyard or a </a:t>
            </a:r>
            <a:r>
              <a:rPr b="1" lang="de-DE"/>
              <a:t>specialized company</a:t>
            </a:r>
            <a:r>
              <a:rPr lang="de-DE"/>
              <a:t>.</a:t>
            </a:r>
            <a:endParaRPr/>
          </a:p>
          <a:p>
            <a:pPr indent="0" lvl="0" marL="0" rtl="0" algn="l">
              <a:lnSpc>
                <a:spcPct val="100000"/>
              </a:lnSpc>
              <a:spcBef>
                <a:spcPts val="0"/>
              </a:spcBef>
              <a:spcAft>
                <a:spcPts val="0"/>
              </a:spcAft>
              <a:buClr>
                <a:srgbClr val="535353"/>
              </a:buClr>
              <a:buSzPts val="2400"/>
              <a:buNone/>
            </a:pPr>
            <a:r>
              <a:t/>
            </a:r>
            <a:endParaRPr/>
          </a:p>
          <a:p>
            <a:pPr indent="-342900" lvl="0" marL="342900" rtl="0" algn="l">
              <a:lnSpc>
                <a:spcPct val="100000"/>
              </a:lnSpc>
              <a:spcBef>
                <a:spcPts val="0"/>
              </a:spcBef>
              <a:spcAft>
                <a:spcPts val="0"/>
              </a:spcAft>
              <a:buClr>
                <a:srgbClr val="535353"/>
              </a:buClr>
              <a:buSzPts val="2400"/>
              <a:buFont typeface="Arial"/>
              <a:buChar char="•"/>
            </a:pPr>
            <a:r>
              <a:rPr lang="de-DE"/>
              <a:t>Dismantled the boat/ship, the shipowner will then issue a </a:t>
            </a:r>
            <a:r>
              <a:rPr b="1" lang="de-DE"/>
              <a:t>demolition certificate</a:t>
            </a:r>
            <a:r>
              <a:rPr lang="de-DE"/>
              <a:t>, to be kept and presented to the harbor master's office together with the appropriate form </a:t>
            </a:r>
            <a:r>
              <a:rPr b="1" lang="de-DE"/>
              <a:t>to request cancellation from the register of registered vessels</a:t>
            </a:r>
            <a:r>
              <a:rPr lang="de-DE"/>
              <a:t>.</a:t>
            </a:r>
            <a:endParaRPr/>
          </a:p>
          <a:p>
            <a:pPr indent="-190500" lvl="0" marL="342900" rtl="0" algn="l">
              <a:lnSpc>
                <a:spcPct val="100000"/>
              </a:lnSpc>
              <a:spcBef>
                <a:spcPts val="0"/>
              </a:spcBef>
              <a:spcAft>
                <a:spcPts val="0"/>
              </a:spcAft>
              <a:buClr>
                <a:srgbClr val="535353"/>
              </a:buClr>
              <a:buSzPts val="2400"/>
              <a:buFont typeface="Arial"/>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4"/>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800"/>
              <a:buFont typeface="Calibri"/>
              <a:buNone/>
            </a:pPr>
            <a:fld id="{00000000-1234-1234-1234-123412341234}" type="slidenum">
              <a:rPr lang="de-DE"/>
              <a:t>‹#›</a:t>
            </a:fld>
            <a:endParaRPr/>
          </a:p>
        </p:txBody>
      </p:sp>
      <p:sp>
        <p:nvSpPr>
          <p:cNvPr id="352" name="Google Shape;352;p14"/>
          <p:cNvSpPr txBox="1"/>
          <p:nvPr>
            <p:ph idx="1" type="body"/>
          </p:nvPr>
        </p:nvSpPr>
        <p:spPr>
          <a:xfrm>
            <a:off x="735999" y="560494"/>
            <a:ext cx="77476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2. Disposal of a boat procedures and costs </a:t>
            </a:r>
            <a:endParaRPr/>
          </a:p>
        </p:txBody>
      </p:sp>
      <p:sp>
        <p:nvSpPr>
          <p:cNvPr id="353" name="Google Shape;353;p14"/>
          <p:cNvSpPr txBox="1"/>
          <p:nvPr>
            <p:ph idx="2" type="body"/>
          </p:nvPr>
        </p:nvSpPr>
        <p:spPr>
          <a:xfrm>
            <a:off x="736000" y="1087434"/>
            <a:ext cx="7670800"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Re-use, recycling and restoration</a:t>
            </a:r>
            <a:endParaRPr sz="2800"/>
          </a:p>
        </p:txBody>
      </p:sp>
      <p:sp>
        <p:nvSpPr>
          <p:cNvPr id="354" name="Google Shape;354;p14"/>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de-DE"/>
              <a:t>ALL HANDS ON DECK Module 12 – Environment &amp; Sustainability</a:t>
            </a:r>
            <a:endParaRPr/>
          </a:p>
        </p:txBody>
      </p:sp>
      <p:pic>
        <p:nvPicPr>
          <p:cNvPr descr="Immagine che contiene testo&#10;&#10;Descrizione generata automaticamente" id="355" name="Google Shape;355;p14"/>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356" name="Google Shape;356;p14"/>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sp>
        <p:nvSpPr>
          <p:cNvPr id="357" name="Google Shape;357;p14"/>
          <p:cNvSpPr txBox="1"/>
          <p:nvPr>
            <p:ph idx="3" type="body"/>
          </p:nvPr>
        </p:nvSpPr>
        <p:spPr>
          <a:xfrm>
            <a:off x="736000" y="1891175"/>
            <a:ext cx="3805800" cy="3682200"/>
          </a:xfrm>
          <a:prstGeom prst="rect">
            <a:avLst/>
          </a:prstGeom>
          <a:noFill/>
          <a:ln>
            <a:noFill/>
          </a:ln>
        </p:spPr>
        <p:txBody>
          <a:bodyPr anchorCtr="0" anchor="t" bIns="45700" lIns="91425" spcFirstLastPara="1" rIns="91425" wrap="square" tIns="45700">
            <a:normAutofit lnSpcReduction="20000"/>
          </a:bodyPr>
          <a:lstStyle/>
          <a:p>
            <a:pPr indent="-381000" lvl="0" marL="457200" rtl="0" algn="l">
              <a:lnSpc>
                <a:spcPct val="100000"/>
              </a:lnSpc>
              <a:spcBef>
                <a:spcPts val="0"/>
              </a:spcBef>
              <a:spcAft>
                <a:spcPts val="0"/>
              </a:spcAft>
              <a:buSzPts val="2400"/>
              <a:buChar char="•"/>
            </a:pPr>
            <a:r>
              <a:rPr lang="de-DE"/>
              <a:t>Find a new use for a boat could be </a:t>
            </a:r>
            <a:r>
              <a:rPr lang="de-DE"/>
              <a:t>a way to prevent disposal costs and be creative at the same time. </a:t>
            </a:r>
            <a:endParaRPr/>
          </a:p>
          <a:p>
            <a:pPr indent="-190500" lvl="0" marL="342900" rtl="0" algn="l">
              <a:lnSpc>
                <a:spcPct val="100000"/>
              </a:lnSpc>
              <a:spcBef>
                <a:spcPts val="0"/>
              </a:spcBef>
              <a:spcAft>
                <a:spcPts val="0"/>
              </a:spcAft>
              <a:buClr>
                <a:srgbClr val="535353"/>
              </a:buClr>
              <a:buSzPts val="2400"/>
              <a:buFont typeface="Arial"/>
              <a:buNone/>
            </a:pPr>
            <a:r>
              <a:t/>
            </a:r>
            <a:endParaRPr/>
          </a:p>
          <a:p>
            <a:pPr indent="-381000" lvl="0" marL="457200" rtl="0" algn="l">
              <a:lnSpc>
                <a:spcPct val="100000"/>
              </a:lnSpc>
              <a:spcBef>
                <a:spcPts val="0"/>
              </a:spcBef>
              <a:spcAft>
                <a:spcPts val="0"/>
              </a:spcAft>
              <a:buSzPts val="2400"/>
              <a:buChar char="•"/>
            </a:pPr>
            <a:r>
              <a:rPr lang="de-DE"/>
              <a:t>You can transform your old boat in a bookcase, or in a piece of furniture as a bed or a sofa for indoor or outdoor  spaces.</a:t>
            </a:r>
            <a:endParaRPr/>
          </a:p>
        </p:txBody>
      </p:sp>
      <p:pic>
        <p:nvPicPr>
          <p:cNvPr id="358" name="Google Shape;358;p14"/>
          <p:cNvPicPr preferRelativeResize="0"/>
          <p:nvPr/>
        </p:nvPicPr>
        <p:blipFill>
          <a:blip r:embed="rId5">
            <a:alphaModFix/>
          </a:blip>
          <a:stretch>
            <a:fillRect/>
          </a:stretch>
        </p:blipFill>
        <p:spPr>
          <a:xfrm>
            <a:off x="4541800" y="2299804"/>
            <a:ext cx="4297401" cy="28649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10781fd2558_0_0"/>
          <p:cNvSpPr txBox="1"/>
          <p:nvPr>
            <p:ph idx="12" type="sldNum"/>
          </p:nvPr>
        </p:nvSpPr>
        <p:spPr>
          <a:xfrm>
            <a:off x="6426200" y="179047"/>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800"/>
              <a:buFont typeface="Calibri"/>
              <a:buNone/>
            </a:pPr>
            <a:fld id="{00000000-1234-1234-1234-123412341234}" type="slidenum">
              <a:rPr lang="de-DE"/>
              <a:t>‹#›</a:t>
            </a:fld>
            <a:endParaRPr/>
          </a:p>
        </p:txBody>
      </p:sp>
      <p:sp>
        <p:nvSpPr>
          <p:cNvPr id="364" name="Google Shape;364;g10781fd2558_0_0"/>
          <p:cNvSpPr txBox="1"/>
          <p:nvPr>
            <p:ph idx="1" type="body"/>
          </p:nvPr>
        </p:nvSpPr>
        <p:spPr>
          <a:xfrm>
            <a:off x="735999" y="560494"/>
            <a:ext cx="7747500" cy="45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2. Disposal of a boat procedures and costs </a:t>
            </a:r>
            <a:endParaRPr/>
          </a:p>
        </p:txBody>
      </p:sp>
      <p:sp>
        <p:nvSpPr>
          <p:cNvPr id="365" name="Google Shape;365;g10781fd2558_0_0"/>
          <p:cNvSpPr txBox="1"/>
          <p:nvPr>
            <p:ph idx="2" type="body"/>
          </p:nvPr>
        </p:nvSpPr>
        <p:spPr>
          <a:xfrm>
            <a:off x="736000" y="1087434"/>
            <a:ext cx="7670700" cy="52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Pollution, </a:t>
            </a:r>
            <a:r>
              <a:rPr lang="de-DE" sz="2800"/>
              <a:t>reuse</a:t>
            </a:r>
            <a:r>
              <a:rPr lang="de-DE" sz="2800"/>
              <a:t> and recycling</a:t>
            </a:r>
            <a:endParaRPr sz="2800"/>
          </a:p>
        </p:txBody>
      </p:sp>
      <p:sp>
        <p:nvSpPr>
          <p:cNvPr id="366" name="Google Shape;366;g10781fd2558_0_0"/>
          <p:cNvSpPr txBox="1"/>
          <p:nvPr>
            <p:ph idx="4" type="body"/>
          </p:nvPr>
        </p:nvSpPr>
        <p:spPr>
          <a:xfrm>
            <a:off x="735999" y="240917"/>
            <a:ext cx="7671300" cy="27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de-DE"/>
              <a:t>ALL HANDS ON DECK Module 12 – Environment &amp; Sustainability</a:t>
            </a:r>
            <a:endParaRPr/>
          </a:p>
        </p:txBody>
      </p:sp>
      <p:pic>
        <p:nvPicPr>
          <p:cNvPr descr="Immagine che contiene testo&#10;&#10;Descrizione generata automaticamente" id="367" name="Google Shape;367;g10781fd2558_0_0"/>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368" name="Google Shape;368;g10781fd2558_0_0"/>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sp>
        <p:nvSpPr>
          <p:cNvPr id="369" name="Google Shape;369;g10781fd2558_0_0"/>
          <p:cNvSpPr txBox="1"/>
          <p:nvPr>
            <p:ph idx="3" type="body"/>
          </p:nvPr>
        </p:nvSpPr>
        <p:spPr>
          <a:xfrm>
            <a:off x="735850" y="1794850"/>
            <a:ext cx="7747800" cy="1203900"/>
          </a:xfrm>
          <a:prstGeom prst="rect">
            <a:avLst/>
          </a:prstGeom>
          <a:noFill/>
          <a:ln>
            <a:noFill/>
          </a:ln>
        </p:spPr>
        <p:txBody>
          <a:bodyPr anchorCtr="0" anchor="t" bIns="45700" lIns="91425" spcFirstLastPara="1" rIns="91425" wrap="square" tIns="45700">
            <a:normAutofit fontScale="92500"/>
          </a:bodyPr>
          <a:lstStyle/>
          <a:p>
            <a:pPr indent="0" lvl="0" marL="0" rtl="0" algn="ctr">
              <a:lnSpc>
                <a:spcPct val="100000"/>
              </a:lnSpc>
              <a:spcBef>
                <a:spcPts val="0"/>
              </a:spcBef>
              <a:spcAft>
                <a:spcPts val="0"/>
              </a:spcAft>
              <a:buClr>
                <a:srgbClr val="535353"/>
              </a:buClr>
              <a:buSzPct val="100000"/>
              <a:buNone/>
            </a:pPr>
            <a:r>
              <a:rPr lang="de-DE"/>
              <a:t>Before examining sustainable materials and PIA measurement methods, this Emmy winning </a:t>
            </a:r>
            <a:r>
              <a:rPr lang="de-DE" u="sng">
                <a:solidFill>
                  <a:schemeClr val="hlink"/>
                </a:solidFill>
                <a:hlinkClick r:id="rId5"/>
              </a:rPr>
              <a:t>documentary</a:t>
            </a:r>
            <a:r>
              <a:rPr lang="de-DE"/>
              <a:t> shows incredibly well how plastics waste contribute to sea and rivers pollution.  </a:t>
            </a:r>
            <a:endParaRPr/>
          </a:p>
        </p:txBody>
      </p:sp>
      <p:pic>
        <p:nvPicPr>
          <p:cNvPr id="370" name="Google Shape;370;g10781fd2558_0_0"/>
          <p:cNvPicPr preferRelativeResize="0"/>
          <p:nvPr/>
        </p:nvPicPr>
        <p:blipFill>
          <a:blip r:embed="rId6">
            <a:alphaModFix/>
          </a:blip>
          <a:stretch>
            <a:fillRect/>
          </a:stretch>
        </p:blipFill>
        <p:spPr>
          <a:xfrm>
            <a:off x="2500100" y="3095375"/>
            <a:ext cx="4219285" cy="2352872"/>
          </a:xfrm>
          <a:prstGeom prst="rect">
            <a:avLst/>
          </a:prstGeom>
          <a:noFill/>
          <a:ln>
            <a:noFill/>
          </a:ln>
        </p:spPr>
      </p:pic>
      <p:pic>
        <p:nvPicPr>
          <p:cNvPr descr="Back with solid fill" id="371" name="Google Shape;371;g10781fd2558_0_0"/>
          <p:cNvPicPr preferRelativeResize="0"/>
          <p:nvPr/>
        </p:nvPicPr>
        <p:blipFill rotWithShape="1">
          <a:blip r:embed="rId7">
            <a:alphaModFix/>
          </a:blip>
          <a:srcRect b="0" l="0" r="0" t="0"/>
          <a:stretch/>
        </p:blipFill>
        <p:spPr>
          <a:xfrm>
            <a:off x="1678175" y="4806250"/>
            <a:ext cx="676800" cy="676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15"/>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377" name="Google Shape;377;p15"/>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3. Environmental impacts of a product's life cycle</a:t>
            </a:r>
            <a:endParaRPr/>
          </a:p>
        </p:txBody>
      </p:sp>
      <p:sp>
        <p:nvSpPr>
          <p:cNvPr id="378" name="Google Shape;378;p15"/>
          <p:cNvSpPr txBox="1"/>
          <p:nvPr>
            <p:ph idx="2" type="body"/>
          </p:nvPr>
        </p:nvSpPr>
        <p:spPr>
          <a:xfrm>
            <a:off x="735999" y="1539780"/>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200"/>
              <a:buNone/>
            </a:pPr>
            <a:r>
              <a:rPr lang="de-DE" sz="2200"/>
              <a:t>Product impact assessment (PIA)</a:t>
            </a:r>
            <a:endParaRPr sz="2200"/>
          </a:p>
          <a:p>
            <a:pPr indent="0" lvl="0" marL="0" rtl="0" algn="l">
              <a:lnSpc>
                <a:spcPct val="90000"/>
              </a:lnSpc>
              <a:spcBef>
                <a:spcPts val="1000"/>
              </a:spcBef>
              <a:spcAft>
                <a:spcPts val="0"/>
              </a:spcAft>
              <a:buClr>
                <a:srgbClr val="535353"/>
              </a:buClr>
              <a:buSzPts val="2800"/>
              <a:buNone/>
            </a:pPr>
            <a:r>
              <a:t/>
            </a:r>
            <a:endParaRPr sz="2800"/>
          </a:p>
        </p:txBody>
      </p:sp>
      <p:sp>
        <p:nvSpPr>
          <p:cNvPr id="379" name="Google Shape;379;p15"/>
          <p:cNvSpPr txBox="1"/>
          <p:nvPr>
            <p:ph idx="3" type="body"/>
          </p:nvPr>
        </p:nvSpPr>
        <p:spPr>
          <a:xfrm>
            <a:off x="5051168" y="1852246"/>
            <a:ext cx="3836001" cy="379391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0"/>
              </a:spcAft>
              <a:buClr>
                <a:srgbClr val="535353"/>
              </a:buClr>
              <a:buSzPct val="100000"/>
              <a:buNone/>
            </a:pPr>
            <a:r>
              <a:rPr lang="de-DE"/>
              <a:t>The theoretical concept of </a:t>
            </a:r>
            <a:r>
              <a:rPr b="1" lang="de-DE"/>
              <a:t>life cycle thinking</a:t>
            </a:r>
            <a:r>
              <a:rPr lang="de-DE"/>
              <a:t> has continuously gained acceptance in </a:t>
            </a:r>
            <a:r>
              <a:rPr b="1" lang="de-DE"/>
              <a:t>environmental assessments</a:t>
            </a:r>
            <a:r>
              <a:rPr lang="de-DE"/>
              <a:t> over the past few years. </a:t>
            </a:r>
            <a:endParaRPr/>
          </a:p>
          <a:p>
            <a:pPr indent="0" lvl="0" marL="0" rtl="0" algn="l">
              <a:lnSpc>
                <a:spcPct val="100000"/>
              </a:lnSpc>
              <a:spcBef>
                <a:spcPts val="0"/>
              </a:spcBef>
              <a:spcAft>
                <a:spcPts val="0"/>
              </a:spcAft>
              <a:buClr>
                <a:srgbClr val="535353"/>
              </a:buClr>
              <a:buSzPct val="100000"/>
              <a:buNone/>
            </a:pPr>
            <a:r>
              <a:rPr lang="de-DE"/>
              <a:t>This concept presents a transition from traditional environmental protection strategies illustrating the growing awareness of modern societies about the </a:t>
            </a:r>
            <a:r>
              <a:rPr b="1" lang="de-DE"/>
              <a:t>long-term impacts of human activities</a:t>
            </a:r>
            <a:r>
              <a:rPr lang="de-DE"/>
              <a:t>.</a:t>
            </a:r>
            <a:endParaRPr/>
          </a:p>
        </p:txBody>
      </p:sp>
      <p:sp>
        <p:nvSpPr>
          <p:cNvPr id="380" name="Google Shape;380;p15"/>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381" name="Google Shape;381;p15"/>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382" name="Google Shape;382;p15"/>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pic>
        <p:nvPicPr>
          <p:cNvPr descr="A person working on a boat&#10;&#10;Description automatically generated with low confidence" id="383" name="Google Shape;383;p15"/>
          <p:cNvPicPr preferRelativeResize="0"/>
          <p:nvPr/>
        </p:nvPicPr>
        <p:blipFill rotWithShape="1">
          <a:blip r:embed="rId5">
            <a:alphaModFix/>
          </a:blip>
          <a:srcRect b="0" l="0" r="0" t="0"/>
          <a:stretch/>
        </p:blipFill>
        <p:spPr>
          <a:xfrm>
            <a:off x="735999" y="2066738"/>
            <a:ext cx="4136251" cy="31021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16"/>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389" name="Google Shape;389;p16"/>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3. Environmental impacts of a product's life cycle</a:t>
            </a:r>
            <a:endParaRPr/>
          </a:p>
        </p:txBody>
      </p:sp>
      <p:sp>
        <p:nvSpPr>
          <p:cNvPr id="390" name="Google Shape;390;p16"/>
          <p:cNvSpPr txBox="1"/>
          <p:nvPr>
            <p:ph idx="2" type="body"/>
          </p:nvPr>
        </p:nvSpPr>
        <p:spPr>
          <a:xfrm>
            <a:off x="735998" y="1525448"/>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200"/>
              <a:buNone/>
            </a:pPr>
            <a:r>
              <a:rPr lang="de-DE" sz="2200"/>
              <a:t>PIA Methodologies</a:t>
            </a:r>
            <a:endParaRPr sz="2200"/>
          </a:p>
          <a:p>
            <a:pPr indent="0" lvl="0" marL="0" rtl="0" algn="l">
              <a:lnSpc>
                <a:spcPct val="90000"/>
              </a:lnSpc>
              <a:spcBef>
                <a:spcPts val="1000"/>
              </a:spcBef>
              <a:spcAft>
                <a:spcPts val="0"/>
              </a:spcAft>
              <a:buClr>
                <a:srgbClr val="535353"/>
              </a:buClr>
              <a:buSzPts val="2800"/>
              <a:buNone/>
            </a:pPr>
            <a:r>
              <a:t/>
            </a:r>
            <a:endParaRPr sz="2800"/>
          </a:p>
        </p:txBody>
      </p:sp>
      <p:sp>
        <p:nvSpPr>
          <p:cNvPr id="391" name="Google Shape;391;p16"/>
          <p:cNvSpPr txBox="1"/>
          <p:nvPr>
            <p:ph idx="3" type="body"/>
          </p:nvPr>
        </p:nvSpPr>
        <p:spPr>
          <a:xfrm>
            <a:off x="5021175" y="1446075"/>
            <a:ext cx="3896100" cy="445200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lnSpc>
                <a:spcPct val="100000"/>
              </a:lnSpc>
              <a:spcBef>
                <a:spcPts val="0"/>
              </a:spcBef>
              <a:spcAft>
                <a:spcPts val="0"/>
              </a:spcAft>
              <a:buClr>
                <a:srgbClr val="535353"/>
              </a:buClr>
              <a:buSzPct val="100000"/>
              <a:buFont typeface="Arial"/>
              <a:buChar char="•"/>
            </a:pPr>
            <a:r>
              <a:rPr lang="de-DE"/>
              <a:t>When studying industrial systems through this approach some important benefits may evolve such as the avoidance of shifting the environmental impact from one stage of the life cycle to another, or altogether to other (external) systems, thus creating external cost phenomena. </a:t>
            </a:r>
            <a:endParaRPr/>
          </a:p>
          <a:p>
            <a:pPr indent="-342900" lvl="0" marL="342900" rtl="0" algn="l">
              <a:lnSpc>
                <a:spcPct val="100000"/>
              </a:lnSpc>
              <a:spcBef>
                <a:spcPts val="0"/>
              </a:spcBef>
              <a:spcAft>
                <a:spcPts val="0"/>
              </a:spcAft>
              <a:buClr>
                <a:srgbClr val="535353"/>
              </a:buClr>
              <a:buSzPct val="100000"/>
              <a:buFont typeface="Arial"/>
              <a:buChar char="•"/>
            </a:pPr>
            <a:r>
              <a:rPr lang="de-DE"/>
              <a:t>A well-structured method observing the above theoretical concept is the </a:t>
            </a:r>
            <a:r>
              <a:rPr b="1" lang="de-DE"/>
              <a:t>Life Cycle Assessment</a:t>
            </a:r>
            <a:r>
              <a:rPr lang="de-DE"/>
              <a:t> (LCA).</a:t>
            </a:r>
            <a:endParaRPr/>
          </a:p>
          <a:p>
            <a:pPr indent="0" lvl="0" marL="0" rtl="0" algn="l">
              <a:lnSpc>
                <a:spcPct val="100000"/>
              </a:lnSpc>
              <a:spcBef>
                <a:spcPts val="0"/>
              </a:spcBef>
              <a:spcAft>
                <a:spcPts val="0"/>
              </a:spcAft>
              <a:buClr>
                <a:srgbClr val="535353"/>
              </a:buClr>
              <a:buSzPct val="100000"/>
              <a:buNone/>
            </a:pPr>
            <a:r>
              <a:t/>
            </a:r>
            <a:endParaRPr/>
          </a:p>
        </p:txBody>
      </p:sp>
      <p:sp>
        <p:nvSpPr>
          <p:cNvPr id="392" name="Google Shape;392;p16"/>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393" name="Google Shape;393;p16"/>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394" name="Google Shape;394;p16"/>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pic>
        <p:nvPicPr>
          <p:cNvPr descr="Diagram&#10;&#10;Description automatically generated" id="395" name="Google Shape;395;p16"/>
          <p:cNvPicPr preferRelativeResize="0"/>
          <p:nvPr/>
        </p:nvPicPr>
        <p:blipFill rotWithShape="1">
          <a:blip r:embed="rId5">
            <a:alphaModFix/>
          </a:blip>
          <a:srcRect b="0" l="0" r="0" t="0"/>
          <a:stretch/>
        </p:blipFill>
        <p:spPr>
          <a:xfrm>
            <a:off x="360910" y="2184122"/>
            <a:ext cx="4532582" cy="27531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134" name="Google Shape;134;p2"/>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Introduction to the module 12</a:t>
            </a:r>
            <a:endParaRPr/>
          </a:p>
        </p:txBody>
      </p:sp>
      <p:sp>
        <p:nvSpPr>
          <p:cNvPr id="135" name="Google Shape;135;p2"/>
          <p:cNvSpPr txBox="1"/>
          <p:nvPr>
            <p:ph idx="2" type="body"/>
          </p:nvPr>
        </p:nvSpPr>
        <p:spPr>
          <a:xfrm>
            <a:off x="735999" y="1021911"/>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Environment &amp; Sustainability</a:t>
            </a:r>
            <a:endParaRPr sz="2800"/>
          </a:p>
        </p:txBody>
      </p:sp>
      <p:sp>
        <p:nvSpPr>
          <p:cNvPr id="136" name="Google Shape;136;p2"/>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137" name="Google Shape;137;p2"/>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138" name="Google Shape;138;p2"/>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grpSp>
        <p:nvGrpSpPr>
          <p:cNvPr id="139" name="Google Shape;139;p2"/>
          <p:cNvGrpSpPr/>
          <p:nvPr/>
        </p:nvGrpSpPr>
        <p:grpSpPr>
          <a:xfrm>
            <a:off x="911845" y="1598745"/>
            <a:ext cx="6218004" cy="3839098"/>
            <a:chOff x="0" y="3003"/>
            <a:chExt cx="6218004" cy="3839098"/>
          </a:xfrm>
        </p:grpSpPr>
        <p:sp>
          <p:nvSpPr>
            <p:cNvPr id="140" name="Google Shape;140;p2"/>
            <p:cNvSpPr/>
            <p:nvPr/>
          </p:nvSpPr>
          <p:spPr>
            <a:xfrm>
              <a:off x="0" y="3003"/>
              <a:ext cx="6218004" cy="639849"/>
            </a:xfrm>
            <a:prstGeom prst="roundRect">
              <a:avLst>
                <a:gd fmla="val 10000" name="adj"/>
              </a:avLst>
            </a:prstGeom>
            <a:solidFill>
              <a:srgbClr val="E1EFD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
            <p:cNvSpPr/>
            <p:nvPr/>
          </p:nvSpPr>
          <p:spPr>
            <a:xfrm>
              <a:off x="193554" y="146970"/>
              <a:ext cx="351917" cy="351917"/>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
            <p:cNvSpPr/>
            <p:nvPr/>
          </p:nvSpPr>
          <p:spPr>
            <a:xfrm>
              <a:off x="739026" y="3003"/>
              <a:ext cx="5478977" cy="6398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txBox="1"/>
            <p:nvPr/>
          </p:nvSpPr>
          <p:spPr>
            <a:xfrm>
              <a:off x="739026" y="3003"/>
              <a:ext cx="5478977" cy="639849"/>
            </a:xfrm>
            <a:prstGeom prst="rect">
              <a:avLst/>
            </a:prstGeom>
            <a:noFill/>
            <a:ln>
              <a:noFill/>
            </a:ln>
          </p:spPr>
          <p:txBody>
            <a:bodyPr anchorCtr="0" anchor="ctr" bIns="67700" lIns="67700" spcFirstLastPara="1" rIns="67700" wrap="square" tIns="67700">
              <a:noAutofit/>
            </a:bodyPr>
            <a:lstStyle/>
            <a:p>
              <a:pPr indent="0" lvl="0" marL="0" marR="0" rtl="0" algn="l">
                <a:lnSpc>
                  <a:spcPct val="100000"/>
                </a:lnSpc>
                <a:spcBef>
                  <a:spcPts val="0"/>
                </a:spcBef>
                <a:spcAft>
                  <a:spcPts val="0"/>
                </a:spcAft>
                <a:buClr>
                  <a:schemeClr val="dk1"/>
                </a:buClr>
                <a:buSzPts val="1800"/>
                <a:buFont typeface="Calibri"/>
                <a:buNone/>
              </a:pPr>
              <a:r>
                <a:rPr b="0" i="1" lang="de-DE" sz="1800" u="none" cap="none" strike="noStrike">
                  <a:solidFill>
                    <a:schemeClr val="dk1"/>
                  </a:solidFill>
                  <a:latin typeface="Calibri"/>
                  <a:ea typeface="Calibri"/>
                  <a:cs typeface="Calibri"/>
                  <a:sym typeface="Calibri"/>
                </a:rPr>
                <a:t>1. The EU regulation on ship pollution </a:t>
              </a:r>
              <a:r>
                <a:rPr i="1" lang="de-DE" sz="1800">
                  <a:solidFill>
                    <a:schemeClr val="dk1"/>
                  </a:solidFill>
                  <a:latin typeface="Calibri"/>
                  <a:ea typeface="Calibri"/>
                  <a:cs typeface="Calibri"/>
                  <a:sym typeface="Calibri"/>
                </a:rPr>
                <a:t>and </a:t>
              </a:r>
              <a:r>
                <a:rPr b="0" i="1" lang="de-DE" sz="1800" u="none" cap="none" strike="noStrike">
                  <a:solidFill>
                    <a:schemeClr val="dk1"/>
                  </a:solidFill>
                  <a:latin typeface="Calibri"/>
                  <a:ea typeface="Calibri"/>
                  <a:cs typeface="Calibri"/>
                  <a:sym typeface="Calibri"/>
                </a:rPr>
                <a:t>recycling.</a:t>
              </a:r>
              <a:endParaRPr b="0" i="0" sz="1800" u="none" cap="none" strike="noStrike">
                <a:solidFill>
                  <a:schemeClr val="dk1"/>
                </a:solidFill>
                <a:latin typeface="Calibri"/>
                <a:ea typeface="Calibri"/>
                <a:cs typeface="Calibri"/>
                <a:sym typeface="Calibri"/>
              </a:endParaRPr>
            </a:p>
          </p:txBody>
        </p:sp>
        <p:sp>
          <p:nvSpPr>
            <p:cNvPr id="144" name="Google Shape;144;p2"/>
            <p:cNvSpPr/>
            <p:nvPr/>
          </p:nvSpPr>
          <p:spPr>
            <a:xfrm>
              <a:off x="0" y="802816"/>
              <a:ext cx="6218004" cy="639849"/>
            </a:xfrm>
            <a:prstGeom prst="roundRect">
              <a:avLst>
                <a:gd fmla="val 10000" name="adj"/>
              </a:avLst>
            </a:prstGeom>
            <a:solidFill>
              <a:srgbClr val="E1EFD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
            <p:cNvSpPr/>
            <p:nvPr/>
          </p:nvSpPr>
          <p:spPr>
            <a:xfrm>
              <a:off x="193554" y="946782"/>
              <a:ext cx="351917" cy="351917"/>
            </a:xfrm>
            <a:prstGeom prst="rect">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
            <p:cNvSpPr/>
            <p:nvPr/>
          </p:nvSpPr>
          <p:spPr>
            <a:xfrm>
              <a:off x="739026" y="802816"/>
              <a:ext cx="5478977" cy="6398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
            <p:cNvSpPr txBox="1"/>
            <p:nvPr/>
          </p:nvSpPr>
          <p:spPr>
            <a:xfrm>
              <a:off x="739026" y="802816"/>
              <a:ext cx="5478977" cy="639849"/>
            </a:xfrm>
            <a:prstGeom prst="rect">
              <a:avLst/>
            </a:prstGeom>
            <a:noFill/>
            <a:ln>
              <a:noFill/>
            </a:ln>
          </p:spPr>
          <p:txBody>
            <a:bodyPr anchorCtr="0" anchor="ctr" bIns="67700" lIns="67700" spcFirstLastPara="1" rIns="67700" wrap="square" tIns="67700">
              <a:noAutofit/>
            </a:bodyPr>
            <a:lstStyle/>
            <a:p>
              <a:pPr indent="0" lvl="0" marL="0" marR="0" rtl="0" algn="l">
                <a:lnSpc>
                  <a:spcPct val="100000"/>
                </a:lnSpc>
                <a:spcBef>
                  <a:spcPts val="0"/>
                </a:spcBef>
                <a:spcAft>
                  <a:spcPts val="0"/>
                </a:spcAft>
                <a:buClr>
                  <a:schemeClr val="dk1"/>
                </a:buClr>
                <a:buSzPts val="1800"/>
                <a:buFont typeface="Calibri"/>
                <a:buNone/>
              </a:pPr>
              <a:r>
                <a:rPr b="0" i="0" lang="de-DE" sz="1800" u="none" cap="none" strike="noStrike">
                  <a:solidFill>
                    <a:schemeClr val="dk1"/>
                  </a:solidFill>
                  <a:latin typeface="Calibri"/>
                  <a:ea typeface="Calibri"/>
                  <a:cs typeface="Calibri"/>
                  <a:sym typeface="Calibri"/>
                </a:rPr>
                <a:t>2. Disposal of a boat: procedures</a:t>
              </a:r>
              <a:endParaRPr b="0" i="0" sz="1800" u="none" cap="none" strike="noStrike">
                <a:solidFill>
                  <a:schemeClr val="dk1"/>
                </a:solidFill>
                <a:latin typeface="Calibri"/>
                <a:ea typeface="Calibri"/>
                <a:cs typeface="Calibri"/>
                <a:sym typeface="Calibri"/>
              </a:endParaRPr>
            </a:p>
          </p:txBody>
        </p:sp>
        <p:sp>
          <p:nvSpPr>
            <p:cNvPr id="148" name="Google Shape;148;p2"/>
            <p:cNvSpPr/>
            <p:nvPr/>
          </p:nvSpPr>
          <p:spPr>
            <a:xfrm>
              <a:off x="0" y="1602628"/>
              <a:ext cx="6218004" cy="639849"/>
            </a:xfrm>
            <a:prstGeom prst="roundRect">
              <a:avLst>
                <a:gd fmla="val 10000" name="adj"/>
              </a:avLst>
            </a:prstGeom>
            <a:solidFill>
              <a:srgbClr val="E1EFD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
            <p:cNvSpPr/>
            <p:nvPr/>
          </p:nvSpPr>
          <p:spPr>
            <a:xfrm>
              <a:off x="193554" y="1746594"/>
              <a:ext cx="351917" cy="351917"/>
            </a:xfrm>
            <a:prstGeom prst="rect">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
            <p:cNvSpPr/>
            <p:nvPr/>
          </p:nvSpPr>
          <p:spPr>
            <a:xfrm>
              <a:off x="739026" y="1602628"/>
              <a:ext cx="5478977" cy="6398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
            <p:cNvSpPr txBox="1"/>
            <p:nvPr/>
          </p:nvSpPr>
          <p:spPr>
            <a:xfrm>
              <a:off x="739026" y="1602628"/>
              <a:ext cx="5478977" cy="639849"/>
            </a:xfrm>
            <a:prstGeom prst="rect">
              <a:avLst/>
            </a:prstGeom>
            <a:noFill/>
            <a:ln>
              <a:noFill/>
            </a:ln>
          </p:spPr>
          <p:txBody>
            <a:bodyPr anchorCtr="0" anchor="ctr" bIns="67700" lIns="67700" spcFirstLastPara="1" rIns="67700" wrap="square" tIns="67700">
              <a:noAutofit/>
            </a:bodyPr>
            <a:lstStyle/>
            <a:p>
              <a:pPr indent="0" lvl="0" marL="0" marR="0" rtl="0" algn="l">
                <a:lnSpc>
                  <a:spcPct val="100000"/>
                </a:lnSpc>
                <a:spcBef>
                  <a:spcPts val="0"/>
                </a:spcBef>
                <a:spcAft>
                  <a:spcPts val="0"/>
                </a:spcAft>
                <a:buClr>
                  <a:schemeClr val="dk1"/>
                </a:buClr>
                <a:buSzPts val="1800"/>
                <a:buFont typeface="Calibri"/>
                <a:buNone/>
              </a:pPr>
              <a:r>
                <a:rPr b="0" i="1" lang="de-DE" sz="1800" u="none" cap="none" strike="noStrike">
                  <a:solidFill>
                    <a:schemeClr val="dk1"/>
                  </a:solidFill>
                  <a:latin typeface="Calibri"/>
                  <a:ea typeface="Calibri"/>
                  <a:cs typeface="Calibri"/>
                  <a:sym typeface="Calibri"/>
                </a:rPr>
                <a:t>3. Environmental impact of a product life cycle.</a:t>
              </a:r>
              <a:endParaRPr b="0" i="0" sz="1800" u="none" cap="none" strike="noStrike">
                <a:solidFill>
                  <a:schemeClr val="dk1"/>
                </a:solidFill>
                <a:latin typeface="Calibri"/>
                <a:ea typeface="Calibri"/>
                <a:cs typeface="Calibri"/>
                <a:sym typeface="Calibri"/>
              </a:endParaRPr>
            </a:p>
          </p:txBody>
        </p:sp>
        <p:sp>
          <p:nvSpPr>
            <p:cNvPr id="152" name="Google Shape;152;p2"/>
            <p:cNvSpPr/>
            <p:nvPr/>
          </p:nvSpPr>
          <p:spPr>
            <a:xfrm>
              <a:off x="0" y="2402440"/>
              <a:ext cx="6218004" cy="639849"/>
            </a:xfrm>
            <a:prstGeom prst="roundRect">
              <a:avLst>
                <a:gd fmla="val 10000" name="adj"/>
              </a:avLst>
            </a:prstGeom>
            <a:solidFill>
              <a:srgbClr val="E1EFD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
            <p:cNvSpPr/>
            <p:nvPr/>
          </p:nvSpPr>
          <p:spPr>
            <a:xfrm>
              <a:off x="193554" y="2546406"/>
              <a:ext cx="351917" cy="351917"/>
            </a:xfrm>
            <a:prstGeom prst="rect">
              <a:avLst/>
            </a:prstGeom>
            <a:blipFill rotWithShape="1">
              <a:blip r:embed="rId8">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
            <p:cNvSpPr/>
            <p:nvPr/>
          </p:nvSpPr>
          <p:spPr>
            <a:xfrm>
              <a:off x="739026" y="2402440"/>
              <a:ext cx="5478977" cy="6398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
            <p:cNvSpPr txBox="1"/>
            <p:nvPr/>
          </p:nvSpPr>
          <p:spPr>
            <a:xfrm>
              <a:off x="739026" y="2402440"/>
              <a:ext cx="5478977" cy="639849"/>
            </a:xfrm>
            <a:prstGeom prst="rect">
              <a:avLst/>
            </a:prstGeom>
            <a:noFill/>
            <a:ln>
              <a:noFill/>
            </a:ln>
          </p:spPr>
          <p:txBody>
            <a:bodyPr anchorCtr="0" anchor="ctr" bIns="67700" lIns="67700" spcFirstLastPara="1" rIns="67700" wrap="square" tIns="67700">
              <a:noAutofit/>
            </a:bodyPr>
            <a:lstStyle/>
            <a:p>
              <a:pPr indent="0" lvl="0" marL="0" marR="0" rtl="0" algn="l">
                <a:lnSpc>
                  <a:spcPct val="100000"/>
                </a:lnSpc>
                <a:spcBef>
                  <a:spcPts val="0"/>
                </a:spcBef>
                <a:spcAft>
                  <a:spcPts val="0"/>
                </a:spcAft>
                <a:buClr>
                  <a:schemeClr val="dk1"/>
                </a:buClr>
                <a:buSzPts val="1800"/>
                <a:buFont typeface="Calibri"/>
                <a:buNone/>
              </a:pPr>
              <a:r>
                <a:rPr b="0" i="1" lang="de-DE" sz="1800" u="none" cap="none" strike="noStrike">
                  <a:solidFill>
                    <a:schemeClr val="dk1"/>
                  </a:solidFill>
                  <a:latin typeface="Calibri"/>
                  <a:ea typeface="Calibri"/>
                  <a:cs typeface="Calibri"/>
                  <a:sym typeface="Calibri"/>
                </a:rPr>
                <a:t>4. Design to limit the environmental impact.</a:t>
              </a:r>
              <a:endParaRPr b="0" i="0" sz="1800" u="none" cap="none" strike="noStrike">
                <a:solidFill>
                  <a:schemeClr val="dk1"/>
                </a:solidFill>
                <a:latin typeface="Calibri"/>
                <a:ea typeface="Calibri"/>
                <a:cs typeface="Calibri"/>
                <a:sym typeface="Calibri"/>
              </a:endParaRPr>
            </a:p>
          </p:txBody>
        </p:sp>
        <p:sp>
          <p:nvSpPr>
            <p:cNvPr id="156" name="Google Shape;156;p2"/>
            <p:cNvSpPr/>
            <p:nvPr/>
          </p:nvSpPr>
          <p:spPr>
            <a:xfrm>
              <a:off x="0" y="3202252"/>
              <a:ext cx="6218004" cy="639849"/>
            </a:xfrm>
            <a:prstGeom prst="roundRect">
              <a:avLst>
                <a:gd fmla="val 10000" name="adj"/>
              </a:avLst>
            </a:prstGeom>
            <a:solidFill>
              <a:srgbClr val="E1EFD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
            <p:cNvSpPr/>
            <p:nvPr/>
          </p:nvSpPr>
          <p:spPr>
            <a:xfrm>
              <a:off x="193554" y="3346218"/>
              <a:ext cx="351917" cy="351917"/>
            </a:xfrm>
            <a:prstGeom prst="rect">
              <a:avLst/>
            </a:prstGeom>
            <a:blipFill rotWithShape="1">
              <a:blip r:embed="rId9">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
            <p:cNvSpPr/>
            <p:nvPr/>
          </p:nvSpPr>
          <p:spPr>
            <a:xfrm>
              <a:off x="739026" y="3202252"/>
              <a:ext cx="5478977" cy="6398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
            <p:cNvSpPr txBox="1"/>
            <p:nvPr/>
          </p:nvSpPr>
          <p:spPr>
            <a:xfrm>
              <a:off x="739026" y="3202252"/>
              <a:ext cx="5478977" cy="639849"/>
            </a:xfrm>
            <a:prstGeom prst="rect">
              <a:avLst/>
            </a:prstGeom>
            <a:noFill/>
            <a:ln>
              <a:noFill/>
            </a:ln>
          </p:spPr>
          <p:txBody>
            <a:bodyPr anchorCtr="0" anchor="ctr" bIns="67700" lIns="67700" spcFirstLastPara="1" rIns="67700" wrap="square" tIns="67700">
              <a:noAutofit/>
            </a:bodyPr>
            <a:lstStyle/>
            <a:p>
              <a:pPr indent="0" lvl="0" marL="0" marR="0" rtl="0" algn="l">
                <a:lnSpc>
                  <a:spcPct val="100000"/>
                </a:lnSpc>
                <a:spcBef>
                  <a:spcPts val="0"/>
                </a:spcBef>
                <a:spcAft>
                  <a:spcPts val="0"/>
                </a:spcAft>
                <a:buClr>
                  <a:schemeClr val="dk1"/>
                </a:buClr>
                <a:buSzPts val="1800"/>
                <a:buFont typeface="Calibri"/>
                <a:buNone/>
              </a:pPr>
              <a:r>
                <a:rPr b="0" i="1" lang="de-DE" sz="1800" u="none" cap="none" strike="noStrike">
                  <a:solidFill>
                    <a:schemeClr val="dk1"/>
                  </a:solidFill>
                  <a:latin typeface="Calibri"/>
                  <a:ea typeface="Calibri"/>
                  <a:cs typeface="Calibri"/>
                  <a:sym typeface="Calibri"/>
                </a:rPr>
                <a:t>5. Technologies &amp; materials for </a:t>
              </a:r>
              <a:r>
                <a:rPr i="1" lang="de-DE" sz="1800">
                  <a:solidFill>
                    <a:schemeClr val="dk1"/>
                  </a:solidFill>
                  <a:latin typeface="Calibri"/>
                  <a:ea typeface="Calibri"/>
                  <a:cs typeface="Calibri"/>
                  <a:sym typeface="Calibri"/>
                </a:rPr>
                <a:t>sustainable</a:t>
              </a:r>
              <a:r>
                <a:rPr b="0" i="1" lang="de-DE" sz="1800" u="none" cap="none" strike="noStrike">
                  <a:solidFill>
                    <a:schemeClr val="dk1"/>
                  </a:solidFill>
                  <a:latin typeface="Calibri"/>
                  <a:ea typeface="Calibri"/>
                  <a:cs typeface="Calibri"/>
                  <a:sym typeface="Calibri"/>
                </a:rPr>
                <a:t> boats.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17"/>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401" name="Google Shape;401;p17"/>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3. Environmental impacts of a product's life cycle</a:t>
            </a:r>
            <a:endParaRPr/>
          </a:p>
        </p:txBody>
      </p:sp>
      <p:sp>
        <p:nvSpPr>
          <p:cNvPr id="402" name="Google Shape;402;p17"/>
          <p:cNvSpPr txBox="1"/>
          <p:nvPr>
            <p:ph idx="2" type="body"/>
          </p:nvPr>
        </p:nvSpPr>
        <p:spPr>
          <a:xfrm>
            <a:off x="735998" y="1525448"/>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200"/>
              <a:buNone/>
            </a:pPr>
            <a:r>
              <a:rPr lang="de-DE" sz="2200"/>
              <a:t>PIA Methodologies</a:t>
            </a:r>
            <a:endParaRPr sz="2200"/>
          </a:p>
          <a:p>
            <a:pPr indent="0" lvl="0" marL="0" rtl="0" algn="l">
              <a:lnSpc>
                <a:spcPct val="90000"/>
              </a:lnSpc>
              <a:spcBef>
                <a:spcPts val="1000"/>
              </a:spcBef>
              <a:spcAft>
                <a:spcPts val="0"/>
              </a:spcAft>
              <a:buClr>
                <a:srgbClr val="535353"/>
              </a:buClr>
              <a:buSzPts val="2800"/>
              <a:buNone/>
            </a:pPr>
            <a:r>
              <a:t/>
            </a:r>
            <a:endParaRPr sz="2800"/>
          </a:p>
        </p:txBody>
      </p:sp>
      <p:sp>
        <p:nvSpPr>
          <p:cNvPr id="403" name="Google Shape;403;p17"/>
          <p:cNvSpPr txBox="1"/>
          <p:nvPr>
            <p:ph idx="3" type="body"/>
          </p:nvPr>
        </p:nvSpPr>
        <p:spPr>
          <a:xfrm>
            <a:off x="675600" y="1754125"/>
            <a:ext cx="4296300" cy="42225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00000"/>
              </a:lnSpc>
              <a:spcBef>
                <a:spcPts val="0"/>
              </a:spcBef>
              <a:spcAft>
                <a:spcPts val="0"/>
              </a:spcAft>
              <a:buClr>
                <a:srgbClr val="535353"/>
              </a:buClr>
              <a:buSzPct val="100000"/>
              <a:buNone/>
            </a:pPr>
            <a:r>
              <a:t/>
            </a:r>
            <a:endParaRPr/>
          </a:p>
          <a:p>
            <a:pPr indent="-320040" lvl="0" marL="342900" rtl="0" algn="l">
              <a:lnSpc>
                <a:spcPct val="100000"/>
              </a:lnSpc>
              <a:spcBef>
                <a:spcPts val="0"/>
              </a:spcBef>
              <a:spcAft>
                <a:spcPts val="0"/>
              </a:spcAft>
              <a:buClr>
                <a:srgbClr val="535353"/>
              </a:buClr>
              <a:buSzPct val="100000"/>
              <a:buFont typeface="Arial"/>
              <a:buChar char="•"/>
            </a:pPr>
            <a:r>
              <a:rPr lang="de-DE"/>
              <a:t>E</a:t>
            </a:r>
            <a:r>
              <a:rPr lang="de-DE"/>
              <a:t>nvironmental impacts are assessed from raw material extraction and processing (cradle), through the product's manufacture, distribution and use, to the recycling or final disposal of the materials composing it (grave).</a:t>
            </a:r>
            <a:endParaRPr/>
          </a:p>
          <a:p>
            <a:pPr indent="-320040" lvl="0" marL="342900" rtl="0" algn="l">
              <a:lnSpc>
                <a:spcPct val="100000"/>
              </a:lnSpc>
              <a:spcBef>
                <a:spcPts val="0"/>
              </a:spcBef>
              <a:spcAft>
                <a:spcPts val="0"/>
              </a:spcAft>
              <a:buClr>
                <a:srgbClr val="535353"/>
              </a:buClr>
              <a:buSzPct val="100000"/>
              <a:buFont typeface="Arial"/>
              <a:buChar char="•"/>
            </a:pPr>
            <a:r>
              <a:rPr lang="de-DE"/>
              <a:t>LCA is standardized under the framework of ISO and considers the </a:t>
            </a:r>
            <a:r>
              <a:rPr b="1" lang="de-DE"/>
              <a:t>full life cycle of the system it examines</a:t>
            </a:r>
            <a:r>
              <a:rPr lang="de-DE"/>
              <a:t>.</a:t>
            </a:r>
            <a:endParaRPr/>
          </a:p>
          <a:p>
            <a:pPr indent="-320040" lvl="0" marL="342900" rtl="0" algn="l">
              <a:lnSpc>
                <a:spcPct val="100000"/>
              </a:lnSpc>
              <a:spcBef>
                <a:spcPts val="0"/>
              </a:spcBef>
              <a:spcAft>
                <a:spcPts val="0"/>
              </a:spcAft>
              <a:buClr>
                <a:srgbClr val="535353"/>
              </a:buClr>
              <a:buSzPct val="100000"/>
              <a:buFont typeface="Arial"/>
              <a:buChar char="•"/>
            </a:pPr>
            <a:r>
              <a:rPr lang="de-DE"/>
              <a:t>Here  is a short video from TED-Ed explaining the entire Life Cycle of a simple t-shirt</a:t>
            </a:r>
            <a:endParaRPr/>
          </a:p>
        </p:txBody>
      </p:sp>
      <p:sp>
        <p:nvSpPr>
          <p:cNvPr id="404" name="Google Shape;404;p17"/>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405" name="Google Shape;405;p17"/>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406" name="Google Shape;406;p17"/>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sp>
        <p:nvSpPr>
          <p:cNvPr id="407" name="Google Shape;407;p17"/>
          <p:cNvSpPr txBox="1"/>
          <p:nvPr/>
        </p:nvSpPr>
        <p:spPr>
          <a:xfrm>
            <a:off x="5077651" y="4422496"/>
            <a:ext cx="3705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u="sng">
                <a:solidFill>
                  <a:schemeClr val="dk1"/>
                </a:solidFill>
                <a:latin typeface="Calibri"/>
                <a:ea typeface="Calibri"/>
                <a:cs typeface="Calibri"/>
                <a:sym typeface="Calibri"/>
                <a:hlinkClick r:id="rId5">
                  <a:extLst>
                    <a:ext uri="{A12FA001-AC4F-418D-AE19-62706E023703}">
                      <ahyp:hlinkClr val="tx"/>
                    </a:ext>
                  </a:extLst>
                </a:hlinkClick>
              </a:rPr>
              <a:t>https://www.youtube.com/watch?v=BiSYoeqb_VY</a:t>
            </a:r>
            <a:endParaRPr sz="1800">
              <a:solidFill>
                <a:schemeClr val="dk1"/>
              </a:solidFill>
              <a:latin typeface="Calibri"/>
              <a:ea typeface="Calibri"/>
              <a:cs typeface="Calibri"/>
              <a:sym typeface="Calibri"/>
            </a:endParaRPr>
          </a:p>
        </p:txBody>
      </p:sp>
      <p:pic>
        <p:nvPicPr>
          <p:cNvPr descr="Map&#10;&#10;Description automatically generated" id="408" name="Google Shape;408;p17"/>
          <p:cNvPicPr preferRelativeResize="0"/>
          <p:nvPr/>
        </p:nvPicPr>
        <p:blipFill rotWithShape="1">
          <a:blip r:embed="rId6">
            <a:alphaModFix/>
          </a:blip>
          <a:srcRect b="0" l="0" r="0" t="0"/>
          <a:stretch/>
        </p:blipFill>
        <p:spPr>
          <a:xfrm>
            <a:off x="4971818" y="2052401"/>
            <a:ext cx="3917570" cy="2205900"/>
          </a:xfrm>
          <a:prstGeom prst="rect">
            <a:avLst/>
          </a:prstGeom>
          <a:noFill/>
          <a:ln>
            <a:noFill/>
          </a:ln>
        </p:spPr>
      </p:pic>
      <p:pic>
        <p:nvPicPr>
          <p:cNvPr descr="Back with solid fill" id="409" name="Google Shape;409;p17"/>
          <p:cNvPicPr preferRelativeResize="0"/>
          <p:nvPr/>
        </p:nvPicPr>
        <p:blipFill rotWithShape="1">
          <a:blip r:embed="rId7">
            <a:alphaModFix/>
          </a:blip>
          <a:srcRect b="0" l="0" r="0" t="0"/>
          <a:stretch/>
        </p:blipFill>
        <p:spPr>
          <a:xfrm>
            <a:off x="4400850" y="4258300"/>
            <a:ext cx="676800" cy="676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id="414" name="Google Shape;414;g107d0ef3bfe_0_0"/>
          <p:cNvPicPr preferRelativeResize="0"/>
          <p:nvPr/>
        </p:nvPicPr>
        <p:blipFill>
          <a:blip r:embed="rId3">
            <a:alphaModFix/>
          </a:blip>
          <a:stretch>
            <a:fillRect/>
          </a:stretch>
        </p:blipFill>
        <p:spPr>
          <a:xfrm>
            <a:off x="144750" y="1786175"/>
            <a:ext cx="5029000" cy="3771776"/>
          </a:xfrm>
          <a:prstGeom prst="rect">
            <a:avLst/>
          </a:prstGeom>
          <a:noFill/>
          <a:ln>
            <a:noFill/>
          </a:ln>
        </p:spPr>
      </p:pic>
      <p:sp>
        <p:nvSpPr>
          <p:cNvPr id="415" name="Google Shape;415;g107d0ef3bfe_0_0"/>
          <p:cNvSpPr txBox="1"/>
          <p:nvPr>
            <p:ph idx="12" type="sldNum"/>
          </p:nvPr>
        </p:nvSpPr>
        <p:spPr>
          <a:xfrm>
            <a:off x="6426200" y="179047"/>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416" name="Google Shape;416;g107d0ef3bfe_0_0"/>
          <p:cNvSpPr txBox="1"/>
          <p:nvPr>
            <p:ph idx="1" type="body"/>
          </p:nvPr>
        </p:nvSpPr>
        <p:spPr>
          <a:xfrm>
            <a:off x="735999" y="560494"/>
            <a:ext cx="7671300" cy="45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3. Environmental impacts of a product's life cycle</a:t>
            </a:r>
            <a:endParaRPr/>
          </a:p>
        </p:txBody>
      </p:sp>
      <p:sp>
        <p:nvSpPr>
          <p:cNvPr id="417" name="Google Shape;417;g107d0ef3bfe_0_0"/>
          <p:cNvSpPr txBox="1"/>
          <p:nvPr>
            <p:ph idx="2" type="body"/>
          </p:nvPr>
        </p:nvSpPr>
        <p:spPr>
          <a:xfrm>
            <a:off x="735998" y="1525448"/>
            <a:ext cx="7671300" cy="52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200"/>
              <a:buNone/>
            </a:pPr>
            <a:r>
              <a:rPr lang="de-DE" sz="2200"/>
              <a:t>LCA</a:t>
            </a:r>
            <a:endParaRPr sz="2200"/>
          </a:p>
          <a:p>
            <a:pPr indent="0" lvl="0" marL="0" rtl="0" algn="l">
              <a:lnSpc>
                <a:spcPct val="90000"/>
              </a:lnSpc>
              <a:spcBef>
                <a:spcPts val="1000"/>
              </a:spcBef>
              <a:spcAft>
                <a:spcPts val="0"/>
              </a:spcAft>
              <a:buClr>
                <a:srgbClr val="535353"/>
              </a:buClr>
              <a:buSzPts val="2800"/>
              <a:buNone/>
            </a:pPr>
            <a:r>
              <a:t/>
            </a:r>
            <a:endParaRPr sz="2800"/>
          </a:p>
        </p:txBody>
      </p:sp>
      <p:sp>
        <p:nvSpPr>
          <p:cNvPr id="418" name="Google Shape;418;g107d0ef3bfe_0_0"/>
          <p:cNvSpPr txBox="1"/>
          <p:nvPr>
            <p:ph idx="3" type="body"/>
          </p:nvPr>
        </p:nvSpPr>
        <p:spPr>
          <a:xfrm>
            <a:off x="5021175" y="1446075"/>
            <a:ext cx="3896100" cy="445200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lnSpc>
                <a:spcPct val="100000"/>
              </a:lnSpc>
              <a:spcBef>
                <a:spcPts val="0"/>
              </a:spcBef>
              <a:spcAft>
                <a:spcPts val="0"/>
              </a:spcAft>
              <a:buClr>
                <a:srgbClr val="535353"/>
              </a:buClr>
              <a:buSzPct val="100000"/>
              <a:buFont typeface="Arial"/>
              <a:buChar char="•"/>
            </a:pPr>
            <a:r>
              <a:rPr lang="de-DE"/>
              <a:t>In particular, the environmental impact of a product is determined by </a:t>
            </a:r>
            <a:r>
              <a:rPr b="1" lang="de-DE"/>
              <a:t>measuring the inputs and outputs of each individual phase of the entire life cycle</a:t>
            </a:r>
            <a:r>
              <a:rPr lang="de-DE"/>
              <a:t>. Input flows are resources used such as energy, water, etc. The outputs are, for instance, emissions to air, water and soil. </a:t>
            </a:r>
            <a:endParaRPr/>
          </a:p>
          <a:p>
            <a:pPr indent="0" lvl="0" marL="342900" rtl="0" algn="l">
              <a:lnSpc>
                <a:spcPct val="100000"/>
              </a:lnSpc>
              <a:spcBef>
                <a:spcPts val="0"/>
              </a:spcBef>
              <a:spcAft>
                <a:spcPts val="0"/>
              </a:spcAft>
              <a:buNone/>
            </a:pPr>
            <a:r>
              <a:t/>
            </a:r>
            <a:endParaRPr/>
          </a:p>
          <a:p>
            <a:pPr indent="-342900" lvl="0" marL="342900" rtl="0" algn="l">
              <a:lnSpc>
                <a:spcPct val="100000"/>
              </a:lnSpc>
              <a:spcBef>
                <a:spcPts val="0"/>
              </a:spcBef>
              <a:spcAft>
                <a:spcPts val="0"/>
              </a:spcAft>
              <a:buClr>
                <a:srgbClr val="535353"/>
              </a:buClr>
              <a:buSzPct val="100000"/>
              <a:buFont typeface="Arial"/>
              <a:buChar char="•"/>
            </a:pPr>
            <a:r>
              <a:rPr lang="de-DE"/>
              <a:t>The LCA tool aims to quantify the environmental impacts that occur at these stages.</a:t>
            </a:r>
            <a:endParaRPr/>
          </a:p>
        </p:txBody>
      </p:sp>
      <p:sp>
        <p:nvSpPr>
          <p:cNvPr id="419" name="Google Shape;419;g107d0ef3bfe_0_0"/>
          <p:cNvSpPr txBox="1"/>
          <p:nvPr>
            <p:ph idx="4" type="body"/>
          </p:nvPr>
        </p:nvSpPr>
        <p:spPr>
          <a:xfrm>
            <a:off x="735999" y="240917"/>
            <a:ext cx="7671300" cy="27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420" name="Google Shape;420;g107d0ef3bfe_0_0"/>
          <p:cNvPicPr preferRelativeResize="0"/>
          <p:nvPr/>
        </p:nvPicPr>
        <p:blipFill rotWithShape="1">
          <a:blip r:embed="rId4">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421" name="Google Shape;421;g107d0ef3bfe_0_0"/>
          <p:cNvPicPr preferRelativeResize="0"/>
          <p:nvPr/>
        </p:nvPicPr>
        <p:blipFill rotWithShape="1">
          <a:blip r:embed="rId5">
            <a:alphaModFix/>
          </a:blip>
          <a:srcRect b="0" l="0" r="0" t="0"/>
          <a:stretch/>
        </p:blipFill>
        <p:spPr>
          <a:xfrm>
            <a:off x="6969169" y="6115710"/>
            <a:ext cx="1789127" cy="3680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8"/>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427" name="Google Shape;427;p18"/>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3. Environmental impacts of a product's life cycle</a:t>
            </a:r>
            <a:endParaRPr/>
          </a:p>
        </p:txBody>
      </p:sp>
      <p:sp>
        <p:nvSpPr>
          <p:cNvPr id="428" name="Google Shape;428;p18"/>
          <p:cNvSpPr txBox="1"/>
          <p:nvPr>
            <p:ph idx="2" type="body"/>
          </p:nvPr>
        </p:nvSpPr>
        <p:spPr>
          <a:xfrm>
            <a:off x="735998" y="1550641"/>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200"/>
              <a:buNone/>
            </a:pPr>
            <a:r>
              <a:rPr lang="de-DE" sz="2200"/>
              <a:t>PIA Methodologies</a:t>
            </a:r>
            <a:endParaRPr sz="2200"/>
          </a:p>
          <a:p>
            <a:pPr indent="0" lvl="0" marL="0" rtl="0" algn="l">
              <a:lnSpc>
                <a:spcPct val="90000"/>
              </a:lnSpc>
              <a:spcBef>
                <a:spcPts val="1000"/>
              </a:spcBef>
              <a:spcAft>
                <a:spcPts val="0"/>
              </a:spcAft>
              <a:buClr>
                <a:srgbClr val="535353"/>
              </a:buClr>
              <a:buSzPts val="2800"/>
              <a:buNone/>
            </a:pPr>
            <a:r>
              <a:t/>
            </a:r>
            <a:endParaRPr sz="2800"/>
          </a:p>
        </p:txBody>
      </p:sp>
      <p:sp>
        <p:nvSpPr>
          <p:cNvPr id="429" name="Google Shape;429;p18"/>
          <p:cNvSpPr txBox="1"/>
          <p:nvPr>
            <p:ph idx="3" type="body"/>
          </p:nvPr>
        </p:nvSpPr>
        <p:spPr>
          <a:xfrm>
            <a:off x="4862289" y="1543182"/>
            <a:ext cx="3896007" cy="4222569"/>
          </a:xfrm>
          <a:prstGeom prst="rect">
            <a:avLst/>
          </a:prstGeom>
          <a:noFill/>
          <a:ln>
            <a:noFill/>
          </a:ln>
        </p:spPr>
        <p:txBody>
          <a:bodyPr anchorCtr="0" anchor="t" bIns="45700" lIns="91425" spcFirstLastPara="1" rIns="91425" wrap="square" tIns="45700">
            <a:normAutofit/>
          </a:bodyPr>
          <a:lstStyle/>
          <a:p>
            <a:pPr indent="-375920" lvl="0" marL="342900" rtl="0" algn="l">
              <a:lnSpc>
                <a:spcPct val="100000"/>
              </a:lnSpc>
              <a:spcBef>
                <a:spcPts val="0"/>
              </a:spcBef>
              <a:spcAft>
                <a:spcPts val="0"/>
              </a:spcAft>
              <a:buClr>
                <a:srgbClr val="535353"/>
              </a:buClr>
              <a:buSzPts val="2200"/>
              <a:buFont typeface="Arial"/>
              <a:buChar char="•"/>
            </a:pPr>
            <a:r>
              <a:rPr lang="de-DE" sz="2200"/>
              <a:t>Another important product impact assessment method, developed and continuously improved by the European Commission, and specifically tailored to environmental impact measurement of a product’s life cycle is the: </a:t>
            </a:r>
            <a:endParaRPr sz="2200"/>
          </a:p>
          <a:p>
            <a:pPr indent="0" lvl="0" marL="342900" rtl="0" algn="l">
              <a:lnSpc>
                <a:spcPct val="100000"/>
              </a:lnSpc>
              <a:spcBef>
                <a:spcPts val="0"/>
              </a:spcBef>
              <a:spcAft>
                <a:spcPts val="0"/>
              </a:spcAft>
              <a:buNone/>
            </a:pPr>
            <a:r>
              <a:rPr b="1" lang="de-DE" sz="2200"/>
              <a:t>Product Environmental Footprint</a:t>
            </a:r>
            <a:r>
              <a:rPr lang="de-DE" sz="2200"/>
              <a:t> (PEF). </a:t>
            </a:r>
            <a:endParaRPr sz="2200"/>
          </a:p>
          <a:p>
            <a:pPr indent="0" lvl="0" marL="0" rtl="0" algn="l">
              <a:lnSpc>
                <a:spcPct val="100000"/>
              </a:lnSpc>
              <a:spcBef>
                <a:spcPts val="0"/>
              </a:spcBef>
              <a:spcAft>
                <a:spcPts val="0"/>
              </a:spcAft>
              <a:buNone/>
            </a:pPr>
            <a:r>
              <a:t/>
            </a:r>
            <a:endParaRPr sz="2200"/>
          </a:p>
        </p:txBody>
      </p:sp>
      <p:sp>
        <p:nvSpPr>
          <p:cNvPr id="430" name="Google Shape;430;p18"/>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431" name="Google Shape;431;p18"/>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432" name="Google Shape;432;p18"/>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pic>
        <p:nvPicPr>
          <p:cNvPr descr="Shape&#10;&#10;Description automatically generated with medium confidence" id="433" name="Google Shape;433;p18"/>
          <p:cNvPicPr preferRelativeResize="0"/>
          <p:nvPr/>
        </p:nvPicPr>
        <p:blipFill rotWithShape="1">
          <a:blip r:embed="rId5">
            <a:alphaModFix/>
          </a:blip>
          <a:srcRect b="0" l="0" r="0" t="0"/>
          <a:stretch/>
        </p:blipFill>
        <p:spPr>
          <a:xfrm>
            <a:off x="1156003" y="2179142"/>
            <a:ext cx="3415695" cy="295064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1039882490f_0_31"/>
          <p:cNvSpPr txBox="1"/>
          <p:nvPr>
            <p:ph idx="12" type="sldNum"/>
          </p:nvPr>
        </p:nvSpPr>
        <p:spPr>
          <a:xfrm>
            <a:off x="6426200" y="179047"/>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439" name="Google Shape;439;g1039882490f_0_31"/>
          <p:cNvSpPr txBox="1"/>
          <p:nvPr>
            <p:ph idx="1" type="body"/>
          </p:nvPr>
        </p:nvSpPr>
        <p:spPr>
          <a:xfrm>
            <a:off x="735999" y="560494"/>
            <a:ext cx="7671300" cy="45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3. Environmental impacts of a product's life cycle</a:t>
            </a:r>
            <a:endParaRPr/>
          </a:p>
        </p:txBody>
      </p:sp>
      <p:sp>
        <p:nvSpPr>
          <p:cNvPr id="440" name="Google Shape;440;g1039882490f_0_31"/>
          <p:cNvSpPr txBox="1"/>
          <p:nvPr>
            <p:ph idx="2" type="body"/>
          </p:nvPr>
        </p:nvSpPr>
        <p:spPr>
          <a:xfrm>
            <a:off x="735998" y="1550641"/>
            <a:ext cx="7671300" cy="52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200"/>
              <a:buNone/>
            </a:pPr>
            <a:r>
              <a:rPr lang="de-DE" sz="2200"/>
              <a:t>PIA Methodologies</a:t>
            </a:r>
            <a:endParaRPr sz="2200"/>
          </a:p>
          <a:p>
            <a:pPr indent="0" lvl="0" marL="0" rtl="0" algn="l">
              <a:lnSpc>
                <a:spcPct val="90000"/>
              </a:lnSpc>
              <a:spcBef>
                <a:spcPts val="1000"/>
              </a:spcBef>
              <a:spcAft>
                <a:spcPts val="0"/>
              </a:spcAft>
              <a:buClr>
                <a:srgbClr val="535353"/>
              </a:buClr>
              <a:buSzPts val="2800"/>
              <a:buNone/>
            </a:pPr>
            <a:r>
              <a:t/>
            </a:r>
            <a:endParaRPr sz="2800"/>
          </a:p>
        </p:txBody>
      </p:sp>
      <p:sp>
        <p:nvSpPr>
          <p:cNvPr id="441" name="Google Shape;441;g1039882490f_0_31"/>
          <p:cNvSpPr txBox="1"/>
          <p:nvPr>
            <p:ph idx="3" type="body"/>
          </p:nvPr>
        </p:nvSpPr>
        <p:spPr>
          <a:xfrm>
            <a:off x="4797450" y="1543175"/>
            <a:ext cx="3960900" cy="42225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00000"/>
              </a:lnSpc>
              <a:spcBef>
                <a:spcPts val="0"/>
              </a:spcBef>
              <a:spcAft>
                <a:spcPts val="0"/>
              </a:spcAft>
              <a:buNone/>
            </a:pPr>
            <a:r>
              <a:t/>
            </a:r>
            <a:endParaRPr/>
          </a:p>
          <a:p>
            <a:pPr indent="-358140" lvl="0" marL="457200" rtl="0" algn="l">
              <a:lnSpc>
                <a:spcPct val="100000"/>
              </a:lnSpc>
              <a:spcBef>
                <a:spcPts val="0"/>
              </a:spcBef>
              <a:spcAft>
                <a:spcPts val="0"/>
              </a:spcAft>
              <a:buSzPct val="100000"/>
              <a:buChar char="•"/>
            </a:pPr>
            <a:r>
              <a:rPr lang="de-DE"/>
              <a:t>PEF is a </a:t>
            </a:r>
            <a:r>
              <a:rPr lang="de-DE" u="sng">
                <a:solidFill>
                  <a:schemeClr val="hlink"/>
                </a:solidFill>
                <a:hlinkClick r:id="rId3"/>
              </a:rPr>
              <a:t>multi-criteria measure of the environmental performance of a good or service throughout its life cycle</a:t>
            </a:r>
            <a:r>
              <a:rPr lang="de-DE"/>
              <a:t>. </a:t>
            </a:r>
            <a:endParaRPr/>
          </a:p>
          <a:p>
            <a:pPr indent="0" lvl="0" marL="457200" rtl="0" algn="l">
              <a:lnSpc>
                <a:spcPct val="100000"/>
              </a:lnSpc>
              <a:spcBef>
                <a:spcPts val="0"/>
              </a:spcBef>
              <a:spcAft>
                <a:spcPts val="0"/>
              </a:spcAft>
              <a:buNone/>
            </a:pPr>
            <a:r>
              <a:rPr lang="de-DE"/>
              <a:t>PEF information is produced for the overarching purpose of seeking to </a:t>
            </a:r>
            <a:r>
              <a:rPr b="1" lang="de-DE"/>
              <a:t>reduce the environmental impacts</a:t>
            </a:r>
            <a:r>
              <a:rPr lang="de-DE"/>
              <a:t> of goods and services taking into account supply chain activities (from the extraction of raw materials, through production and use, to final waste management).</a:t>
            </a:r>
            <a:endParaRPr/>
          </a:p>
        </p:txBody>
      </p:sp>
      <p:sp>
        <p:nvSpPr>
          <p:cNvPr id="442" name="Google Shape;442;g1039882490f_0_31"/>
          <p:cNvSpPr txBox="1"/>
          <p:nvPr>
            <p:ph idx="4" type="body"/>
          </p:nvPr>
        </p:nvSpPr>
        <p:spPr>
          <a:xfrm>
            <a:off x="735999" y="240917"/>
            <a:ext cx="7671300" cy="27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443" name="Google Shape;443;g1039882490f_0_31"/>
          <p:cNvPicPr preferRelativeResize="0"/>
          <p:nvPr/>
        </p:nvPicPr>
        <p:blipFill rotWithShape="1">
          <a:blip r:embed="rId4">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444" name="Google Shape;444;g1039882490f_0_31"/>
          <p:cNvPicPr preferRelativeResize="0"/>
          <p:nvPr/>
        </p:nvPicPr>
        <p:blipFill rotWithShape="1">
          <a:blip r:embed="rId5">
            <a:alphaModFix/>
          </a:blip>
          <a:srcRect b="0" l="0" r="0" t="0"/>
          <a:stretch/>
        </p:blipFill>
        <p:spPr>
          <a:xfrm>
            <a:off x="6969169" y="6115710"/>
            <a:ext cx="1789127" cy="368049"/>
          </a:xfrm>
          <a:prstGeom prst="rect">
            <a:avLst/>
          </a:prstGeom>
          <a:noFill/>
          <a:ln>
            <a:noFill/>
          </a:ln>
        </p:spPr>
      </p:pic>
      <p:pic>
        <p:nvPicPr>
          <p:cNvPr id="445" name="Google Shape;445;g1039882490f_0_31"/>
          <p:cNvPicPr preferRelativeResize="0"/>
          <p:nvPr/>
        </p:nvPicPr>
        <p:blipFill>
          <a:blip r:embed="rId6">
            <a:alphaModFix/>
          </a:blip>
          <a:stretch>
            <a:fillRect/>
          </a:stretch>
        </p:blipFill>
        <p:spPr>
          <a:xfrm>
            <a:off x="736000" y="2358214"/>
            <a:ext cx="3896100" cy="259240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19"/>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451" name="Google Shape;451;p19"/>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3. Environmental impacts of a product's life cycle</a:t>
            </a:r>
            <a:endParaRPr/>
          </a:p>
        </p:txBody>
      </p:sp>
      <p:sp>
        <p:nvSpPr>
          <p:cNvPr id="452" name="Google Shape;452;p19"/>
          <p:cNvSpPr txBox="1"/>
          <p:nvPr>
            <p:ph idx="2" type="body"/>
          </p:nvPr>
        </p:nvSpPr>
        <p:spPr>
          <a:xfrm>
            <a:off x="735998" y="1573023"/>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200"/>
              <a:buNone/>
            </a:pPr>
            <a:r>
              <a:rPr lang="de-DE" sz="2200"/>
              <a:t>LCA in Shipping</a:t>
            </a:r>
            <a:endParaRPr sz="2200"/>
          </a:p>
          <a:p>
            <a:pPr indent="0" lvl="0" marL="0" rtl="0" algn="l">
              <a:lnSpc>
                <a:spcPct val="90000"/>
              </a:lnSpc>
              <a:spcBef>
                <a:spcPts val="1000"/>
              </a:spcBef>
              <a:spcAft>
                <a:spcPts val="0"/>
              </a:spcAft>
              <a:buClr>
                <a:srgbClr val="535353"/>
              </a:buClr>
              <a:buSzPts val="2800"/>
              <a:buNone/>
            </a:pPr>
            <a:r>
              <a:t/>
            </a:r>
            <a:endParaRPr sz="2800"/>
          </a:p>
        </p:txBody>
      </p:sp>
      <p:sp>
        <p:nvSpPr>
          <p:cNvPr id="453" name="Google Shape;453;p19"/>
          <p:cNvSpPr txBox="1"/>
          <p:nvPr>
            <p:ph idx="3" type="body"/>
          </p:nvPr>
        </p:nvSpPr>
        <p:spPr>
          <a:xfrm>
            <a:off x="735998" y="2147556"/>
            <a:ext cx="7212248" cy="3733916"/>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rgbClr val="535353"/>
              </a:buClr>
              <a:buSzPts val="2400"/>
              <a:buFont typeface="Arial"/>
              <a:buChar char="•"/>
            </a:pPr>
            <a:r>
              <a:rPr lang="de-DE"/>
              <a:t>For the particular case of shipping the LCA method has a </a:t>
            </a:r>
            <a:r>
              <a:rPr b="1" lang="de-DE"/>
              <a:t>short application record </a:t>
            </a:r>
            <a:r>
              <a:rPr lang="de-DE"/>
              <a:t>so far the main reason being the complexity of the ship system. </a:t>
            </a:r>
            <a:endParaRPr/>
          </a:p>
          <a:p>
            <a:pPr indent="0" lvl="0" marL="0" rtl="0" algn="l">
              <a:lnSpc>
                <a:spcPct val="100000"/>
              </a:lnSpc>
              <a:spcBef>
                <a:spcPts val="0"/>
              </a:spcBef>
              <a:spcAft>
                <a:spcPts val="0"/>
              </a:spcAft>
              <a:buClr>
                <a:srgbClr val="535353"/>
              </a:buClr>
              <a:buSzPts val="2400"/>
              <a:buNone/>
            </a:pPr>
            <a:r>
              <a:t/>
            </a:r>
            <a:endParaRPr/>
          </a:p>
          <a:p>
            <a:pPr indent="-342900" lvl="0" marL="342900" rtl="0" algn="l">
              <a:lnSpc>
                <a:spcPct val="100000"/>
              </a:lnSpc>
              <a:spcBef>
                <a:spcPts val="0"/>
              </a:spcBef>
              <a:spcAft>
                <a:spcPts val="0"/>
              </a:spcAft>
              <a:buClr>
                <a:srgbClr val="535353"/>
              </a:buClr>
              <a:buSzPts val="2400"/>
              <a:buFont typeface="Arial"/>
              <a:buChar char="•"/>
            </a:pPr>
            <a:r>
              <a:rPr lang="de-DE"/>
              <a:t>The </a:t>
            </a:r>
            <a:r>
              <a:rPr b="1" lang="de-DE"/>
              <a:t>Laboratory for Maritime Transport of the National Technical University of Athens</a:t>
            </a:r>
            <a:r>
              <a:rPr lang="de-DE"/>
              <a:t> presented a theoretical framework to examine the </a:t>
            </a:r>
            <a:r>
              <a:rPr b="1" lang="de-DE"/>
              <a:t>impact of important air emissions </a:t>
            </a:r>
            <a:r>
              <a:rPr lang="de-DE"/>
              <a:t>throughout the life cycle of ships. The framework scheme is outlined in the next slide.</a:t>
            </a:r>
            <a:endParaRPr/>
          </a:p>
          <a:p>
            <a:pPr indent="-190500" lvl="0" marL="342900" rtl="0" algn="l">
              <a:lnSpc>
                <a:spcPct val="100000"/>
              </a:lnSpc>
              <a:spcBef>
                <a:spcPts val="0"/>
              </a:spcBef>
              <a:spcAft>
                <a:spcPts val="0"/>
              </a:spcAft>
              <a:buClr>
                <a:srgbClr val="535353"/>
              </a:buClr>
              <a:buSzPts val="2400"/>
              <a:buFont typeface="Arial"/>
              <a:buNone/>
            </a:pPr>
            <a:r>
              <a:t/>
            </a:r>
            <a:endParaRPr/>
          </a:p>
        </p:txBody>
      </p:sp>
      <p:sp>
        <p:nvSpPr>
          <p:cNvPr id="454" name="Google Shape;454;p19"/>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455" name="Google Shape;455;p19"/>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456" name="Google Shape;456;p19"/>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20"/>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462" name="Google Shape;462;p20"/>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3. Environmental impacts of a product's life cycle</a:t>
            </a:r>
            <a:endParaRPr/>
          </a:p>
        </p:txBody>
      </p:sp>
      <p:sp>
        <p:nvSpPr>
          <p:cNvPr id="463" name="Google Shape;463;p20"/>
          <p:cNvSpPr txBox="1"/>
          <p:nvPr>
            <p:ph idx="2" type="body"/>
          </p:nvPr>
        </p:nvSpPr>
        <p:spPr>
          <a:xfrm>
            <a:off x="736000" y="1466713"/>
            <a:ext cx="1880400" cy="3692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200"/>
              <a:buNone/>
            </a:pPr>
            <a:r>
              <a:rPr lang="de-DE" sz="2200"/>
              <a:t>LCA application: </a:t>
            </a:r>
            <a:r>
              <a:rPr lang="de-DE" sz="2200" u="sng">
                <a:solidFill>
                  <a:schemeClr val="hlink"/>
                </a:solidFill>
                <a:hlinkClick r:id="rId3"/>
              </a:rPr>
              <a:t>shipping air emission impact</a:t>
            </a:r>
            <a:r>
              <a:rPr lang="de-DE" sz="2200"/>
              <a:t> study.</a:t>
            </a:r>
            <a:endParaRPr sz="2200"/>
          </a:p>
          <a:p>
            <a:pPr indent="0" lvl="0" marL="0" rtl="0" algn="l">
              <a:lnSpc>
                <a:spcPct val="90000"/>
              </a:lnSpc>
              <a:spcBef>
                <a:spcPts val="0"/>
              </a:spcBef>
              <a:spcAft>
                <a:spcPts val="0"/>
              </a:spcAft>
              <a:buNone/>
            </a:pPr>
            <a:r>
              <a:t/>
            </a:r>
            <a:endParaRPr sz="2200"/>
          </a:p>
        </p:txBody>
      </p:sp>
      <p:sp>
        <p:nvSpPr>
          <p:cNvPr id="464" name="Google Shape;464;p20"/>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465" name="Google Shape;465;p20"/>
          <p:cNvPicPr preferRelativeResize="0"/>
          <p:nvPr/>
        </p:nvPicPr>
        <p:blipFill rotWithShape="1">
          <a:blip r:embed="rId4">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466" name="Google Shape;466;p20"/>
          <p:cNvPicPr preferRelativeResize="0"/>
          <p:nvPr/>
        </p:nvPicPr>
        <p:blipFill rotWithShape="1">
          <a:blip r:embed="rId5">
            <a:alphaModFix/>
          </a:blip>
          <a:srcRect b="0" l="0" r="0" t="0"/>
          <a:stretch/>
        </p:blipFill>
        <p:spPr>
          <a:xfrm>
            <a:off x="6969169" y="6115710"/>
            <a:ext cx="1789127" cy="368049"/>
          </a:xfrm>
          <a:prstGeom prst="rect">
            <a:avLst/>
          </a:prstGeom>
          <a:noFill/>
          <a:ln>
            <a:noFill/>
          </a:ln>
        </p:spPr>
      </p:pic>
      <p:pic>
        <p:nvPicPr>
          <p:cNvPr descr="Diagram&#10;&#10;Description automatically generated" id="467" name="Google Shape;467;p20"/>
          <p:cNvPicPr preferRelativeResize="0"/>
          <p:nvPr/>
        </p:nvPicPr>
        <p:blipFill rotWithShape="1">
          <a:blip r:embed="rId6">
            <a:alphaModFix/>
          </a:blip>
          <a:srcRect b="0" l="0" r="0" t="0"/>
          <a:stretch/>
        </p:blipFill>
        <p:spPr>
          <a:xfrm>
            <a:off x="2616522" y="1274262"/>
            <a:ext cx="6527478" cy="43094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21"/>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473" name="Google Shape;473;p21"/>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4. Design to limit environmental impact</a:t>
            </a:r>
            <a:endParaRPr/>
          </a:p>
        </p:txBody>
      </p:sp>
      <p:sp>
        <p:nvSpPr>
          <p:cNvPr id="474" name="Google Shape;474;p21"/>
          <p:cNvSpPr txBox="1"/>
          <p:nvPr>
            <p:ph idx="2" type="body"/>
          </p:nvPr>
        </p:nvSpPr>
        <p:spPr>
          <a:xfrm>
            <a:off x="736049" y="1057546"/>
            <a:ext cx="7671300" cy="52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Eco-design</a:t>
            </a:r>
            <a:endParaRPr/>
          </a:p>
        </p:txBody>
      </p:sp>
      <p:sp>
        <p:nvSpPr>
          <p:cNvPr id="475" name="Google Shape;475;p21"/>
          <p:cNvSpPr txBox="1"/>
          <p:nvPr>
            <p:ph idx="4" type="body"/>
          </p:nvPr>
        </p:nvSpPr>
        <p:spPr>
          <a:xfrm>
            <a:off x="736299" y="240917"/>
            <a:ext cx="7671300" cy="27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476" name="Google Shape;476;p21"/>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477" name="Google Shape;477;p21"/>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grpSp>
        <p:nvGrpSpPr>
          <p:cNvPr id="478" name="Google Shape;478;p21"/>
          <p:cNvGrpSpPr/>
          <p:nvPr/>
        </p:nvGrpSpPr>
        <p:grpSpPr>
          <a:xfrm>
            <a:off x="1651379" y="1352730"/>
            <a:ext cx="5882786" cy="4273302"/>
            <a:chOff x="1662928" y="-119916"/>
            <a:chExt cx="4747628" cy="4044772"/>
          </a:xfrm>
        </p:grpSpPr>
        <p:sp>
          <p:nvSpPr>
            <p:cNvPr id="479" name="Google Shape;479;p21"/>
            <p:cNvSpPr/>
            <p:nvPr/>
          </p:nvSpPr>
          <p:spPr>
            <a:xfrm>
              <a:off x="3380157" y="1686702"/>
              <a:ext cx="1371551" cy="1292981"/>
            </a:xfrm>
            <a:prstGeom prst="ellipse">
              <a:avLst/>
            </a:prstGeom>
            <a:solidFill>
              <a:srgbClr val="E1EFD8"/>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480" name="Google Shape;480;p21"/>
            <p:cNvSpPr txBox="1"/>
            <p:nvPr/>
          </p:nvSpPr>
          <p:spPr>
            <a:xfrm>
              <a:off x="3581016" y="1876055"/>
              <a:ext cx="969833" cy="914275"/>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11151A"/>
                </a:buClr>
                <a:buSzPts val="1100"/>
                <a:buFont typeface="Calibri"/>
                <a:buNone/>
              </a:pPr>
              <a:r>
                <a:rPr lang="de-DE" sz="1300">
                  <a:solidFill>
                    <a:srgbClr val="11151A"/>
                  </a:solidFill>
                  <a:latin typeface="Calibri"/>
                  <a:ea typeface="Calibri"/>
                  <a:cs typeface="Calibri"/>
                  <a:sym typeface="Calibri"/>
                </a:rPr>
                <a:t>The main questions to be answered to approach eco-design are: </a:t>
              </a:r>
              <a:endParaRPr sz="1300">
                <a:solidFill>
                  <a:srgbClr val="11151A"/>
                </a:solidFill>
                <a:latin typeface="Calibri"/>
                <a:ea typeface="Calibri"/>
                <a:cs typeface="Calibri"/>
                <a:sym typeface="Calibri"/>
              </a:endParaRPr>
            </a:p>
          </p:txBody>
        </p:sp>
        <p:sp>
          <p:nvSpPr>
            <p:cNvPr id="481" name="Google Shape;481;p21"/>
            <p:cNvSpPr/>
            <p:nvPr/>
          </p:nvSpPr>
          <p:spPr>
            <a:xfrm rot="-5400000">
              <a:off x="3976622" y="1314426"/>
              <a:ext cx="178622" cy="417638"/>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482" name="Google Shape;482;p21"/>
            <p:cNvSpPr txBox="1"/>
            <p:nvPr/>
          </p:nvSpPr>
          <p:spPr>
            <a:xfrm rot="-5400000">
              <a:off x="4003416" y="1424748"/>
              <a:ext cx="125035" cy="25058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900"/>
                <a:buFont typeface="Calibri"/>
                <a:buNone/>
              </a:pPr>
              <a:r>
                <a:t/>
              </a:r>
              <a:endParaRPr sz="1000">
                <a:solidFill>
                  <a:schemeClr val="lt1"/>
                </a:solidFill>
                <a:latin typeface="Calibri"/>
                <a:ea typeface="Calibri"/>
                <a:cs typeface="Calibri"/>
                <a:sym typeface="Calibri"/>
              </a:endParaRPr>
            </a:p>
          </p:txBody>
        </p:sp>
        <p:sp>
          <p:nvSpPr>
            <p:cNvPr id="483" name="Google Shape;483;p21"/>
            <p:cNvSpPr/>
            <p:nvPr/>
          </p:nvSpPr>
          <p:spPr>
            <a:xfrm>
              <a:off x="3282462" y="-119916"/>
              <a:ext cx="1566941" cy="1469594"/>
            </a:xfrm>
            <a:prstGeom prst="ellipse">
              <a:avLst/>
            </a:prstGeom>
            <a:solidFill>
              <a:srgbClr val="E1EFD8"/>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484" name="Google Shape;484;p21"/>
            <p:cNvSpPr txBox="1"/>
            <p:nvPr/>
          </p:nvSpPr>
          <p:spPr>
            <a:xfrm>
              <a:off x="3511935" y="95301"/>
              <a:ext cx="1107995" cy="103916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11151A"/>
                </a:buClr>
                <a:buSzPts val="1000"/>
                <a:buFont typeface="Calibri"/>
                <a:buNone/>
              </a:pPr>
              <a:r>
                <a:rPr b="1" lang="de-DE">
                  <a:solidFill>
                    <a:srgbClr val="11151A"/>
                  </a:solidFill>
                  <a:latin typeface="Calibri"/>
                  <a:ea typeface="Calibri"/>
                  <a:cs typeface="Calibri"/>
                  <a:sym typeface="Calibri"/>
                </a:rPr>
                <a:t>Which are the most environmentally relevant stages of a product’s lifecycle</a:t>
              </a:r>
              <a:r>
                <a:rPr lang="de-DE">
                  <a:solidFill>
                    <a:srgbClr val="11151A"/>
                  </a:solidFill>
                  <a:latin typeface="Calibri"/>
                  <a:ea typeface="Calibri"/>
                  <a:cs typeface="Calibri"/>
                  <a:sym typeface="Calibri"/>
                </a:rPr>
                <a:t>? </a:t>
              </a:r>
              <a:endParaRPr>
                <a:solidFill>
                  <a:srgbClr val="11151A"/>
                </a:solidFill>
                <a:latin typeface="Calibri"/>
                <a:ea typeface="Calibri"/>
                <a:cs typeface="Calibri"/>
                <a:sym typeface="Calibri"/>
              </a:endParaRPr>
            </a:p>
          </p:txBody>
        </p:sp>
        <p:sp>
          <p:nvSpPr>
            <p:cNvPr id="485" name="Google Shape;485;p21"/>
            <p:cNvSpPr/>
            <p:nvPr/>
          </p:nvSpPr>
          <p:spPr>
            <a:xfrm rot="1680876">
              <a:off x="4729563" y="2534824"/>
              <a:ext cx="215680" cy="417638"/>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486" name="Google Shape;486;p21"/>
            <p:cNvSpPr txBox="1"/>
            <p:nvPr/>
          </p:nvSpPr>
          <p:spPr>
            <a:xfrm rot="1680876">
              <a:off x="4733354" y="2603156"/>
              <a:ext cx="150976" cy="25058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900"/>
                <a:buFont typeface="Calibri"/>
                <a:buNone/>
              </a:pPr>
              <a:r>
                <a:t/>
              </a:r>
              <a:endParaRPr sz="1000">
                <a:solidFill>
                  <a:schemeClr val="lt1"/>
                </a:solidFill>
                <a:latin typeface="Calibri"/>
                <a:ea typeface="Calibri"/>
                <a:cs typeface="Calibri"/>
                <a:sym typeface="Calibri"/>
              </a:endParaRPr>
            </a:p>
          </p:txBody>
        </p:sp>
        <p:sp>
          <p:nvSpPr>
            <p:cNvPr id="487" name="Google Shape;487;p21"/>
            <p:cNvSpPr/>
            <p:nvPr/>
          </p:nvSpPr>
          <p:spPr>
            <a:xfrm>
              <a:off x="4931983" y="2467012"/>
              <a:ext cx="1478573" cy="1440556"/>
            </a:xfrm>
            <a:prstGeom prst="ellipse">
              <a:avLst/>
            </a:prstGeom>
            <a:solidFill>
              <a:srgbClr val="E1EFD8"/>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488" name="Google Shape;488;p21"/>
            <p:cNvSpPr txBox="1"/>
            <p:nvPr/>
          </p:nvSpPr>
          <p:spPr>
            <a:xfrm>
              <a:off x="5148515" y="2677977"/>
              <a:ext cx="1045509" cy="1018626"/>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11151A"/>
                </a:buClr>
                <a:buSzPts val="1200"/>
                <a:buFont typeface="Calibri"/>
                <a:buNone/>
              </a:pPr>
              <a:r>
                <a:rPr b="1" lang="de-DE">
                  <a:solidFill>
                    <a:srgbClr val="11151A"/>
                  </a:solidFill>
                  <a:latin typeface="Calibri"/>
                  <a:ea typeface="Calibri"/>
                  <a:cs typeface="Calibri"/>
                  <a:sym typeface="Calibri"/>
                </a:rPr>
                <a:t>Are the materials used biodegradable? </a:t>
              </a:r>
              <a:endParaRPr b="1">
                <a:solidFill>
                  <a:srgbClr val="11151A"/>
                </a:solidFill>
                <a:latin typeface="Calibri"/>
                <a:ea typeface="Calibri"/>
                <a:cs typeface="Calibri"/>
                <a:sym typeface="Calibri"/>
              </a:endParaRPr>
            </a:p>
          </p:txBody>
        </p:sp>
        <p:sp>
          <p:nvSpPr>
            <p:cNvPr id="489" name="Google Shape;489;p21"/>
            <p:cNvSpPr/>
            <p:nvPr/>
          </p:nvSpPr>
          <p:spPr>
            <a:xfrm rot="9132732">
              <a:off x="3201099" y="2526547"/>
              <a:ext cx="203298" cy="417638"/>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490" name="Google Shape;490;p21"/>
            <p:cNvSpPr txBox="1"/>
            <p:nvPr/>
          </p:nvSpPr>
          <p:spPr>
            <a:xfrm rot="-1667268">
              <a:off x="3258571" y="2595859"/>
              <a:ext cx="142309" cy="25058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900"/>
                <a:buFont typeface="Calibri"/>
                <a:buNone/>
              </a:pPr>
              <a:r>
                <a:t/>
              </a:r>
              <a:endParaRPr sz="1000">
                <a:solidFill>
                  <a:schemeClr val="lt1"/>
                </a:solidFill>
                <a:latin typeface="Calibri"/>
                <a:ea typeface="Calibri"/>
                <a:cs typeface="Calibri"/>
                <a:sym typeface="Calibri"/>
              </a:endParaRPr>
            </a:p>
          </p:txBody>
        </p:sp>
        <p:sp>
          <p:nvSpPr>
            <p:cNvPr id="491" name="Google Shape;491;p21"/>
            <p:cNvSpPr/>
            <p:nvPr/>
          </p:nvSpPr>
          <p:spPr>
            <a:xfrm>
              <a:off x="1662928" y="2449722"/>
              <a:ext cx="1564460" cy="1475134"/>
            </a:xfrm>
            <a:prstGeom prst="ellipse">
              <a:avLst/>
            </a:prstGeom>
            <a:solidFill>
              <a:srgbClr val="E1EFD8"/>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492" name="Google Shape;492;p21"/>
            <p:cNvSpPr txBox="1"/>
            <p:nvPr/>
          </p:nvSpPr>
          <p:spPr>
            <a:xfrm>
              <a:off x="1892038" y="2665750"/>
              <a:ext cx="1106240" cy="1043078"/>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11151A"/>
                </a:buClr>
                <a:buSzPts val="1200"/>
                <a:buFont typeface="Calibri"/>
                <a:buNone/>
              </a:pPr>
              <a:r>
                <a:rPr b="1" lang="de-DE">
                  <a:solidFill>
                    <a:srgbClr val="11151A"/>
                  </a:solidFill>
                  <a:latin typeface="Calibri"/>
                  <a:ea typeface="Calibri"/>
                  <a:cs typeface="Calibri"/>
                  <a:sym typeface="Calibri"/>
                </a:rPr>
                <a:t>Is the energy used for extraction renewable?”</a:t>
              </a:r>
              <a:r>
                <a:rPr b="1" lang="de-DE" sz="1300">
                  <a:solidFill>
                    <a:srgbClr val="11151A"/>
                  </a:solidFill>
                  <a:latin typeface="Calibri"/>
                  <a:ea typeface="Calibri"/>
                  <a:cs typeface="Calibri"/>
                  <a:sym typeface="Calibri"/>
                </a:rPr>
                <a:t> </a:t>
              </a:r>
              <a:endParaRPr b="1" sz="1300">
                <a:solidFill>
                  <a:srgbClr val="11151A"/>
                </a:solidFill>
                <a:latin typeface="Calibri"/>
                <a:ea typeface="Calibri"/>
                <a:cs typeface="Calibri"/>
                <a:sym typeface="Calibri"/>
              </a:endParaRPr>
            </a:p>
          </p:txBody>
        </p:sp>
      </p:grpSp>
      <p:pic>
        <p:nvPicPr>
          <p:cNvPr descr="Compost with solid fill" id="493" name="Google Shape;493;p21"/>
          <p:cNvPicPr preferRelativeResize="0"/>
          <p:nvPr/>
        </p:nvPicPr>
        <p:blipFill rotWithShape="1">
          <a:blip r:embed="rId5">
            <a:alphaModFix/>
          </a:blip>
          <a:srcRect b="0" l="0" r="0" t="0"/>
          <a:stretch/>
        </p:blipFill>
        <p:spPr>
          <a:xfrm>
            <a:off x="1324427" y="2543502"/>
            <a:ext cx="914400" cy="914400"/>
          </a:xfrm>
          <a:prstGeom prst="rect">
            <a:avLst/>
          </a:prstGeom>
          <a:noFill/>
          <a:ln>
            <a:noFill/>
          </a:ln>
        </p:spPr>
      </p:pic>
      <p:pic>
        <p:nvPicPr>
          <p:cNvPr descr="Compost with solid fill" id="494" name="Google Shape;494;p21"/>
          <p:cNvPicPr preferRelativeResize="0"/>
          <p:nvPr/>
        </p:nvPicPr>
        <p:blipFill rotWithShape="1">
          <a:blip r:embed="rId6">
            <a:alphaModFix/>
          </a:blip>
          <a:srcRect b="0" l="0" r="0" t="0"/>
          <a:stretch/>
        </p:blipFill>
        <p:spPr>
          <a:xfrm>
            <a:off x="6969173" y="2543502"/>
            <a:ext cx="914400" cy="914400"/>
          </a:xfrm>
          <a:prstGeom prst="rect">
            <a:avLst/>
          </a:prstGeom>
          <a:noFill/>
          <a:ln>
            <a:noFill/>
          </a:ln>
        </p:spPr>
      </p:pic>
      <p:pic>
        <p:nvPicPr>
          <p:cNvPr descr="Open hand with plant outline" id="495" name="Google Shape;495;p21"/>
          <p:cNvPicPr preferRelativeResize="0"/>
          <p:nvPr/>
        </p:nvPicPr>
        <p:blipFill rotWithShape="1">
          <a:blip r:embed="rId7">
            <a:alphaModFix/>
          </a:blip>
          <a:srcRect b="0" l="0" r="0" t="0"/>
          <a:stretch/>
        </p:blipFill>
        <p:spPr>
          <a:xfrm>
            <a:off x="4202899" y="4711629"/>
            <a:ext cx="914400" cy="914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22"/>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501" name="Google Shape;501;p22"/>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4. Design to limit environmental impact</a:t>
            </a:r>
            <a:endParaRPr/>
          </a:p>
        </p:txBody>
      </p:sp>
      <p:sp>
        <p:nvSpPr>
          <p:cNvPr id="502" name="Google Shape;502;p22"/>
          <p:cNvSpPr txBox="1"/>
          <p:nvPr>
            <p:ph idx="2" type="body"/>
          </p:nvPr>
        </p:nvSpPr>
        <p:spPr>
          <a:xfrm>
            <a:off x="735999" y="1057181"/>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Eco-design</a:t>
            </a:r>
            <a:endParaRPr/>
          </a:p>
        </p:txBody>
      </p:sp>
      <p:sp>
        <p:nvSpPr>
          <p:cNvPr id="503" name="Google Shape;503;p22"/>
          <p:cNvSpPr txBox="1"/>
          <p:nvPr>
            <p:ph idx="3" type="body"/>
          </p:nvPr>
        </p:nvSpPr>
        <p:spPr>
          <a:xfrm>
            <a:off x="659799" y="4032596"/>
            <a:ext cx="7747600" cy="1944026"/>
          </a:xfrm>
          <a:prstGeom prst="rect">
            <a:avLst/>
          </a:prstGeom>
          <a:noFill/>
          <a:ln>
            <a:noFill/>
          </a:ln>
        </p:spPr>
        <p:txBody>
          <a:bodyPr anchorCtr="0" anchor="t" bIns="45700" lIns="91425" spcFirstLastPara="1" rIns="91425" wrap="square" tIns="45700">
            <a:normAutofit fontScale="77500" lnSpcReduction="10000"/>
          </a:bodyPr>
          <a:lstStyle/>
          <a:p>
            <a:pPr indent="0" lvl="0" marL="0" rtl="0" algn="l">
              <a:lnSpc>
                <a:spcPct val="100000"/>
              </a:lnSpc>
              <a:spcBef>
                <a:spcPts val="0"/>
              </a:spcBef>
              <a:spcAft>
                <a:spcPts val="0"/>
              </a:spcAft>
              <a:buClr>
                <a:srgbClr val="535353"/>
              </a:buClr>
              <a:buSzPct val="100000"/>
              <a:buNone/>
            </a:pPr>
            <a:r>
              <a:rPr lang="de-DE"/>
              <a:t>When it comes to design your products, considering the environmental impacts of the whole </a:t>
            </a:r>
            <a:r>
              <a:rPr b="1" lang="de-DE"/>
              <a:t>life cycle</a:t>
            </a:r>
            <a:r>
              <a:rPr lang="de-DE"/>
              <a:t> for that product is known as </a:t>
            </a:r>
            <a:r>
              <a:rPr b="1" lang="de-DE"/>
              <a:t>eco-design</a:t>
            </a:r>
            <a:r>
              <a:rPr lang="de-DE"/>
              <a:t>. Eco design is both a principle and an approach. It consists of </a:t>
            </a:r>
            <a:r>
              <a:rPr b="1" lang="de-DE"/>
              <a:t>integrating environmental protection </a:t>
            </a:r>
            <a:r>
              <a:rPr lang="de-DE"/>
              <a:t>criteria over a service/product's lifecycle. The main goal of eco design is to </a:t>
            </a:r>
            <a:r>
              <a:rPr b="1" lang="de-DE"/>
              <a:t>anticipate</a:t>
            </a:r>
            <a:r>
              <a:rPr lang="de-DE"/>
              <a:t> and minimize </a:t>
            </a:r>
            <a:r>
              <a:rPr b="1" lang="de-DE"/>
              <a:t>negative environmental impacts </a:t>
            </a:r>
            <a:r>
              <a:rPr lang="de-DE"/>
              <a:t>(of manufacturing, using and disposing of products).</a:t>
            </a:r>
            <a:endParaRPr/>
          </a:p>
          <a:p>
            <a:pPr indent="0" lvl="0" marL="0" rtl="0" algn="l">
              <a:lnSpc>
                <a:spcPct val="100000"/>
              </a:lnSpc>
              <a:spcBef>
                <a:spcPts val="0"/>
              </a:spcBef>
              <a:spcAft>
                <a:spcPts val="0"/>
              </a:spcAft>
              <a:buClr>
                <a:srgbClr val="535353"/>
              </a:buClr>
              <a:buSzPct val="100000"/>
              <a:buNone/>
            </a:pPr>
            <a:r>
              <a:t/>
            </a:r>
            <a:endParaRPr/>
          </a:p>
        </p:txBody>
      </p:sp>
      <p:sp>
        <p:nvSpPr>
          <p:cNvPr id="504" name="Google Shape;504;p22"/>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505" name="Google Shape;505;p22"/>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506" name="Google Shape;506;p22"/>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pic>
        <p:nvPicPr>
          <p:cNvPr descr="A picture containing table, food, dish, broccoli&#10;&#10;Description automatically generated" id="507" name="Google Shape;507;p22"/>
          <p:cNvPicPr preferRelativeResize="0"/>
          <p:nvPr/>
        </p:nvPicPr>
        <p:blipFill rotWithShape="1">
          <a:blip r:embed="rId5">
            <a:alphaModFix/>
          </a:blip>
          <a:srcRect b="0" l="0" r="0" t="0"/>
          <a:stretch/>
        </p:blipFill>
        <p:spPr>
          <a:xfrm>
            <a:off x="3247292" y="1241477"/>
            <a:ext cx="4443046" cy="263708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g1039882490f_0_66"/>
          <p:cNvSpPr txBox="1"/>
          <p:nvPr>
            <p:ph idx="12" type="sldNum"/>
          </p:nvPr>
        </p:nvSpPr>
        <p:spPr>
          <a:xfrm>
            <a:off x="6426200" y="179047"/>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513" name="Google Shape;513;g1039882490f_0_66"/>
          <p:cNvSpPr txBox="1"/>
          <p:nvPr>
            <p:ph idx="1" type="body"/>
          </p:nvPr>
        </p:nvSpPr>
        <p:spPr>
          <a:xfrm>
            <a:off x="735999" y="560494"/>
            <a:ext cx="7671300" cy="45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4. Design to limit environmental impact</a:t>
            </a:r>
            <a:endParaRPr/>
          </a:p>
        </p:txBody>
      </p:sp>
      <p:sp>
        <p:nvSpPr>
          <p:cNvPr id="514" name="Google Shape;514;g1039882490f_0_66"/>
          <p:cNvSpPr txBox="1"/>
          <p:nvPr>
            <p:ph idx="2" type="body"/>
          </p:nvPr>
        </p:nvSpPr>
        <p:spPr>
          <a:xfrm>
            <a:off x="697899" y="1029556"/>
            <a:ext cx="7671300" cy="52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Eco-design</a:t>
            </a:r>
            <a:endParaRPr/>
          </a:p>
        </p:txBody>
      </p:sp>
      <p:sp>
        <p:nvSpPr>
          <p:cNvPr id="515" name="Google Shape;515;g1039882490f_0_66"/>
          <p:cNvSpPr txBox="1"/>
          <p:nvPr>
            <p:ph idx="3" type="body"/>
          </p:nvPr>
        </p:nvSpPr>
        <p:spPr>
          <a:xfrm>
            <a:off x="659800" y="1596275"/>
            <a:ext cx="7747500" cy="4082100"/>
          </a:xfrm>
          <a:prstGeom prst="rect">
            <a:avLst/>
          </a:prstGeom>
          <a:noFill/>
          <a:ln>
            <a:noFill/>
          </a:ln>
        </p:spPr>
        <p:txBody>
          <a:bodyPr anchorCtr="0" anchor="t" bIns="45700" lIns="91425" spcFirstLastPara="1" rIns="91425" wrap="square" tIns="45700">
            <a:normAutofit fontScale="92500" lnSpcReduction="10000"/>
          </a:bodyPr>
          <a:lstStyle/>
          <a:p>
            <a:pPr indent="-369570" lvl="0" marL="457200" rtl="0" algn="l">
              <a:lnSpc>
                <a:spcPct val="100000"/>
              </a:lnSpc>
              <a:spcBef>
                <a:spcPts val="0"/>
              </a:spcBef>
              <a:spcAft>
                <a:spcPts val="0"/>
              </a:spcAft>
              <a:buSzPct val="100000"/>
              <a:buChar char="•"/>
            </a:pPr>
            <a:r>
              <a:rPr b="1" lang="de-DE"/>
              <a:t>Principle</a:t>
            </a:r>
            <a:r>
              <a:rPr lang="de-DE"/>
              <a:t>: it is </a:t>
            </a:r>
            <a:r>
              <a:rPr lang="de-DE"/>
              <a:t>"any form of design that minimizes environmentally destructive impacts by integrating itself with living processes."  </a:t>
            </a:r>
            <a:endParaRPr/>
          </a:p>
          <a:p>
            <a:pPr indent="0" lvl="0" marL="457200" rtl="0" algn="l">
              <a:lnSpc>
                <a:spcPct val="100000"/>
              </a:lnSpc>
              <a:spcBef>
                <a:spcPts val="0"/>
              </a:spcBef>
              <a:spcAft>
                <a:spcPts val="0"/>
              </a:spcAft>
              <a:buNone/>
            </a:pPr>
            <a:r>
              <a:t/>
            </a:r>
            <a:endParaRPr/>
          </a:p>
          <a:p>
            <a:pPr indent="-369570" lvl="0" marL="457200" rtl="0" algn="l">
              <a:lnSpc>
                <a:spcPct val="100000"/>
              </a:lnSpc>
              <a:spcBef>
                <a:spcPts val="0"/>
              </a:spcBef>
              <a:spcAft>
                <a:spcPts val="0"/>
              </a:spcAft>
              <a:buSzPct val="100000"/>
              <a:buChar char="•"/>
            </a:pPr>
            <a:r>
              <a:rPr lang="de-DE"/>
              <a:t>As </a:t>
            </a:r>
            <a:r>
              <a:rPr b="1" lang="de-DE"/>
              <a:t>approach</a:t>
            </a:r>
            <a:r>
              <a:rPr lang="de-DE"/>
              <a:t>, Ecological design can also be defined as the </a:t>
            </a:r>
            <a:r>
              <a:rPr b="1" lang="de-DE"/>
              <a:t>process within design and development </a:t>
            </a:r>
            <a:r>
              <a:rPr lang="de-DE"/>
              <a:t>of integration of environmental consideration into product and service design and development with the aim of reducing environmental impacts of products through their life cycle.</a:t>
            </a:r>
            <a:endParaRPr/>
          </a:p>
          <a:p>
            <a:pPr indent="0" lvl="0" marL="0" rtl="0" algn="l">
              <a:lnSpc>
                <a:spcPct val="100000"/>
              </a:lnSpc>
              <a:spcBef>
                <a:spcPts val="0"/>
              </a:spcBef>
              <a:spcAft>
                <a:spcPts val="0"/>
              </a:spcAft>
              <a:buClr>
                <a:srgbClr val="535353"/>
              </a:buClr>
              <a:buSzPct val="100000"/>
              <a:buNone/>
            </a:pPr>
            <a:r>
              <a:t/>
            </a:r>
            <a:endParaRPr/>
          </a:p>
          <a:p>
            <a:pPr indent="0" lvl="0" marL="0" rtl="0" algn="ctr">
              <a:lnSpc>
                <a:spcPct val="100000"/>
              </a:lnSpc>
              <a:spcBef>
                <a:spcPts val="0"/>
              </a:spcBef>
              <a:spcAft>
                <a:spcPts val="0"/>
              </a:spcAft>
              <a:buClr>
                <a:srgbClr val="535353"/>
              </a:buClr>
              <a:buSzPct val="100000"/>
              <a:buNone/>
            </a:pPr>
            <a:r>
              <a:rPr lang="de-DE"/>
              <a:t>Eco-design improves the environmental outcome, and reduce your costs in the long-term, that is why</a:t>
            </a:r>
            <a:r>
              <a:rPr lang="de-DE"/>
              <a:t> is considered an integrative ecologically responsible design discipline.</a:t>
            </a:r>
            <a:endParaRPr/>
          </a:p>
        </p:txBody>
      </p:sp>
      <p:sp>
        <p:nvSpPr>
          <p:cNvPr id="516" name="Google Shape;516;g1039882490f_0_66"/>
          <p:cNvSpPr txBox="1"/>
          <p:nvPr>
            <p:ph idx="4" type="body"/>
          </p:nvPr>
        </p:nvSpPr>
        <p:spPr>
          <a:xfrm>
            <a:off x="735999" y="240917"/>
            <a:ext cx="7671300" cy="27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517" name="Google Shape;517;g1039882490f_0_66"/>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518" name="Google Shape;518;g1039882490f_0_66"/>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23"/>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524" name="Google Shape;524;p23"/>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4. Design to limit environmental impact</a:t>
            </a:r>
            <a:endParaRPr/>
          </a:p>
        </p:txBody>
      </p:sp>
      <p:sp>
        <p:nvSpPr>
          <p:cNvPr id="525" name="Google Shape;525;p23"/>
          <p:cNvSpPr txBox="1"/>
          <p:nvPr>
            <p:ph idx="2" type="body"/>
          </p:nvPr>
        </p:nvSpPr>
        <p:spPr>
          <a:xfrm>
            <a:off x="735999" y="1069389"/>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Eco-design &amp; impact</a:t>
            </a:r>
            <a:endParaRPr/>
          </a:p>
        </p:txBody>
      </p:sp>
      <p:sp>
        <p:nvSpPr>
          <p:cNvPr id="526" name="Google Shape;526;p23"/>
          <p:cNvSpPr txBox="1"/>
          <p:nvPr>
            <p:ph idx="3" type="body"/>
          </p:nvPr>
        </p:nvSpPr>
        <p:spPr>
          <a:xfrm>
            <a:off x="4443209" y="1531211"/>
            <a:ext cx="4082186" cy="4048725"/>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rgbClr val="535353"/>
              </a:buClr>
              <a:buSzPts val="2400"/>
              <a:buFont typeface="Arial"/>
              <a:buChar char="•"/>
            </a:pPr>
            <a:r>
              <a:rPr lang="de-DE"/>
              <a:t>The design and creation of products can require the extraction of natural resources, manufacturing, transportation, and </a:t>
            </a:r>
            <a:r>
              <a:rPr b="1" lang="de-DE"/>
              <a:t>waste disposal</a:t>
            </a:r>
            <a:r>
              <a:rPr lang="de-DE"/>
              <a:t> at the end of life. As a product goes through these stages energy and water are used, and waste, pollutants, and greenhouse gas emissions are created. </a:t>
            </a:r>
            <a:endParaRPr/>
          </a:p>
          <a:p>
            <a:pPr indent="-190500" lvl="0" marL="342900" rtl="0" algn="l">
              <a:lnSpc>
                <a:spcPct val="100000"/>
              </a:lnSpc>
              <a:spcBef>
                <a:spcPts val="0"/>
              </a:spcBef>
              <a:spcAft>
                <a:spcPts val="0"/>
              </a:spcAft>
              <a:buClr>
                <a:srgbClr val="535353"/>
              </a:buClr>
              <a:buSzPts val="2400"/>
              <a:buFont typeface="Arial"/>
              <a:buNone/>
            </a:pPr>
            <a:r>
              <a:t/>
            </a:r>
            <a:endParaRPr/>
          </a:p>
        </p:txBody>
      </p:sp>
      <p:sp>
        <p:nvSpPr>
          <p:cNvPr id="527" name="Google Shape;527;p23"/>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528" name="Google Shape;528;p23"/>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529" name="Google Shape;529;p23"/>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grpSp>
        <p:nvGrpSpPr>
          <p:cNvPr id="530" name="Google Shape;530;p23"/>
          <p:cNvGrpSpPr/>
          <p:nvPr/>
        </p:nvGrpSpPr>
        <p:grpSpPr>
          <a:xfrm>
            <a:off x="627861" y="2117608"/>
            <a:ext cx="3373747" cy="3429361"/>
            <a:chOff x="406274" y="578"/>
            <a:chExt cx="3373747" cy="3429361"/>
          </a:xfrm>
        </p:grpSpPr>
        <p:sp>
          <p:nvSpPr>
            <p:cNvPr id="531" name="Google Shape;531;p23"/>
            <p:cNvSpPr/>
            <p:nvPr/>
          </p:nvSpPr>
          <p:spPr>
            <a:xfrm>
              <a:off x="1631183" y="578"/>
              <a:ext cx="923928" cy="600553"/>
            </a:xfrm>
            <a:prstGeom prst="roundRect">
              <a:avLst>
                <a:gd fmla="val 16667" name="adj"/>
              </a:avLst>
            </a:prstGeom>
            <a:solidFill>
              <a:srgbClr val="E1EFD8"/>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3"/>
            <p:cNvSpPr txBox="1"/>
            <p:nvPr/>
          </p:nvSpPr>
          <p:spPr>
            <a:xfrm>
              <a:off x="1660500" y="29895"/>
              <a:ext cx="865294" cy="541919"/>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11151A"/>
                </a:buClr>
                <a:buSzPts val="900"/>
                <a:buFont typeface="Calibri"/>
                <a:buNone/>
              </a:pPr>
              <a:r>
                <a:rPr b="1" i="0" lang="de-DE" sz="900">
                  <a:solidFill>
                    <a:srgbClr val="11151A"/>
                  </a:solidFill>
                  <a:latin typeface="Calibri"/>
                  <a:ea typeface="Calibri"/>
                  <a:cs typeface="Calibri"/>
                  <a:sym typeface="Calibri"/>
                </a:rPr>
                <a:t>Resource extraction and manufacturing</a:t>
              </a:r>
              <a:endParaRPr b="1" i="0" sz="900">
                <a:solidFill>
                  <a:srgbClr val="11151A"/>
                </a:solidFill>
                <a:latin typeface="Calibri"/>
                <a:ea typeface="Calibri"/>
                <a:cs typeface="Calibri"/>
                <a:sym typeface="Calibri"/>
              </a:endParaRPr>
            </a:p>
          </p:txBody>
        </p:sp>
        <p:sp>
          <p:nvSpPr>
            <p:cNvPr id="533" name="Google Shape;533;p23"/>
            <p:cNvSpPr/>
            <p:nvPr/>
          </p:nvSpPr>
          <p:spPr>
            <a:xfrm>
              <a:off x="678744" y="300855"/>
              <a:ext cx="2828807" cy="2828807"/>
            </a:xfrm>
            <a:custGeom>
              <a:rect b="b" l="l" r="r" t="t"/>
              <a:pathLst>
                <a:path extrusionOk="0" h="120000" w="120000">
                  <a:moveTo>
                    <a:pt x="84523" y="5240"/>
                  </a:moveTo>
                  <a:lnTo>
                    <a:pt x="84523" y="5240"/>
                  </a:lnTo>
                  <a:cubicBezTo>
                    <a:pt x="89434" y="7439"/>
                    <a:pt x="94027" y="10289"/>
                    <a:pt x="98178" y="13713"/>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3"/>
            <p:cNvSpPr/>
            <p:nvPr/>
          </p:nvSpPr>
          <p:spPr>
            <a:xfrm>
              <a:off x="2856093" y="707780"/>
              <a:ext cx="923928" cy="600553"/>
            </a:xfrm>
            <a:prstGeom prst="roundRect">
              <a:avLst>
                <a:gd fmla="val 16667" name="adj"/>
              </a:avLst>
            </a:prstGeom>
            <a:solidFill>
              <a:srgbClr val="E1EFD8"/>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3"/>
            <p:cNvSpPr txBox="1"/>
            <p:nvPr/>
          </p:nvSpPr>
          <p:spPr>
            <a:xfrm>
              <a:off x="2885410" y="737097"/>
              <a:ext cx="865294" cy="541919"/>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11151A"/>
                </a:buClr>
                <a:buSzPts val="900"/>
                <a:buFont typeface="Calibri"/>
                <a:buNone/>
              </a:pPr>
              <a:r>
                <a:rPr b="1" i="0" lang="de-DE" sz="900">
                  <a:solidFill>
                    <a:srgbClr val="11151A"/>
                  </a:solidFill>
                  <a:latin typeface="Calibri"/>
                  <a:ea typeface="Calibri"/>
                  <a:cs typeface="Calibri"/>
                  <a:sym typeface="Calibri"/>
                </a:rPr>
                <a:t>Materials with Eco-sustainable certification </a:t>
              </a:r>
              <a:endParaRPr/>
            </a:p>
          </p:txBody>
        </p:sp>
        <p:sp>
          <p:nvSpPr>
            <p:cNvPr id="536" name="Google Shape;536;p23"/>
            <p:cNvSpPr/>
            <p:nvPr/>
          </p:nvSpPr>
          <p:spPr>
            <a:xfrm>
              <a:off x="678744" y="300855"/>
              <a:ext cx="2828807" cy="2828807"/>
            </a:xfrm>
            <a:custGeom>
              <a:rect b="b" l="l" r="r" t="t"/>
              <a:pathLst>
                <a:path extrusionOk="0" h="120000" w="120000">
                  <a:moveTo>
                    <a:pt x="119065" y="49450"/>
                  </a:moveTo>
                  <a:cubicBezTo>
                    <a:pt x="120311" y="56428"/>
                    <a:pt x="120311" y="63571"/>
                    <a:pt x="119065" y="70549"/>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3"/>
            <p:cNvSpPr/>
            <p:nvPr/>
          </p:nvSpPr>
          <p:spPr>
            <a:xfrm>
              <a:off x="2856093" y="2122184"/>
              <a:ext cx="923928" cy="600553"/>
            </a:xfrm>
            <a:prstGeom prst="roundRect">
              <a:avLst>
                <a:gd fmla="val 16667" name="adj"/>
              </a:avLst>
            </a:prstGeom>
            <a:solidFill>
              <a:srgbClr val="E1EFD8"/>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3"/>
            <p:cNvSpPr txBox="1"/>
            <p:nvPr/>
          </p:nvSpPr>
          <p:spPr>
            <a:xfrm>
              <a:off x="2885410" y="2151501"/>
              <a:ext cx="865294" cy="541919"/>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11151A"/>
                </a:buClr>
                <a:buSzPts val="900"/>
                <a:buFont typeface="Calibri"/>
                <a:buNone/>
              </a:pPr>
              <a:r>
                <a:rPr b="1" i="0" lang="de-DE" sz="900">
                  <a:solidFill>
                    <a:srgbClr val="11151A"/>
                  </a:solidFill>
                  <a:latin typeface="Calibri"/>
                  <a:ea typeface="Calibri"/>
                  <a:cs typeface="Calibri"/>
                  <a:sym typeface="Calibri"/>
                </a:rPr>
                <a:t>Transport</a:t>
              </a:r>
              <a:endParaRPr/>
            </a:p>
          </p:txBody>
        </p:sp>
        <p:sp>
          <p:nvSpPr>
            <p:cNvPr id="539" name="Google Shape;539;p23"/>
            <p:cNvSpPr/>
            <p:nvPr/>
          </p:nvSpPr>
          <p:spPr>
            <a:xfrm>
              <a:off x="678744" y="300855"/>
              <a:ext cx="2828807" cy="2828807"/>
            </a:xfrm>
            <a:custGeom>
              <a:rect b="b" l="l" r="r" t="t"/>
              <a:pathLst>
                <a:path extrusionOk="0" h="120000" w="120000">
                  <a:moveTo>
                    <a:pt x="98178" y="106286"/>
                  </a:moveTo>
                  <a:lnTo>
                    <a:pt x="98178" y="106286"/>
                  </a:lnTo>
                  <a:cubicBezTo>
                    <a:pt x="94027" y="109710"/>
                    <a:pt x="89434" y="112560"/>
                    <a:pt x="84523" y="114759"/>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3"/>
            <p:cNvSpPr/>
            <p:nvPr/>
          </p:nvSpPr>
          <p:spPr>
            <a:xfrm>
              <a:off x="1631183" y="2829386"/>
              <a:ext cx="923928" cy="600553"/>
            </a:xfrm>
            <a:prstGeom prst="roundRect">
              <a:avLst>
                <a:gd fmla="val 16667" name="adj"/>
              </a:avLst>
            </a:prstGeom>
            <a:solidFill>
              <a:srgbClr val="E1EFD8"/>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3"/>
            <p:cNvSpPr txBox="1"/>
            <p:nvPr/>
          </p:nvSpPr>
          <p:spPr>
            <a:xfrm>
              <a:off x="1660500" y="2858703"/>
              <a:ext cx="865294" cy="541919"/>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11151A"/>
                </a:buClr>
                <a:buSzPts val="900"/>
                <a:buFont typeface="Calibri"/>
                <a:buNone/>
              </a:pPr>
              <a:r>
                <a:rPr b="1" i="0" lang="de-DE" sz="900">
                  <a:solidFill>
                    <a:srgbClr val="11151A"/>
                  </a:solidFill>
                  <a:latin typeface="Calibri"/>
                  <a:ea typeface="Calibri"/>
                  <a:cs typeface="Calibri"/>
                  <a:sym typeface="Calibri"/>
                </a:rPr>
                <a:t>Product use</a:t>
              </a:r>
              <a:endParaRPr/>
            </a:p>
          </p:txBody>
        </p:sp>
        <p:sp>
          <p:nvSpPr>
            <p:cNvPr id="542" name="Google Shape;542;p23"/>
            <p:cNvSpPr/>
            <p:nvPr/>
          </p:nvSpPr>
          <p:spPr>
            <a:xfrm>
              <a:off x="678744" y="300855"/>
              <a:ext cx="2828807" cy="2828807"/>
            </a:xfrm>
            <a:custGeom>
              <a:rect b="b" l="l" r="r" t="t"/>
              <a:pathLst>
                <a:path extrusionOk="0" h="120000" w="120000">
                  <a:moveTo>
                    <a:pt x="35477" y="114760"/>
                  </a:moveTo>
                  <a:cubicBezTo>
                    <a:pt x="30566" y="112561"/>
                    <a:pt x="25973" y="109711"/>
                    <a:pt x="21822" y="106287"/>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3"/>
            <p:cNvSpPr/>
            <p:nvPr/>
          </p:nvSpPr>
          <p:spPr>
            <a:xfrm>
              <a:off x="406274" y="2122184"/>
              <a:ext cx="923928" cy="600553"/>
            </a:xfrm>
            <a:prstGeom prst="roundRect">
              <a:avLst>
                <a:gd fmla="val 16667" name="adj"/>
              </a:avLst>
            </a:prstGeom>
            <a:solidFill>
              <a:srgbClr val="E1EFD8"/>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3"/>
            <p:cNvSpPr txBox="1"/>
            <p:nvPr/>
          </p:nvSpPr>
          <p:spPr>
            <a:xfrm>
              <a:off x="435591" y="2151501"/>
              <a:ext cx="865294" cy="541919"/>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11151A"/>
                </a:buClr>
                <a:buSzPts val="900"/>
                <a:buFont typeface="Calibri"/>
                <a:buNone/>
              </a:pPr>
              <a:r>
                <a:rPr b="1" i="0" lang="de-DE" sz="900">
                  <a:solidFill>
                    <a:srgbClr val="11151A"/>
                  </a:solidFill>
                  <a:latin typeface="Calibri"/>
                  <a:ea typeface="Calibri"/>
                  <a:cs typeface="Calibri"/>
                  <a:sym typeface="Calibri"/>
                </a:rPr>
                <a:t>Improve recyclability</a:t>
              </a:r>
              <a:endParaRPr/>
            </a:p>
          </p:txBody>
        </p:sp>
        <p:sp>
          <p:nvSpPr>
            <p:cNvPr id="545" name="Google Shape;545;p23"/>
            <p:cNvSpPr/>
            <p:nvPr/>
          </p:nvSpPr>
          <p:spPr>
            <a:xfrm>
              <a:off x="678744" y="300855"/>
              <a:ext cx="2828807" cy="2828807"/>
            </a:xfrm>
            <a:custGeom>
              <a:rect b="b" l="l" r="r" t="t"/>
              <a:pathLst>
                <a:path extrusionOk="0" h="120000" w="120000">
                  <a:moveTo>
                    <a:pt x="935" y="70550"/>
                  </a:moveTo>
                  <a:cubicBezTo>
                    <a:pt x="-311" y="63572"/>
                    <a:pt x="-311" y="56429"/>
                    <a:pt x="935" y="49451"/>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3"/>
            <p:cNvSpPr/>
            <p:nvPr/>
          </p:nvSpPr>
          <p:spPr>
            <a:xfrm>
              <a:off x="406274" y="707780"/>
              <a:ext cx="923928" cy="600553"/>
            </a:xfrm>
            <a:prstGeom prst="roundRect">
              <a:avLst>
                <a:gd fmla="val 16667" name="adj"/>
              </a:avLst>
            </a:prstGeom>
            <a:solidFill>
              <a:srgbClr val="E1EFD8"/>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3"/>
            <p:cNvSpPr txBox="1"/>
            <p:nvPr/>
          </p:nvSpPr>
          <p:spPr>
            <a:xfrm>
              <a:off x="435591" y="737097"/>
              <a:ext cx="865294" cy="541919"/>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11151A"/>
                </a:buClr>
                <a:buSzPts val="900"/>
                <a:buFont typeface="Calibri"/>
                <a:buNone/>
              </a:pPr>
              <a:r>
                <a:rPr b="1" i="0" lang="de-DE" sz="900">
                  <a:solidFill>
                    <a:srgbClr val="11151A"/>
                  </a:solidFill>
                  <a:latin typeface="Calibri"/>
                  <a:ea typeface="Calibri"/>
                  <a:cs typeface="Calibri"/>
                  <a:sym typeface="Calibri"/>
                </a:rPr>
                <a:t>End of life </a:t>
              </a:r>
              <a:r>
                <a:rPr i="1" lang="de-DE" sz="900">
                  <a:solidFill>
                    <a:srgbClr val="11151A"/>
                  </a:solidFill>
                  <a:latin typeface="Calibri"/>
                  <a:ea typeface="Calibri"/>
                  <a:cs typeface="Calibri"/>
                  <a:sym typeface="Calibri"/>
                </a:rPr>
                <a:t>(recovery, recycling) </a:t>
              </a:r>
              <a:endParaRPr sz="900">
                <a:solidFill>
                  <a:srgbClr val="11151A"/>
                </a:solidFill>
                <a:latin typeface="Calibri"/>
                <a:ea typeface="Calibri"/>
                <a:cs typeface="Calibri"/>
                <a:sym typeface="Calibri"/>
              </a:endParaRPr>
            </a:p>
          </p:txBody>
        </p:sp>
        <p:sp>
          <p:nvSpPr>
            <p:cNvPr id="548" name="Google Shape;548;p23"/>
            <p:cNvSpPr/>
            <p:nvPr/>
          </p:nvSpPr>
          <p:spPr>
            <a:xfrm>
              <a:off x="678744" y="300855"/>
              <a:ext cx="2828807" cy="2828807"/>
            </a:xfrm>
            <a:custGeom>
              <a:rect b="b" l="l" r="r" t="t"/>
              <a:pathLst>
                <a:path extrusionOk="0" h="120000" w="120000">
                  <a:moveTo>
                    <a:pt x="21822" y="13714"/>
                  </a:moveTo>
                  <a:lnTo>
                    <a:pt x="21822" y="13714"/>
                  </a:lnTo>
                  <a:cubicBezTo>
                    <a:pt x="25973" y="10290"/>
                    <a:pt x="30566" y="7440"/>
                    <a:pt x="35477" y="5241"/>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9" name="Google Shape;549;p23"/>
          <p:cNvSpPr txBox="1"/>
          <p:nvPr/>
        </p:nvSpPr>
        <p:spPr>
          <a:xfrm>
            <a:off x="1821651" y="1652641"/>
            <a:ext cx="9861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Calibri"/>
                <a:ea typeface="Calibri"/>
                <a:cs typeface="Calibri"/>
                <a:sym typeface="Calibri"/>
              </a:rPr>
              <a:t>Impacts:</a:t>
            </a:r>
            <a:endParaRPr/>
          </a:p>
        </p:txBody>
      </p:sp>
      <p:pic>
        <p:nvPicPr>
          <p:cNvPr descr="Sustainability outline" id="550" name="Google Shape;550;p23"/>
          <p:cNvPicPr preferRelativeResize="0"/>
          <p:nvPr/>
        </p:nvPicPr>
        <p:blipFill rotWithShape="1">
          <a:blip r:embed="rId5">
            <a:alphaModFix/>
          </a:blip>
          <a:srcRect b="0" l="0" r="0" t="0"/>
          <a:stretch/>
        </p:blipFill>
        <p:spPr>
          <a:xfrm>
            <a:off x="1857534" y="3375089"/>
            <a:ext cx="914400" cy="91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165" name="Google Shape;165;p3"/>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1. EU regulation on ship recycling</a:t>
            </a:r>
            <a:endParaRPr/>
          </a:p>
        </p:txBody>
      </p:sp>
      <p:sp>
        <p:nvSpPr>
          <p:cNvPr id="166" name="Google Shape;166;p3"/>
          <p:cNvSpPr txBox="1"/>
          <p:nvPr>
            <p:ph idx="2" type="body"/>
          </p:nvPr>
        </p:nvSpPr>
        <p:spPr>
          <a:xfrm>
            <a:off x="735999" y="1021911"/>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500"/>
              <a:buNone/>
            </a:pPr>
            <a:r>
              <a:rPr lang="de-DE" sz="2500"/>
              <a:t>Introduction to ship pollution and emission worldwide</a:t>
            </a:r>
            <a:endParaRPr sz="2500"/>
          </a:p>
        </p:txBody>
      </p:sp>
      <p:sp>
        <p:nvSpPr>
          <p:cNvPr id="167" name="Google Shape;167;p3"/>
          <p:cNvSpPr txBox="1"/>
          <p:nvPr>
            <p:ph idx="3" type="body"/>
          </p:nvPr>
        </p:nvSpPr>
        <p:spPr>
          <a:xfrm>
            <a:off x="736001" y="1752600"/>
            <a:ext cx="7671300" cy="4363200"/>
          </a:xfrm>
          <a:prstGeom prst="rect">
            <a:avLst/>
          </a:prstGeom>
          <a:noFill/>
          <a:ln>
            <a:noFill/>
          </a:ln>
        </p:spPr>
        <p:txBody>
          <a:bodyPr anchorCtr="0" anchor="t" bIns="45700" lIns="91425" spcFirstLastPara="1" rIns="91425" wrap="square" tIns="45700">
            <a:normAutofit fontScale="77500" lnSpcReduction="20000"/>
          </a:bodyPr>
          <a:lstStyle/>
          <a:p>
            <a:pPr indent="-392906" lvl="0" marL="342900" rtl="0" algn="l">
              <a:lnSpc>
                <a:spcPct val="100000"/>
              </a:lnSpc>
              <a:spcBef>
                <a:spcPts val="0"/>
              </a:spcBef>
              <a:spcAft>
                <a:spcPts val="0"/>
              </a:spcAft>
              <a:buClr>
                <a:srgbClr val="535353"/>
              </a:buClr>
              <a:buSzPct val="100000"/>
              <a:buFont typeface="Arial"/>
              <a:buChar char="•"/>
            </a:pPr>
            <a:r>
              <a:rPr lang="de-DE" sz="3500"/>
              <a:t>According to The Third </a:t>
            </a:r>
            <a:r>
              <a:rPr i="1" lang="de-DE" sz="3500" u="sng">
                <a:solidFill>
                  <a:schemeClr val="hlink"/>
                </a:solidFill>
                <a:hlinkClick r:id="rId3"/>
              </a:rPr>
              <a:t>IMO Greenhouse Gas Study 2014 by CE Delft</a:t>
            </a:r>
            <a:r>
              <a:rPr lang="de-DE" sz="3500"/>
              <a:t>, under a BAU scenario (if other sectors of the economy reduce emissions to keep the global temperature increase below 2 degrees C°), </a:t>
            </a:r>
            <a:r>
              <a:rPr b="1" lang="de-DE" sz="3500"/>
              <a:t>shipping could represent some 10% of global GHG emissions by 2050</a:t>
            </a:r>
            <a:r>
              <a:rPr lang="de-DE" sz="3500"/>
              <a:t>.  </a:t>
            </a:r>
            <a:endParaRPr/>
          </a:p>
          <a:p>
            <a:pPr indent="0" lvl="0" marL="0" rtl="0" algn="l">
              <a:lnSpc>
                <a:spcPct val="100000"/>
              </a:lnSpc>
              <a:spcBef>
                <a:spcPts val="0"/>
              </a:spcBef>
              <a:spcAft>
                <a:spcPts val="0"/>
              </a:spcAft>
              <a:buClr>
                <a:srgbClr val="535353"/>
              </a:buClr>
              <a:buSzPct val="100000"/>
              <a:buNone/>
            </a:pPr>
            <a:r>
              <a:t/>
            </a:r>
            <a:endParaRPr sz="3500"/>
          </a:p>
          <a:p>
            <a:pPr indent="-392906" lvl="0" marL="342900" rtl="0" algn="l">
              <a:lnSpc>
                <a:spcPct val="100000"/>
              </a:lnSpc>
              <a:spcBef>
                <a:spcPts val="0"/>
              </a:spcBef>
              <a:spcAft>
                <a:spcPts val="0"/>
              </a:spcAft>
              <a:buClr>
                <a:srgbClr val="535353"/>
              </a:buClr>
              <a:buSzPct val="100000"/>
              <a:buFont typeface="Arial"/>
              <a:buChar char="•"/>
            </a:pPr>
            <a:r>
              <a:rPr lang="de-DE" sz="3500"/>
              <a:t>Shipping also contributes to climate change through emissions of </a:t>
            </a:r>
            <a:r>
              <a:rPr b="1" lang="de-DE" sz="3500"/>
              <a:t>Black Carbon</a:t>
            </a:r>
            <a:r>
              <a:rPr lang="de-DE" sz="3500"/>
              <a:t> produced by the combustion of marine fuel. </a:t>
            </a:r>
            <a:endParaRPr/>
          </a:p>
          <a:p>
            <a:pPr indent="0" lvl="0" marL="0" rtl="0" algn="l">
              <a:lnSpc>
                <a:spcPct val="100000"/>
              </a:lnSpc>
              <a:spcBef>
                <a:spcPts val="0"/>
              </a:spcBef>
              <a:spcAft>
                <a:spcPts val="0"/>
              </a:spcAft>
              <a:buClr>
                <a:srgbClr val="535353"/>
              </a:buClr>
              <a:buSzPct val="100000"/>
              <a:buNone/>
            </a:pPr>
            <a:r>
              <a:t/>
            </a:r>
            <a:endParaRPr sz="3500"/>
          </a:p>
          <a:p>
            <a:pPr indent="0" lvl="0" marL="0" rtl="0" algn="l">
              <a:lnSpc>
                <a:spcPct val="100000"/>
              </a:lnSpc>
              <a:spcBef>
                <a:spcPts val="0"/>
              </a:spcBef>
              <a:spcAft>
                <a:spcPts val="0"/>
              </a:spcAft>
              <a:buClr>
                <a:srgbClr val="535353"/>
              </a:buClr>
              <a:buSzPct val="100000"/>
              <a:buNone/>
            </a:pPr>
            <a:r>
              <a:t/>
            </a:r>
            <a:endParaRPr/>
          </a:p>
        </p:txBody>
      </p:sp>
      <p:sp>
        <p:nvSpPr>
          <p:cNvPr id="168" name="Google Shape;168;p3"/>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169" name="Google Shape;169;p3"/>
          <p:cNvPicPr preferRelativeResize="0"/>
          <p:nvPr/>
        </p:nvPicPr>
        <p:blipFill rotWithShape="1">
          <a:blip r:embed="rId4">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170" name="Google Shape;170;p3"/>
          <p:cNvPicPr preferRelativeResize="0"/>
          <p:nvPr/>
        </p:nvPicPr>
        <p:blipFill rotWithShape="1">
          <a:blip r:embed="rId5">
            <a:alphaModFix/>
          </a:blip>
          <a:srcRect b="0" l="0" r="0" t="0"/>
          <a:stretch/>
        </p:blipFill>
        <p:spPr>
          <a:xfrm>
            <a:off x="6969169" y="6115710"/>
            <a:ext cx="1789127" cy="3680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g1039882490f_0_78"/>
          <p:cNvSpPr txBox="1"/>
          <p:nvPr>
            <p:ph idx="12" type="sldNum"/>
          </p:nvPr>
        </p:nvSpPr>
        <p:spPr>
          <a:xfrm>
            <a:off x="6426200" y="179047"/>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556" name="Google Shape;556;g1039882490f_0_78"/>
          <p:cNvSpPr txBox="1"/>
          <p:nvPr>
            <p:ph idx="1" type="body"/>
          </p:nvPr>
        </p:nvSpPr>
        <p:spPr>
          <a:xfrm>
            <a:off x="735999" y="560494"/>
            <a:ext cx="7671300" cy="45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4. Design to limit environmental impact</a:t>
            </a:r>
            <a:endParaRPr/>
          </a:p>
        </p:txBody>
      </p:sp>
      <p:sp>
        <p:nvSpPr>
          <p:cNvPr id="557" name="Google Shape;557;g1039882490f_0_78"/>
          <p:cNvSpPr txBox="1"/>
          <p:nvPr>
            <p:ph idx="2" type="body"/>
          </p:nvPr>
        </p:nvSpPr>
        <p:spPr>
          <a:xfrm>
            <a:off x="697899" y="1029556"/>
            <a:ext cx="7671300" cy="52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Eco-design in the EU</a:t>
            </a:r>
            <a:endParaRPr/>
          </a:p>
        </p:txBody>
      </p:sp>
      <p:sp>
        <p:nvSpPr>
          <p:cNvPr id="558" name="Google Shape;558;g1039882490f_0_78"/>
          <p:cNvSpPr txBox="1"/>
          <p:nvPr>
            <p:ph idx="3" type="body"/>
          </p:nvPr>
        </p:nvSpPr>
        <p:spPr>
          <a:xfrm>
            <a:off x="659800" y="1596275"/>
            <a:ext cx="7823700" cy="40821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ctr">
              <a:lnSpc>
                <a:spcPct val="100000"/>
              </a:lnSpc>
              <a:spcBef>
                <a:spcPts val="0"/>
              </a:spcBef>
              <a:spcAft>
                <a:spcPts val="0"/>
              </a:spcAft>
              <a:buClr>
                <a:srgbClr val="535353"/>
              </a:buClr>
              <a:buSzPct val="100000"/>
              <a:buNone/>
            </a:pPr>
            <a:r>
              <a:rPr lang="de-DE"/>
              <a:t>In the framework of the </a:t>
            </a:r>
            <a:r>
              <a:rPr b="1" lang="de-DE"/>
              <a:t>EU Sustainable products policy</a:t>
            </a:r>
            <a:r>
              <a:rPr lang="de-DE"/>
              <a:t>, </a:t>
            </a:r>
            <a:r>
              <a:rPr lang="de-DE"/>
              <a:t>T</a:t>
            </a:r>
            <a:r>
              <a:rPr lang="de-DE"/>
              <a:t>he </a:t>
            </a:r>
            <a:r>
              <a:rPr b="1" i="1" lang="de-DE"/>
              <a:t>EU ecodesign directive (Directive 2009/125/EC)</a:t>
            </a:r>
            <a:r>
              <a:rPr lang="de-DE"/>
              <a:t> prescribe that i</a:t>
            </a:r>
            <a:r>
              <a:rPr lang="de-DE"/>
              <a:t>n every production phase there should be a reduced energy consumption,  and, when the product cannot be fixed, it enters the natural cycle. </a:t>
            </a:r>
            <a:endParaRPr/>
          </a:p>
          <a:p>
            <a:pPr indent="0" lvl="0" marL="0" rtl="0" algn="ctr">
              <a:lnSpc>
                <a:spcPct val="100000"/>
              </a:lnSpc>
              <a:spcBef>
                <a:spcPts val="0"/>
              </a:spcBef>
              <a:spcAft>
                <a:spcPts val="0"/>
              </a:spcAft>
              <a:buClr>
                <a:srgbClr val="535353"/>
              </a:buClr>
              <a:buSzPct val="100000"/>
              <a:buNone/>
            </a:pPr>
            <a:r>
              <a:t/>
            </a:r>
            <a:endParaRPr/>
          </a:p>
          <a:p>
            <a:pPr indent="0" lvl="0" marL="0" rtl="0" algn="ctr">
              <a:lnSpc>
                <a:spcPct val="100000"/>
              </a:lnSpc>
              <a:spcBef>
                <a:spcPts val="0"/>
              </a:spcBef>
              <a:spcAft>
                <a:spcPts val="0"/>
              </a:spcAft>
              <a:buClr>
                <a:srgbClr val="535353"/>
              </a:buClr>
              <a:buSzPct val="100000"/>
              <a:buNone/>
            </a:pPr>
            <a:r>
              <a:rPr lang="de-DE"/>
              <a:t>Certain production standards check at any time any criticality of the life cycle of the product and green solutions are proposed to ensure savings in terms of sustainable recovery of materials and energy consumed.</a:t>
            </a:r>
            <a:endParaRPr/>
          </a:p>
          <a:p>
            <a:pPr indent="0" lvl="0" marL="0" rtl="0" algn="ctr">
              <a:lnSpc>
                <a:spcPct val="100000"/>
              </a:lnSpc>
              <a:spcBef>
                <a:spcPts val="0"/>
              </a:spcBef>
              <a:spcAft>
                <a:spcPts val="0"/>
              </a:spcAft>
              <a:buClr>
                <a:srgbClr val="535353"/>
              </a:buClr>
              <a:buSzPct val="100000"/>
              <a:buNone/>
            </a:pPr>
            <a:r>
              <a:t/>
            </a:r>
            <a:endParaRPr/>
          </a:p>
          <a:p>
            <a:pPr indent="0" lvl="0" marL="0" rtl="0" algn="ctr">
              <a:lnSpc>
                <a:spcPct val="100000"/>
              </a:lnSpc>
              <a:spcBef>
                <a:spcPts val="0"/>
              </a:spcBef>
              <a:spcAft>
                <a:spcPts val="0"/>
              </a:spcAft>
              <a:buClr>
                <a:srgbClr val="535353"/>
              </a:buClr>
              <a:buSzPct val="100000"/>
              <a:buNone/>
            </a:pPr>
            <a:r>
              <a:rPr lang="de-DE"/>
              <a:t>At international level, there are specific standards (ISO 14040 and 14044) that allow to monitor all stages of conception, production, distribution, use, reuse and final disposal of everything  that falls into  ecodesign.</a:t>
            </a:r>
            <a:endParaRPr/>
          </a:p>
        </p:txBody>
      </p:sp>
      <p:sp>
        <p:nvSpPr>
          <p:cNvPr id="559" name="Google Shape;559;g1039882490f_0_78"/>
          <p:cNvSpPr txBox="1"/>
          <p:nvPr>
            <p:ph idx="4" type="body"/>
          </p:nvPr>
        </p:nvSpPr>
        <p:spPr>
          <a:xfrm>
            <a:off x="735999" y="240917"/>
            <a:ext cx="7671300" cy="27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560" name="Google Shape;560;g1039882490f_0_78"/>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561" name="Google Shape;561;g1039882490f_0_78"/>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g105f7b6e9e0_0_12"/>
          <p:cNvSpPr txBox="1"/>
          <p:nvPr>
            <p:ph idx="12" type="sldNum"/>
          </p:nvPr>
        </p:nvSpPr>
        <p:spPr>
          <a:xfrm>
            <a:off x="6426200" y="179047"/>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567" name="Google Shape;567;g105f7b6e9e0_0_12"/>
          <p:cNvSpPr txBox="1"/>
          <p:nvPr>
            <p:ph idx="1" type="body"/>
          </p:nvPr>
        </p:nvSpPr>
        <p:spPr>
          <a:xfrm>
            <a:off x="735999" y="560494"/>
            <a:ext cx="7671300" cy="45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4. Design to limit environmental impact</a:t>
            </a:r>
            <a:endParaRPr/>
          </a:p>
        </p:txBody>
      </p:sp>
      <p:sp>
        <p:nvSpPr>
          <p:cNvPr id="568" name="Google Shape;568;g105f7b6e9e0_0_12"/>
          <p:cNvSpPr txBox="1"/>
          <p:nvPr>
            <p:ph idx="2" type="body"/>
          </p:nvPr>
        </p:nvSpPr>
        <p:spPr>
          <a:xfrm>
            <a:off x="697899" y="1029556"/>
            <a:ext cx="7671300" cy="52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Eco-design in the EU</a:t>
            </a:r>
            <a:endParaRPr/>
          </a:p>
        </p:txBody>
      </p:sp>
      <p:sp>
        <p:nvSpPr>
          <p:cNvPr id="569" name="Google Shape;569;g105f7b6e9e0_0_12"/>
          <p:cNvSpPr txBox="1"/>
          <p:nvPr>
            <p:ph idx="3" type="body"/>
          </p:nvPr>
        </p:nvSpPr>
        <p:spPr>
          <a:xfrm>
            <a:off x="697900" y="1725588"/>
            <a:ext cx="7671300" cy="40821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None/>
            </a:pPr>
            <a:r>
              <a:rPr lang="de-DE"/>
              <a:t>T</a:t>
            </a:r>
            <a:r>
              <a:rPr lang="de-DE"/>
              <a:t>he </a:t>
            </a:r>
            <a:r>
              <a:rPr b="1" lang="de-DE"/>
              <a:t>Ecodesign Directive</a:t>
            </a:r>
            <a:r>
              <a:rPr lang="de-DE"/>
              <a:t> provides consistent EU-wide rules for improving the environmental performance of products, such as household appliances, information and communication technologies or engineering.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de-DE"/>
              <a:t>The directive sets out minimum mandatory requirements for the energy efficiency of these products.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de-DE" u="sng">
                <a:solidFill>
                  <a:schemeClr val="hlink"/>
                </a:solidFill>
                <a:hlinkClick r:id="rId3"/>
              </a:rPr>
              <a:t>https://eur-lex.europa.eu/legal-content/EN/TXT/?uri=CELEX:32009L0125</a:t>
            </a:r>
            <a:endParaRPr/>
          </a:p>
        </p:txBody>
      </p:sp>
      <p:sp>
        <p:nvSpPr>
          <p:cNvPr id="570" name="Google Shape;570;g105f7b6e9e0_0_12"/>
          <p:cNvSpPr txBox="1"/>
          <p:nvPr>
            <p:ph idx="4" type="body"/>
          </p:nvPr>
        </p:nvSpPr>
        <p:spPr>
          <a:xfrm>
            <a:off x="735999" y="240917"/>
            <a:ext cx="7671300" cy="27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571" name="Google Shape;571;g105f7b6e9e0_0_12"/>
          <p:cNvPicPr preferRelativeResize="0"/>
          <p:nvPr/>
        </p:nvPicPr>
        <p:blipFill rotWithShape="1">
          <a:blip r:embed="rId4">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572" name="Google Shape;572;g105f7b6e9e0_0_12"/>
          <p:cNvPicPr preferRelativeResize="0"/>
          <p:nvPr/>
        </p:nvPicPr>
        <p:blipFill rotWithShape="1">
          <a:blip r:embed="rId5">
            <a:alphaModFix/>
          </a:blip>
          <a:srcRect b="0" l="0" r="0" t="0"/>
          <a:stretch/>
        </p:blipFill>
        <p:spPr>
          <a:xfrm>
            <a:off x="6969169" y="6115710"/>
            <a:ext cx="1789127" cy="3680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g1051711aeb3_0_22"/>
          <p:cNvSpPr txBox="1"/>
          <p:nvPr>
            <p:ph idx="12" type="sldNum"/>
          </p:nvPr>
        </p:nvSpPr>
        <p:spPr>
          <a:xfrm>
            <a:off x="6426200" y="179047"/>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578" name="Google Shape;578;g1051711aeb3_0_22"/>
          <p:cNvSpPr txBox="1"/>
          <p:nvPr>
            <p:ph idx="1" type="body"/>
          </p:nvPr>
        </p:nvSpPr>
        <p:spPr>
          <a:xfrm>
            <a:off x="735999" y="560494"/>
            <a:ext cx="7671300" cy="45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4. Design to limit environmental impact</a:t>
            </a:r>
            <a:endParaRPr/>
          </a:p>
        </p:txBody>
      </p:sp>
      <p:sp>
        <p:nvSpPr>
          <p:cNvPr id="579" name="Google Shape;579;g1051711aeb3_0_22"/>
          <p:cNvSpPr txBox="1"/>
          <p:nvPr>
            <p:ph idx="2" type="body"/>
          </p:nvPr>
        </p:nvSpPr>
        <p:spPr>
          <a:xfrm>
            <a:off x="697899" y="1029556"/>
            <a:ext cx="7671300" cy="52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Recycled boat </a:t>
            </a:r>
            <a:endParaRPr/>
          </a:p>
        </p:txBody>
      </p:sp>
      <p:sp>
        <p:nvSpPr>
          <p:cNvPr id="580" name="Google Shape;580;g1051711aeb3_0_22"/>
          <p:cNvSpPr txBox="1"/>
          <p:nvPr>
            <p:ph idx="3" type="body"/>
          </p:nvPr>
        </p:nvSpPr>
        <p:spPr>
          <a:xfrm>
            <a:off x="659800" y="1596275"/>
            <a:ext cx="8300400" cy="15126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535353"/>
              </a:buClr>
              <a:buSzPts val="2400"/>
              <a:buNone/>
            </a:pPr>
            <a:r>
              <a:rPr lang="de-DE" sz="2300"/>
              <a:t>By watching this extract from a </a:t>
            </a:r>
            <a:r>
              <a:rPr lang="de-DE" sz="2300" u="sng">
                <a:solidFill>
                  <a:schemeClr val="hlink"/>
                </a:solidFill>
                <a:hlinkClick r:id="rId3"/>
              </a:rPr>
              <a:t>video-documentary</a:t>
            </a:r>
            <a:r>
              <a:rPr lang="de-DE" sz="2300"/>
              <a:t> by </a:t>
            </a:r>
            <a:r>
              <a:rPr i="1" lang="de-DE" sz="2300"/>
              <a:t>National Geographic</a:t>
            </a:r>
            <a:r>
              <a:rPr lang="de-DE" sz="2300"/>
              <a:t> you will discover the story of a group of local fisherman in Kenya that built a boat entirely from plastic waste to raise awareness about marine plastic pollution.</a:t>
            </a:r>
            <a:endParaRPr sz="2300"/>
          </a:p>
        </p:txBody>
      </p:sp>
      <p:sp>
        <p:nvSpPr>
          <p:cNvPr id="581" name="Google Shape;581;g1051711aeb3_0_22"/>
          <p:cNvSpPr txBox="1"/>
          <p:nvPr>
            <p:ph idx="4" type="body"/>
          </p:nvPr>
        </p:nvSpPr>
        <p:spPr>
          <a:xfrm>
            <a:off x="735999" y="240917"/>
            <a:ext cx="7671300" cy="27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582" name="Google Shape;582;g1051711aeb3_0_22"/>
          <p:cNvPicPr preferRelativeResize="0"/>
          <p:nvPr/>
        </p:nvPicPr>
        <p:blipFill rotWithShape="1">
          <a:blip r:embed="rId4">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583" name="Google Shape;583;g1051711aeb3_0_22"/>
          <p:cNvPicPr preferRelativeResize="0"/>
          <p:nvPr/>
        </p:nvPicPr>
        <p:blipFill rotWithShape="1">
          <a:blip r:embed="rId5">
            <a:alphaModFix/>
          </a:blip>
          <a:srcRect b="0" l="0" r="0" t="0"/>
          <a:stretch/>
        </p:blipFill>
        <p:spPr>
          <a:xfrm>
            <a:off x="6969169" y="6115710"/>
            <a:ext cx="1789127" cy="368049"/>
          </a:xfrm>
          <a:prstGeom prst="rect">
            <a:avLst/>
          </a:prstGeom>
          <a:noFill/>
          <a:ln>
            <a:noFill/>
          </a:ln>
        </p:spPr>
      </p:pic>
      <p:pic>
        <p:nvPicPr>
          <p:cNvPr id="584" name="Google Shape;584;g1051711aeb3_0_22"/>
          <p:cNvPicPr preferRelativeResize="0"/>
          <p:nvPr/>
        </p:nvPicPr>
        <p:blipFill>
          <a:blip r:embed="rId6">
            <a:alphaModFix/>
          </a:blip>
          <a:stretch>
            <a:fillRect/>
          </a:stretch>
        </p:blipFill>
        <p:spPr>
          <a:xfrm>
            <a:off x="2506050" y="2998756"/>
            <a:ext cx="4607900" cy="257912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24"/>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590" name="Google Shape;590;p24"/>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5. Technologies and materials for sustainable boats</a:t>
            </a:r>
            <a:endParaRPr b="0" sz="1800">
              <a:solidFill>
                <a:schemeClr val="dk1"/>
              </a:solidFill>
            </a:endParaRPr>
          </a:p>
          <a:p>
            <a:pPr indent="0" lvl="0" marL="0" rtl="0" algn="l">
              <a:lnSpc>
                <a:spcPct val="90000"/>
              </a:lnSpc>
              <a:spcBef>
                <a:spcPts val="0"/>
              </a:spcBef>
              <a:spcAft>
                <a:spcPts val="0"/>
              </a:spcAft>
              <a:buClr>
                <a:srgbClr val="45802F"/>
              </a:buClr>
              <a:buSzPts val="3200"/>
              <a:buNone/>
            </a:pPr>
            <a:r>
              <a:t/>
            </a:r>
            <a:endParaRPr/>
          </a:p>
        </p:txBody>
      </p:sp>
      <p:sp>
        <p:nvSpPr>
          <p:cNvPr id="591" name="Google Shape;591;p24"/>
          <p:cNvSpPr txBox="1"/>
          <p:nvPr>
            <p:ph idx="2" type="body"/>
          </p:nvPr>
        </p:nvSpPr>
        <p:spPr>
          <a:xfrm>
            <a:off x="735999" y="1505875"/>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000"/>
              <a:buNone/>
            </a:pPr>
            <a:r>
              <a:rPr lang="de-DE" sz="2000"/>
              <a:t>The best alternatives to using the traditional high strength-to-weight.</a:t>
            </a:r>
            <a:r>
              <a:rPr lang="de-DE" sz="1800"/>
              <a:t> </a:t>
            </a:r>
            <a:endParaRPr sz="1800"/>
          </a:p>
        </p:txBody>
      </p:sp>
      <p:sp>
        <p:nvSpPr>
          <p:cNvPr id="592" name="Google Shape;592;p24"/>
          <p:cNvSpPr txBox="1"/>
          <p:nvPr>
            <p:ph idx="3" type="body"/>
          </p:nvPr>
        </p:nvSpPr>
        <p:spPr>
          <a:xfrm>
            <a:off x="4489695" y="2115059"/>
            <a:ext cx="3839100" cy="33192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0"/>
              </a:spcAft>
              <a:buClr>
                <a:srgbClr val="535353"/>
              </a:buClr>
              <a:buSzPct val="100000"/>
              <a:buNone/>
            </a:pPr>
            <a:r>
              <a:rPr lang="de-DE"/>
              <a:t>We’ll need to adopt some radical changes in all lifestyles. Thankfully sailing is, by its very nature, a green activity.</a:t>
            </a:r>
            <a:endParaRPr/>
          </a:p>
          <a:p>
            <a:pPr indent="0" lvl="0" marL="0" rtl="0" algn="l">
              <a:lnSpc>
                <a:spcPct val="100000"/>
              </a:lnSpc>
              <a:spcBef>
                <a:spcPts val="0"/>
              </a:spcBef>
              <a:spcAft>
                <a:spcPts val="0"/>
              </a:spcAft>
              <a:buClr>
                <a:srgbClr val="535353"/>
              </a:buClr>
              <a:buSzPct val="100000"/>
              <a:buNone/>
            </a:pPr>
            <a:r>
              <a:rPr lang="de-DE"/>
              <a:t>Boatbuilders are progressively incorporating </a:t>
            </a:r>
            <a:r>
              <a:rPr b="1" lang="de-DE"/>
              <a:t>greener propulsion</a:t>
            </a:r>
            <a:r>
              <a:rPr lang="de-DE"/>
              <a:t> and sustainable power sources and are turning to natural and </a:t>
            </a:r>
            <a:r>
              <a:rPr b="1" lang="de-DE"/>
              <a:t>recyclable materials</a:t>
            </a:r>
            <a:r>
              <a:rPr lang="de-DE"/>
              <a:t>. </a:t>
            </a:r>
            <a:endParaRPr/>
          </a:p>
        </p:txBody>
      </p:sp>
      <p:sp>
        <p:nvSpPr>
          <p:cNvPr id="593" name="Google Shape;593;p24"/>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594" name="Google Shape;594;p24"/>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595" name="Google Shape;595;p24"/>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pic>
        <p:nvPicPr>
          <p:cNvPr descr="A picture containing green, floor, indoor, cluttered&#10;&#10;Description automatically generated" id="596" name="Google Shape;596;p24"/>
          <p:cNvPicPr preferRelativeResize="0"/>
          <p:nvPr/>
        </p:nvPicPr>
        <p:blipFill rotWithShape="1">
          <a:blip r:embed="rId5">
            <a:alphaModFix/>
          </a:blip>
          <a:srcRect b="0" l="0" r="0" t="8985"/>
          <a:stretch/>
        </p:blipFill>
        <p:spPr>
          <a:xfrm>
            <a:off x="1482724" y="2200912"/>
            <a:ext cx="2478023" cy="31474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25"/>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602" name="Google Shape;602;p25"/>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5802F"/>
              </a:buClr>
              <a:buSzPts val="3200"/>
              <a:buNone/>
            </a:pPr>
            <a:r>
              <a:rPr lang="de-DE"/>
              <a:t>5. Technologies and materials for sustainable boats</a:t>
            </a:r>
            <a:endParaRPr b="0" sz="1800">
              <a:solidFill>
                <a:schemeClr val="dk1"/>
              </a:solidFill>
            </a:endParaRPr>
          </a:p>
          <a:p>
            <a:pPr indent="0" lvl="0" marL="0" rtl="0" algn="l">
              <a:lnSpc>
                <a:spcPct val="90000"/>
              </a:lnSpc>
              <a:spcBef>
                <a:spcPts val="0"/>
              </a:spcBef>
              <a:spcAft>
                <a:spcPts val="0"/>
              </a:spcAft>
              <a:buClr>
                <a:srgbClr val="45802F"/>
              </a:buClr>
              <a:buSzPts val="3200"/>
              <a:buNone/>
            </a:pPr>
            <a:r>
              <a:t/>
            </a:r>
            <a:endParaRPr/>
          </a:p>
        </p:txBody>
      </p:sp>
      <p:sp>
        <p:nvSpPr>
          <p:cNvPr id="603" name="Google Shape;603;p25"/>
          <p:cNvSpPr txBox="1"/>
          <p:nvPr>
            <p:ph idx="2" type="body"/>
          </p:nvPr>
        </p:nvSpPr>
        <p:spPr>
          <a:xfrm>
            <a:off x="735999" y="1505875"/>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Composite materials</a:t>
            </a:r>
            <a:endParaRPr sz="2800"/>
          </a:p>
        </p:txBody>
      </p:sp>
      <p:sp>
        <p:nvSpPr>
          <p:cNvPr id="604" name="Google Shape;604;p25"/>
          <p:cNvSpPr txBox="1"/>
          <p:nvPr>
            <p:ph idx="3" type="body"/>
          </p:nvPr>
        </p:nvSpPr>
        <p:spPr>
          <a:xfrm>
            <a:off x="4404200" y="2265450"/>
            <a:ext cx="4079400" cy="2988600"/>
          </a:xfrm>
          <a:prstGeom prst="rect">
            <a:avLst/>
          </a:prstGeom>
          <a:noFill/>
          <a:ln>
            <a:noFill/>
          </a:ln>
        </p:spPr>
        <p:txBody>
          <a:bodyPr anchorCtr="0" anchor="t" bIns="45700" lIns="91425" spcFirstLastPara="1" rIns="91425" wrap="square" tIns="45700">
            <a:noAutofit/>
          </a:bodyPr>
          <a:lstStyle/>
          <a:p>
            <a:pPr indent="-371475" lvl="0" marL="342900" rtl="0" algn="l">
              <a:lnSpc>
                <a:spcPct val="100000"/>
              </a:lnSpc>
              <a:spcBef>
                <a:spcPts val="0"/>
              </a:spcBef>
              <a:spcAft>
                <a:spcPts val="0"/>
              </a:spcAft>
              <a:buClr>
                <a:srgbClr val="535353"/>
              </a:buClr>
              <a:buSzPts val="2100"/>
              <a:buFont typeface="Arial"/>
              <a:buChar char="•"/>
            </a:pPr>
            <a:r>
              <a:rPr b="1" lang="de-DE" sz="2100"/>
              <a:t>Composite materials </a:t>
            </a:r>
            <a:r>
              <a:rPr lang="de-DE" sz="2100"/>
              <a:t>are broadly defined as those in which a binder is reinforced with a strengthening material. The binder is usually a resin, and the reinforcing material consists of glass strands (fiberglass), carbon fibers or aramid fibers.</a:t>
            </a:r>
            <a:endParaRPr sz="1650"/>
          </a:p>
        </p:txBody>
      </p:sp>
      <p:sp>
        <p:nvSpPr>
          <p:cNvPr id="605" name="Google Shape;605;p25"/>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606" name="Google Shape;606;p25"/>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607" name="Google Shape;607;p25"/>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pic>
        <p:nvPicPr>
          <p:cNvPr descr="Close-up of a black tire&#10;&#10;Description automatically generated with low confidence" id="608" name="Google Shape;608;p25"/>
          <p:cNvPicPr preferRelativeResize="0"/>
          <p:nvPr/>
        </p:nvPicPr>
        <p:blipFill rotWithShape="1">
          <a:blip r:embed="rId5">
            <a:alphaModFix/>
          </a:blip>
          <a:srcRect b="0" l="0" r="0" t="0"/>
          <a:stretch/>
        </p:blipFill>
        <p:spPr>
          <a:xfrm>
            <a:off x="487704" y="2200825"/>
            <a:ext cx="3572483" cy="31178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g1039882490f_0_0"/>
          <p:cNvSpPr txBox="1"/>
          <p:nvPr>
            <p:ph idx="12" type="sldNum"/>
          </p:nvPr>
        </p:nvSpPr>
        <p:spPr>
          <a:xfrm>
            <a:off x="6426200" y="179047"/>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614" name="Google Shape;614;g1039882490f_0_0"/>
          <p:cNvSpPr txBox="1"/>
          <p:nvPr>
            <p:ph idx="1" type="body"/>
          </p:nvPr>
        </p:nvSpPr>
        <p:spPr>
          <a:xfrm>
            <a:off x="735999" y="560494"/>
            <a:ext cx="7671300" cy="452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5802F"/>
              </a:buClr>
              <a:buSzPts val="3200"/>
              <a:buNone/>
            </a:pPr>
            <a:r>
              <a:rPr lang="de-DE"/>
              <a:t>5. Technologies and materials for sustainable boats</a:t>
            </a:r>
            <a:endParaRPr b="0" sz="1800">
              <a:solidFill>
                <a:schemeClr val="dk1"/>
              </a:solidFill>
            </a:endParaRPr>
          </a:p>
          <a:p>
            <a:pPr indent="0" lvl="0" marL="0" rtl="0" algn="l">
              <a:lnSpc>
                <a:spcPct val="90000"/>
              </a:lnSpc>
              <a:spcBef>
                <a:spcPts val="0"/>
              </a:spcBef>
              <a:spcAft>
                <a:spcPts val="0"/>
              </a:spcAft>
              <a:buClr>
                <a:srgbClr val="45802F"/>
              </a:buClr>
              <a:buSzPts val="3200"/>
              <a:buNone/>
            </a:pPr>
            <a:r>
              <a:t/>
            </a:r>
            <a:endParaRPr/>
          </a:p>
        </p:txBody>
      </p:sp>
      <p:sp>
        <p:nvSpPr>
          <p:cNvPr id="615" name="Google Shape;615;g1039882490f_0_0"/>
          <p:cNvSpPr txBox="1"/>
          <p:nvPr>
            <p:ph idx="2" type="body"/>
          </p:nvPr>
        </p:nvSpPr>
        <p:spPr>
          <a:xfrm>
            <a:off x="735999" y="1505875"/>
            <a:ext cx="7671300" cy="52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Composite materials</a:t>
            </a:r>
            <a:endParaRPr sz="2800"/>
          </a:p>
        </p:txBody>
      </p:sp>
      <p:sp>
        <p:nvSpPr>
          <p:cNvPr id="616" name="Google Shape;616;g1039882490f_0_0"/>
          <p:cNvSpPr txBox="1"/>
          <p:nvPr>
            <p:ph idx="3" type="body"/>
          </p:nvPr>
        </p:nvSpPr>
        <p:spPr>
          <a:xfrm>
            <a:off x="4325575" y="1605725"/>
            <a:ext cx="4309800" cy="39789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0"/>
              </a:spcBef>
              <a:spcAft>
                <a:spcPts val="0"/>
              </a:spcAft>
              <a:buSzPts val="2000"/>
              <a:buChar char="•"/>
            </a:pPr>
            <a:r>
              <a:rPr lang="de-DE" sz="2000"/>
              <a:t>Composites bring a higher strength-to-weight ratio than traditional wood or steel methods, and they require lower skill levels to produce. </a:t>
            </a:r>
            <a:r>
              <a:rPr b="1" lang="de-DE" sz="2000"/>
              <a:t>Lightness</a:t>
            </a:r>
            <a:r>
              <a:rPr lang="de-DE" sz="2000"/>
              <a:t>, </a:t>
            </a:r>
            <a:r>
              <a:rPr b="1" lang="de-DE" sz="2000"/>
              <a:t>strength</a:t>
            </a:r>
            <a:r>
              <a:rPr lang="de-DE" sz="2000"/>
              <a:t>, </a:t>
            </a:r>
            <a:r>
              <a:rPr b="1" lang="de-DE" sz="2000"/>
              <a:t>durability</a:t>
            </a:r>
            <a:r>
              <a:rPr lang="de-DE" sz="2000"/>
              <a:t>, and </a:t>
            </a:r>
            <a:r>
              <a:rPr b="1" lang="de-DE" sz="2000"/>
              <a:t>ease of production</a:t>
            </a:r>
            <a:r>
              <a:rPr lang="de-DE" sz="2000"/>
              <a:t> </a:t>
            </a:r>
            <a:r>
              <a:rPr lang="de-DE" sz="2000"/>
              <a:t>mean that composites play and will play an increasing part in boat construction.The weak point of composite materials such as </a:t>
            </a:r>
            <a:r>
              <a:rPr b="1" lang="de-DE" sz="2000"/>
              <a:t>carbon fiber</a:t>
            </a:r>
            <a:r>
              <a:rPr lang="de-DE" sz="2000"/>
              <a:t> lies in the high degree of </a:t>
            </a:r>
            <a:r>
              <a:rPr b="1" lang="de-DE" sz="2000"/>
              <a:t>polluting waste </a:t>
            </a:r>
            <a:r>
              <a:rPr lang="de-DE" sz="2000"/>
              <a:t>production and in the difficulty of recycling.</a:t>
            </a:r>
            <a:endParaRPr sz="2000"/>
          </a:p>
          <a:p>
            <a:pPr indent="-352425" lvl="0" marL="457200" rtl="0" algn="l">
              <a:lnSpc>
                <a:spcPct val="100000"/>
              </a:lnSpc>
              <a:spcBef>
                <a:spcPts val="0"/>
              </a:spcBef>
              <a:spcAft>
                <a:spcPts val="0"/>
              </a:spcAft>
              <a:buClr>
                <a:srgbClr val="535353"/>
              </a:buClr>
              <a:buSzPts val="1650"/>
              <a:buFont typeface="Calibri"/>
              <a:buNone/>
            </a:pPr>
            <a:r>
              <a:t/>
            </a:r>
            <a:endParaRPr sz="2000"/>
          </a:p>
        </p:txBody>
      </p:sp>
      <p:sp>
        <p:nvSpPr>
          <p:cNvPr id="617" name="Google Shape;617;g1039882490f_0_0"/>
          <p:cNvSpPr txBox="1"/>
          <p:nvPr>
            <p:ph idx="4" type="body"/>
          </p:nvPr>
        </p:nvSpPr>
        <p:spPr>
          <a:xfrm>
            <a:off x="735999" y="240917"/>
            <a:ext cx="7671300" cy="27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618" name="Google Shape;618;g1039882490f_0_0"/>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619" name="Google Shape;619;g1039882490f_0_0"/>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pic>
        <p:nvPicPr>
          <p:cNvPr id="620" name="Google Shape;620;g1039882490f_0_0"/>
          <p:cNvPicPr preferRelativeResize="0"/>
          <p:nvPr/>
        </p:nvPicPr>
        <p:blipFill>
          <a:blip r:embed="rId5">
            <a:alphaModFix/>
          </a:blip>
          <a:stretch>
            <a:fillRect/>
          </a:stretch>
        </p:blipFill>
        <p:spPr>
          <a:xfrm>
            <a:off x="478325" y="2241850"/>
            <a:ext cx="3973100" cy="27066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26"/>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626" name="Google Shape;626;p26"/>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5802F"/>
              </a:buClr>
              <a:buSzPts val="3200"/>
              <a:buNone/>
            </a:pPr>
            <a:r>
              <a:rPr lang="de-DE"/>
              <a:t>5. Technologies and materials for sustainable boats</a:t>
            </a:r>
            <a:endParaRPr b="0" sz="1800">
              <a:solidFill>
                <a:schemeClr val="dk1"/>
              </a:solidFill>
            </a:endParaRPr>
          </a:p>
          <a:p>
            <a:pPr indent="0" lvl="0" marL="0" rtl="0" algn="l">
              <a:lnSpc>
                <a:spcPct val="90000"/>
              </a:lnSpc>
              <a:spcBef>
                <a:spcPts val="0"/>
              </a:spcBef>
              <a:spcAft>
                <a:spcPts val="0"/>
              </a:spcAft>
              <a:buClr>
                <a:srgbClr val="45802F"/>
              </a:buClr>
              <a:buSzPts val="3200"/>
              <a:buNone/>
            </a:pPr>
            <a:r>
              <a:t/>
            </a:r>
            <a:endParaRPr/>
          </a:p>
        </p:txBody>
      </p:sp>
      <p:sp>
        <p:nvSpPr>
          <p:cNvPr id="627" name="Google Shape;627;p26"/>
          <p:cNvSpPr txBox="1"/>
          <p:nvPr>
            <p:ph idx="2" type="body"/>
          </p:nvPr>
        </p:nvSpPr>
        <p:spPr>
          <a:xfrm>
            <a:off x="735999" y="1505875"/>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Greener composites</a:t>
            </a:r>
            <a:endParaRPr sz="2800"/>
          </a:p>
        </p:txBody>
      </p:sp>
      <p:sp>
        <p:nvSpPr>
          <p:cNvPr id="628" name="Google Shape;628;p26"/>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629" name="Google Shape;629;p26"/>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630" name="Google Shape;630;p26"/>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grpSp>
        <p:nvGrpSpPr>
          <p:cNvPr id="631" name="Google Shape;631;p26"/>
          <p:cNvGrpSpPr/>
          <p:nvPr/>
        </p:nvGrpSpPr>
        <p:grpSpPr>
          <a:xfrm>
            <a:off x="618925" y="2236700"/>
            <a:ext cx="8139378" cy="3347025"/>
            <a:chOff x="21040" y="517283"/>
            <a:chExt cx="8139378" cy="2828791"/>
          </a:xfrm>
        </p:grpSpPr>
        <p:sp>
          <p:nvSpPr>
            <p:cNvPr id="632" name="Google Shape;632;p26"/>
            <p:cNvSpPr/>
            <p:nvPr/>
          </p:nvSpPr>
          <p:spPr>
            <a:xfrm>
              <a:off x="541415" y="608791"/>
              <a:ext cx="774404" cy="774404"/>
            </a:xfrm>
            <a:prstGeom prst="rect">
              <a:avLst/>
            </a:prstGeom>
            <a:blipFill rotWithShape="1">
              <a:blip r:embed="rId5">
                <a:alphaModFix/>
              </a:blip>
              <a:stretch>
                <a:fillRect b="0" l="0" r="0" t="0"/>
              </a:stretch>
            </a:blipFill>
            <a:ln cap="flat" cmpd="sng" w="12700">
              <a:solidFill>
                <a:srgbClr val="C4E0B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6"/>
            <p:cNvSpPr/>
            <p:nvPr/>
          </p:nvSpPr>
          <p:spPr>
            <a:xfrm>
              <a:off x="21040" y="1800371"/>
              <a:ext cx="2277247" cy="9362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6"/>
            <p:cNvSpPr txBox="1"/>
            <p:nvPr/>
          </p:nvSpPr>
          <p:spPr>
            <a:xfrm>
              <a:off x="21048" y="1800371"/>
              <a:ext cx="2277300" cy="1456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400"/>
                <a:buFont typeface="Calibri"/>
                <a:buNone/>
              </a:pPr>
              <a:r>
                <a:rPr b="1" lang="de-DE" sz="1500">
                  <a:solidFill>
                    <a:schemeClr val="dk1"/>
                  </a:solidFill>
                  <a:latin typeface="Calibri"/>
                  <a:ea typeface="Calibri"/>
                  <a:cs typeface="Calibri"/>
                  <a:sym typeface="Calibri"/>
                </a:rPr>
                <a:t>New sustainable production methods</a:t>
              </a:r>
              <a:r>
                <a:rPr lang="de-DE" sz="1500">
                  <a:solidFill>
                    <a:schemeClr val="dk1"/>
                  </a:solidFill>
                  <a:latin typeface="Calibri"/>
                  <a:ea typeface="Calibri"/>
                  <a:cs typeface="Calibri"/>
                  <a:sym typeface="Calibri"/>
                </a:rPr>
                <a:t> based on the reuse of waste materials are helping to guarantee the possibility of a new life for those products that are destined for disposal</a:t>
              </a:r>
              <a:r>
                <a:rPr lang="de-DE" sz="1150">
                  <a:solidFill>
                    <a:schemeClr val="dk1"/>
                  </a:solidFill>
                  <a:latin typeface="Calibri"/>
                  <a:ea typeface="Calibri"/>
                  <a:cs typeface="Calibri"/>
                  <a:sym typeface="Calibri"/>
                </a:rPr>
                <a:t>.</a:t>
              </a:r>
              <a:endParaRPr sz="1150">
                <a:solidFill>
                  <a:schemeClr val="dk1"/>
                </a:solidFill>
                <a:latin typeface="Calibri"/>
                <a:ea typeface="Calibri"/>
                <a:cs typeface="Calibri"/>
                <a:sym typeface="Calibri"/>
              </a:endParaRPr>
            </a:p>
          </p:txBody>
        </p:sp>
        <p:sp>
          <p:nvSpPr>
            <p:cNvPr id="635" name="Google Shape;635;p26"/>
            <p:cNvSpPr/>
            <p:nvPr/>
          </p:nvSpPr>
          <p:spPr>
            <a:xfrm>
              <a:off x="3652066" y="517283"/>
              <a:ext cx="862800" cy="774300"/>
            </a:xfrm>
            <a:prstGeom prst="rect">
              <a:avLst/>
            </a:prstGeom>
            <a:blipFill rotWithShape="1">
              <a:blip r:embed="rId6">
                <a:alphaModFix/>
              </a:blip>
              <a:stretch>
                <a:fillRect b="0" l="0" r="0" t="0"/>
              </a:stretch>
            </a:blipFill>
            <a:ln cap="flat" cmpd="sng" w="12700">
              <a:solidFill>
                <a:srgbClr val="C4E0B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6"/>
            <p:cNvSpPr/>
            <p:nvPr/>
          </p:nvSpPr>
          <p:spPr>
            <a:xfrm>
              <a:off x="2574113" y="1623643"/>
              <a:ext cx="2799402" cy="172243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6"/>
            <p:cNvSpPr txBox="1"/>
            <p:nvPr/>
          </p:nvSpPr>
          <p:spPr>
            <a:xfrm>
              <a:off x="2544915" y="1543055"/>
              <a:ext cx="3077100" cy="1722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400"/>
                <a:buFont typeface="Calibri"/>
                <a:buNone/>
              </a:pPr>
              <a:r>
                <a:rPr lang="de-DE" sz="1500">
                  <a:solidFill>
                    <a:schemeClr val="dk1"/>
                  </a:solidFill>
                  <a:latin typeface="Calibri"/>
                  <a:ea typeface="Calibri"/>
                  <a:cs typeface="Calibri"/>
                  <a:sym typeface="Calibri"/>
                </a:rPr>
                <a:t>The composites destined for disposal and processing waste will be transformed again into valuable resources to be transformed into </a:t>
              </a:r>
              <a:r>
                <a:rPr b="1" lang="de-DE" sz="1500">
                  <a:solidFill>
                    <a:schemeClr val="dk1"/>
                  </a:solidFill>
                  <a:latin typeface="Calibri"/>
                  <a:ea typeface="Calibri"/>
                  <a:cs typeface="Calibri"/>
                  <a:sym typeface="Calibri"/>
                </a:rPr>
                <a:t>new products</a:t>
              </a:r>
              <a:r>
                <a:rPr lang="de-DE" sz="1500">
                  <a:solidFill>
                    <a:schemeClr val="dk1"/>
                  </a:solidFill>
                  <a:latin typeface="Calibri"/>
                  <a:ea typeface="Calibri"/>
                  <a:cs typeface="Calibri"/>
                  <a:sym typeface="Calibri"/>
                </a:rPr>
                <a:t> while protecting the environment and the territory thanks to the reduction of waste, waste of raw materials and the energy necessary in the production process.</a:t>
              </a:r>
              <a:endParaRPr sz="1500">
                <a:solidFill>
                  <a:schemeClr val="dk1"/>
                </a:solidFill>
                <a:latin typeface="Calibri"/>
                <a:ea typeface="Calibri"/>
                <a:cs typeface="Calibri"/>
                <a:sym typeface="Calibri"/>
              </a:endParaRPr>
            </a:p>
          </p:txBody>
        </p:sp>
        <p:sp>
          <p:nvSpPr>
            <p:cNvPr id="638" name="Google Shape;638;p26"/>
            <p:cNvSpPr/>
            <p:nvPr/>
          </p:nvSpPr>
          <p:spPr>
            <a:xfrm>
              <a:off x="6599011" y="597445"/>
              <a:ext cx="774404" cy="774404"/>
            </a:xfrm>
            <a:prstGeom prst="rect">
              <a:avLst/>
            </a:prstGeom>
            <a:blipFill rotWithShape="1">
              <a:blip r:embed="rId7">
                <a:alphaModFix/>
              </a:blip>
              <a:stretch>
                <a:fillRect b="0" l="0" r="0" t="0"/>
              </a:stretch>
            </a:blipFill>
            <a:ln cap="flat" cmpd="sng" w="12700">
              <a:solidFill>
                <a:srgbClr val="C4E0B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6"/>
            <p:cNvSpPr/>
            <p:nvPr/>
          </p:nvSpPr>
          <p:spPr>
            <a:xfrm>
              <a:off x="5868595" y="1676182"/>
              <a:ext cx="2291823" cy="14560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6"/>
            <p:cNvSpPr txBox="1"/>
            <p:nvPr/>
          </p:nvSpPr>
          <p:spPr>
            <a:xfrm>
              <a:off x="5868590" y="1676181"/>
              <a:ext cx="2291700" cy="1580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400"/>
                <a:buFont typeface="Calibri"/>
                <a:buNone/>
              </a:pPr>
              <a:r>
                <a:rPr lang="de-DE" sz="1500">
                  <a:solidFill>
                    <a:schemeClr val="dk1"/>
                  </a:solidFill>
                  <a:latin typeface="Calibri"/>
                  <a:ea typeface="Calibri"/>
                  <a:cs typeface="Calibri"/>
                  <a:sym typeface="Calibri"/>
                </a:rPr>
                <a:t>To this extent, the large amount of research project on </a:t>
              </a:r>
              <a:r>
                <a:rPr b="1" lang="de-DE" sz="1500">
                  <a:solidFill>
                    <a:schemeClr val="dk1"/>
                  </a:solidFill>
                  <a:latin typeface="Calibri"/>
                  <a:ea typeface="Calibri"/>
                  <a:cs typeface="Calibri"/>
                  <a:sym typeface="Calibri"/>
                </a:rPr>
                <a:t>Green Carbon Fiber</a:t>
              </a:r>
              <a:r>
                <a:rPr lang="de-DE" sz="1500">
                  <a:solidFill>
                    <a:schemeClr val="dk1"/>
                  </a:solidFill>
                  <a:latin typeface="Calibri"/>
                  <a:ea typeface="Calibri"/>
                  <a:cs typeface="Calibri"/>
                  <a:sym typeface="Calibri"/>
                </a:rPr>
                <a:t> production and </a:t>
              </a:r>
              <a:r>
                <a:rPr b="1" lang="de-DE" sz="1500">
                  <a:solidFill>
                    <a:schemeClr val="dk1"/>
                  </a:solidFill>
                  <a:latin typeface="Calibri"/>
                  <a:ea typeface="Calibri"/>
                  <a:cs typeface="Calibri"/>
                  <a:sym typeface="Calibri"/>
                </a:rPr>
                <a:t>Carbon Fiber Recycling methods</a:t>
              </a:r>
              <a:r>
                <a:rPr lang="de-DE" sz="1500">
                  <a:solidFill>
                    <a:schemeClr val="dk1"/>
                  </a:solidFill>
                  <a:latin typeface="Calibri"/>
                  <a:ea typeface="Calibri"/>
                  <a:cs typeface="Calibri"/>
                  <a:sym typeface="Calibri"/>
                </a:rPr>
                <a:t> are shaping a greener future for composite materials such as Carbon Fiber polymers</a:t>
              </a:r>
              <a:endParaRPr sz="1500">
                <a:solidFill>
                  <a:schemeClr val="dk1"/>
                </a:solidFill>
                <a:latin typeface="Calibri"/>
                <a:ea typeface="Calibri"/>
                <a:cs typeface="Calibri"/>
                <a:sym typeface="Calibri"/>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27"/>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646" name="Google Shape;646;p27"/>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5802F"/>
              </a:buClr>
              <a:buSzPts val="3200"/>
              <a:buNone/>
            </a:pPr>
            <a:r>
              <a:rPr lang="de-DE"/>
              <a:t>5. Technologies and materials for sustainable boats</a:t>
            </a:r>
            <a:endParaRPr b="0" sz="1800">
              <a:solidFill>
                <a:schemeClr val="dk1"/>
              </a:solidFill>
            </a:endParaRPr>
          </a:p>
          <a:p>
            <a:pPr indent="0" lvl="0" marL="0" rtl="0" algn="l">
              <a:spcBef>
                <a:spcPts val="0"/>
              </a:spcBef>
              <a:spcAft>
                <a:spcPts val="0"/>
              </a:spcAft>
              <a:buClr>
                <a:srgbClr val="45802F"/>
              </a:buClr>
              <a:buSzPts val="3200"/>
              <a:buNone/>
            </a:pPr>
            <a:r>
              <a:t/>
            </a:r>
            <a:endParaRPr/>
          </a:p>
          <a:p>
            <a:pPr indent="0" lvl="0" marL="0" rtl="0" algn="l">
              <a:lnSpc>
                <a:spcPct val="90000"/>
              </a:lnSpc>
              <a:spcBef>
                <a:spcPts val="0"/>
              </a:spcBef>
              <a:spcAft>
                <a:spcPts val="0"/>
              </a:spcAft>
              <a:buClr>
                <a:srgbClr val="45802F"/>
              </a:buClr>
              <a:buSzPts val="3200"/>
              <a:buNone/>
            </a:pPr>
            <a:r>
              <a:t/>
            </a:r>
            <a:endParaRPr/>
          </a:p>
        </p:txBody>
      </p:sp>
      <p:sp>
        <p:nvSpPr>
          <p:cNvPr id="647" name="Google Shape;647;p27"/>
          <p:cNvSpPr txBox="1"/>
          <p:nvPr>
            <p:ph idx="2" type="body"/>
          </p:nvPr>
        </p:nvSpPr>
        <p:spPr>
          <a:xfrm>
            <a:off x="735999" y="1505875"/>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New green fibers.</a:t>
            </a:r>
            <a:endParaRPr sz="2800"/>
          </a:p>
        </p:txBody>
      </p:sp>
      <p:sp>
        <p:nvSpPr>
          <p:cNvPr id="648" name="Google Shape;648;p27"/>
          <p:cNvSpPr txBox="1"/>
          <p:nvPr>
            <p:ph idx="3" type="body"/>
          </p:nvPr>
        </p:nvSpPr>
        <p:spPr>
          <a:xfrm>
            <a:off x="736000" y="2207350"/>
            <a:ext cx="3474900" cy="3590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535353"/>
              </a:buClr>
              <a:buSzPts val="1800"/>
              <a:buNone/>
            </a:pPr>
            <a:r>
              <a:rPr lang="de-DE" sz="1900"/>
              <a:t>As we already underlined, achieving good navigation/sailing performances require </a:t>
            </a:r>
            <a:r>
              <a:rPr b="1" lang="de-DE" sz="1900"/>
              <a:t>minimizing weight</a:t>
            </a:r>
            <a:r>
              <a:rPr lang="de-DE" sz="1900"/>
              <a:t>. Research is running fast on the best alternatives to using the traditional high strength-to-weight ratio synthetic fibers such as glass and carbon, we presented before.  </a:t>
            </a:r>
            <a:endParaRPr sz="1900"/>
          </a:p>
          <a:p>
            <a:pPr indent="0" lvl="0" marL="0" rtl="0" algn="l">
              <a:lnSpc>
                <a:spcPct val="100000"/>
              </a:lnSpc>
              <a:spcBef>
                <a:spcPts val="0"/>
              </a:spcBef>
              <a:spcAft>
                <a:spcPts val="0"/>
              </a:spcAft>
              <a:buClr>
                <a:srgbClr val="535353"/>
              </a:buClr>
              <a:buSzPts val="1800"/>
              <a:buNone/>
            </a:pPr>
            <a:r>
              <a:rPr lang="de-DE" sz="1900"/>
              <a:t>Some of the main innovative and less polluting materials are: </a:t>
            </a:r>
            <a:endParaRPr sz="2500"/>
          </a:p>
          <a:p>
            <a:pPr indent="-228600" lvl="0" marL="342900" rtl="0" algn="l">
              <a:lnSpc>
                <a:spcPct val="100000"/>
              </a:lnSpc>
              <a:spcBef>
                <a:spcPts val="0"/>
              </a:spcBef>
              <a:spcAft>
                <a:spcPts val="0"/>
              </a:spcAft>
              <a:buClr>
                <a:srgbClr val="535353"/>
              </a:buClr>
              <a:buSzPts val="1800"/>
              <a:buFont typeface="Arial"/>
              <a:buNone/>
            </a:pPr>
            <a:r>
              <a:t/>
            </a:r>
            <a:endParaRPr sz="1800"/>
          </a:p>
        </p:txBody>
      </p:sp>
      <p:sp>
        <p:nvSpPr>
          <p:cNvPr id="649" name="Google Shape;649;p27"/>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650" name="Google Shape;650;p27"/>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651" name="Google Shape;651;p27"/>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grpSp>
        <p:nvGrpSpPr>
          <p:cNvPr id="652" name="Google Shape;652;p27"/>
          <p:cNvGrpSpPr/>
          <p:nvPr/>
        </p:nvGrpSpPr>
        <p:grpSpPr>
          <a:xfrm>
            <a:off x="4210904" y="2856140"/>
            <a:ext cx="4634039" cy="1716957"/>
            <a:chOff x="2318" y="0"/>
            <a:chExt cx="4634039" cy="1716957"/>
          </a:xfrm>
        </p:grpSpPr>
        <p:sp>
          <p:nvSpPr>
            <p:cNvPr id="653" name="Google Shape;653;p27"/>
            <p:cNvSpPr/>
            <p:nvPr/>
          </p:nvSpPr>
          <p:spPr>
            <a:xfrm>
              <a:off x="96857" y="115322"/>
              <a:ext cx="2268917" cy="709036"/>
            </a:xfrm>
            <a:prstGeom prst="rect">
              <a:avLst/>
            </a:prstGeom>
            <a:solidFill>
              <a:srgbClr val="D4E2CE">
                <a:alpha val="40000"/>
              </a:srgb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7"/>
            <p:cNvSpPr txBox="1"/>
            <p:nvPr/>
          </p:nvSpPr>
          <p:spPr>
            <a:xfrm>
              <a:off x="96857" y="115322"/>
              <a:ext cx="2268917" cy="709036"/>
            </a:xfrm>
            <a:prstGeom prst="rect">
              <a:avLst/>
            </a:prstGeom>
            <a:noFill/>
            <a:ln>
              <a:noFill/>
            </a:ln>
          </p:spPr>
          <p:txBody>
            <a:bodyPr anchorCtr="0" anchor="ctr" bIns="60950" lIns="4802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de-DE" sz="1600">
                  <a:solidFill>
                    <a:schemeClr val="dk1"/>
                  </a:solidFill>
                  <a:latin typeface="Calibri"/>
                  <a:ea typeface="Calibri"/>
                  <a:cs typeface="Calibri"/>
                  <a:sym typeface="Calibri"/>
                </a:rPr>
                <a:t>Basalt Fibers</a:t>
              </a:r>
              <a:endParaRPr sz="1600">
                <a:solidFill>
                  <a:schemeClr val="dk1"/>
                </a:solidFill>
                <a:latin typeface="Calibri"/>
                <a:ea typeface="Calibri"/>
                <a:cs typeface="Calibri"/>
                <a:sym typeface="Calibri"/>
              </a:endParaRPr>
            </a:p>
          </p:txBody>
        </p:sp>
        <p:sp>
          <p:nvSpPr>
            <p:cNvPr id="655" name="Google Shape;655;p27"/>
            <p:cNvSpPr/>
            <p:nvPr/>
          </p:nvSpPr>
          <p:spPr>
            <a:xfrm>
              <a:off x="2318" y="12906"/>
              <a:ext cx="496325" cy="744488"/>
            </a:xfrm>
            <a:prstGeom prst="rect">
              <a:avLst/>
            </a:prstGeom>
            <a:blipFill rotWithShape="1">
              <a:blip r:embed="rId5">
                <a:alphaModFix/>
              </a:blip>
              <a:stretch>
                <a:fillRect b="0" l="-170984" r="-170984" t="0"/>
              </a:stretch>
            </a:blipFill>
            <a:ln cap="flat" cmpd="sng" w="12700">
              <a:solidFill>
                <a:srgbClr val="659C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7"/>
            <p:cNvSpPr/>
            <p:nvPr/>
          </p:nvSpPr>
          <p:spPr>
            <a:xfrm>
              <a:off x="2734188" y="110013"/>
              <a:ext cx="1902169" cy="695912"/>
            </a:xfrm>
            <a:prstGeom prst="rect">
              <a:avLst/>
            </a:prstGeom>
            <a:solidFill>
              <a:srgbClr val="D4E2CE">
                <a:alpha val="40000"/>
              </a:srgb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7"/>
            <p:cNvSpPr txBox="1"/>
            <p:nvPr/>
          </p:nvSpPr>
          <p:spPr>
            <a:xfrm>
              <a:off x="2734188" y="110013"/>
              <a:ext cx="1902169" cy="695912"/>
            </a:xfrm>
            <a:prstGeom prst="rect">
              <a:avLst/>
            </a:prstGeom>
            <a:noFill/>
            <a:ln>
              <a:noFill/>
            </a:ln>
          </p:spPr>
          <p:txBody>
            <a:bodyPr anchorCtr="0" anchor="ctr" bIns="60950" lIns="4802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de-DE" sz="1600">
                  <a:solidFill>
                    <a:schemeClr val="dk1"/>
                  </a:solidFill>
                  <a:latin typeface="Calibri"/>
                  <a:ea typeface="Calibri"/>
                  <a:cs typeface="Calibri"/>
                  <a:sym typeface="Calibri"/>
                </a:rPr>
                <a:t>PET cores</a:t>
              </a:r>
              <a:endParaRPr sz="1600">
                <a:solidFill>
                  <a:schemeClr val="dk1"/>
                </a:solidFill>
                <a:latin typeface="Calibri"/>
                <a:ea typeface="Calibri"/>
                <a:cs typeface="Calibri"/>
                <a:sym typeface="Calibri"/>
              </a:endParaRPr>
            </a:p>
          </p:txBody>
        </p:sp>
        <p:sp>
          <p:nvSpPr>
            <p:cNvPr id="658" name="Google Shape;658;p27"/>
            <p:cNvSpPr/>
            <p:nvPr/>
          </p:nvSpPr>
          <p:spPr>
            <a:xfrm>
              <a:off x="2512419" y="0"/>
              <a:ext cx="496325" cy="744488"/>
            </a:xfrm>
            <a:prstGeom prst="rect">
              <a:avLst/>
            </a:prstGeom>
            <a:blipFill rotWithShape="1">
              <a:blip r:embed="rId6">
                <a:alphaModFix/>
              </a:blip>
              <a:stretch>
                <a:fillRect b="0" l="-129993" r="-129990" t="0"/>
              </a:stretch>
            </a:blipFill>
            <a:ln cap="flat" cmpd="sng" w="12700">
              <a:solidFill>
                <a:srgbClr val="659C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7"/>
            <p:cNvSpPr/>
            <p:nvPr/>
          </p:nvSpPr>
          <p:spPr>
            <a:xfrm>
              <a:off x="1230989" y="1007921"/>
              <a:ext cx="2268917" cy="709036"/>
            </a:xfrm>
            <a:prstGeom prst="rect">
              <a:avLst/>
            </a:prstGeom>
            <a:solidFill>
              <a:srgbClr val="D4E2CE">
                <a:alpha val="40000"/>
              </a:srgb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7"/>
            <p:cNvSpPr txBox="1"/>
            <p:nvPr/>
          </p:nvSpPr>
          <p:spPr>
            <a:xfrm>
              <a:off x="1230989" y="1007921"/>
              <a:ext cx="2268917" cy="709036"/>
            </a:xfrm>
            <a:prstGeom prst="rect">
              <a:avLst/>
            </a:prstGeom>
            <a:noFill/>
            <a:ln>
              <a:noFill/>
            </a:ln>
          </p:spPr>
          <p:txBody>
            <a:bodyPr anchorCtr="0" anchor="ctr" bIns="60950" lIns="4802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de-DE" sz="1600">
                  <a:solidFill>
                    <a:schemeClr val="dk1"/>
                  </a:solidFill>
                  <a:latin typeface="Calibri"/>
                  <a:ea typeface="Calibri"/>
                  <a:cs typeface="Calibri"/>
                  <a:sym typeface="Calibri"/>
                </a:rPr>
                <a:t>Fibers from plants</a:t>
              </a:r>
              <a:endParaRPr sz="1600">
                <a:solidFill>
                  <a:schemeClr val="dk1"/>
                </a:solidFill>
                <a:latin typeface="Calibri"/>
                <a:ea typeface="Calibri"/>
                <a:cs typeface="Calibri"/>
                <a:sym typeface="Calibri"/>
              </a:endParaRPr>
            </a:p>
          </p:txBody>
        </p:sp>
        <p:sp>
          <p:nvSpPr>
            <p:cNvPr id="661" name="Google Shape;661;p27"/>
            <p:cNvSpPr/>
            <p:nvPr/>
          </p:nvSpPr>
          <p:spPr>
            <a:xfrm>
              <a:off x="1136451" y="905504"/>
              <a:ext cx="496325" cy="744488"/>
            </a:xfrm>
            <a:prstGeom prst="rect">
              <a:avLst/>
            </a:prstGeom>
            <a:blipFill rotWithShape="1">
              <a:blip r:embed="rId7">
                <a:alphaModFix/>
              </a:blip>
              <a:stretch>
                <a:fillRect b="0" l="-241987" r="-241987" t="0"/>
              </a:stretch>
            </a:blipFill>
            <a:ln cap="flat" cmpd="sng" w="12700">
              <a:solidFill>
                <a:srgbClr val="659C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28"/>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667" name="Google Shape;667;p28"/>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5802F"/>
              </a:buClr>
              <a:buSzPts val="3200"/>
              <a:buNone/>
            </a:pPr>
            <a:r>
              <a:rPr lang="de-DE"/>
              <a:t>5. Technologies and materials for sustainable boats</a:t>
            </a:r>
            <a:endParaRPr b="0" sz="1800">
              <a:solidFill>
                <a:schemeClr val="dk1"/>
              </a:solidFill>
            </a:endParaRPr>
          </a:p>
          <a:p>
            <a:pPr indent="0" lvl="0" marL="0" rtl="0" algn="l">
              <a:spcBef>
                <a:spcPts val="0"/>
              </a:spcBef>
              <a:spcAft>
                <a:spcPts val="0"/>
              </a:spcAft>
              <a:buClr>
                <a:srgbClr val="45802F"/>
              </a:buClr>
              <a:buSzPts val="3200"/>
              <a:buNone/>
            </a:pPr>
            <a:r>
              <a:t/>
            </a:r>
            <a:endParaRPr/>
          </a:p>
          <a:p>
            <a:pPr indent="0" lvl="0" marL="0" rtl="0" algn="l">
              <a:lnSpc>
                <a:spcPct val="90000"/>
              </a:lnSpc>
              <a:spcBef>
                <a:spcPts val="0"/>
              </a:spcBef>
              <a:spcAft>
                <a:spcPts val="0"/>
              </a:spcAft>
              <a:buClr>
                <a:srgbClr val="45802F"/>
              </a:buClr>
              <a:buSzPts val="3200"/>
              <a:buNone/>
            </a:pPr>
            <a:r>
              <a:t/>
            </a:r>
            <a:endParaRPr/>
          </a:p>
        </p:txBody>
      </p:sp>
      <p:sp>
        <p:nvSpPr>
          <p:cNvPr id="668" name="Google Shape;668;p28"/>
          <p:cNvSpPr txBox="1"/>
          <p:nvPr>
            <p:ph idx="2" type="body"/>
          </p:nvPr>
        </p:nvSpPr>
        <p:spPr>
          <a:xfrm>
            <a:off x="735999" y="1505875"/>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Green future materials.</a:t>
            </a:r>
            <a:endParaRPr sz="2800"/>
          </a:p>
        </p:txBody>
      </p:sp>
      <p:sp>
        <p:nvSpPr>
          <p:cNvPr id="669" name="Google Shape;669;p28"/>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670" name="Google Shape;670;p28"/>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671" name="Google Shape;671;p28"/>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pic>
        <p:nvPicPr>
          <p:cNvPr descr="A picture containing building, brick, stone&#10;&#10;Description automatically generated" id="672" name="Google Shape;672;p28"/>
          <p:cNvPicPr preferRelativeResize="0"/>
          <p:nvPr/>
        </p:nvPicPr>
        <p:blipFill rotWithShape="1">
          <a:blip r:embed="rId5">
            <a:alphaModFix/>
          </a:blip>
          <a:srcRect b="0" l="0" r="0" t="0"/>
          <a:stretch/>
        </p:blipFill>
        <p:spPr>
          <a:xfrm>
            <a:off x="735999" y="2229977"/>
            <a:ext cx="3730493" cy="3122147"/>
          </a:xfrm>
          <a:prstGeom prst="rect">
            <a:avLst/>
          </a:prstGeom>
          <a:noFill/>
          <a:ln>
            <a:noFill/>
          </a:ln>
        </p:spPr>
      </p:pic>
      <p:grpSp>
        <p:nvGrpSpPr>
          <p:cNvPr id="673" name="Google Shape;673;p28"/>
          <p:cNvGrpSpPr/>
          <p:nvPr/>
        </p:nvGrpSpPr>
        <p:grpSpPr>
          <a:xfrm>
            <a:off x="4747845" y="1947907"/>
            <a:ext cx="4010451" cy="3541800"/>
            <a:chOff x="0" y="62359"/>
            <a:chExt cx="4010451" cy="3541800"/>
          </a:xfrm>
        </p:grpSpPr>
        <p:sp>
          <p:nvSpPr>
            <p:cNvPr id="674" name="Google Shape;674;p28"/>
            <p:cNvSpPr/>
            <p:nvPr/>
          </p:nvSpPr>
          <p:spPr>
            <a:xfrm>
              <a:off x="0" y="62359"/>
              <a:ext cx="4010451" cy="92171"/>
            </a:xfrm>
            <a:prstGeom prst="roundRect">
              <a:avLst>
                <a:gd fmla="val 10000" name="adj"/>
              </a:avLst>
            </a:prstGeom>
            <a:solidFill>
              <a:srgbClr val="00B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8"/>
            <p:cNvSpPr/>
            <p:nvPr/>
          </p:nvSpPr>
          <p:spPr>
            <a:xfrm>
              <a:off x="21179" y="89191"/>
              <a:ext cx="38507" cy="38507"/>
            </a:xfrm>
            <a:prstGeom prst="rect">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8"/>
            <p:cNvSpPr/>
            <p:nvPr/>
          </p:nvSpPr>
          <p:spPr>
            <a:xfrm>
              <a:off x="66722" y="127143"/>
              <a:ext cx="3580609" cy="191179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8"/>
            <p:cNvSpPr txBox="1"/>
            <p:nvPr/>
          </p:nvSpPr>
          <p:spPr>
            <a:xfrm>
              <a:off x="66730" y="127159"/>
              <a:ext cx="3580500" cy="3477000"/>
            </a:xfrm>
            <a:prstGeom prst="rect">
              <a:avLst/>
            </a:prstGeom>
            <a:noFill/>
            <a:ln>
              <a:noFill/>
            </a:ln>
          </p:spPr>
          <p:txBody>
            <a:bodyPr anchorCtr="0" anchor="ctr" bIns="189350" lIns="189350" spcFirstLastPara="1" rIns="189350" wrap="square" tIns="189350">
              <a:noAutofit/>
            </a:bodyPr>
            <a:lstStyle/>
            <a:p>
              <a:pPr indent="0" lvl="0" marL="0" marR="0" rtl="0" algn="l">
                <a:lnSpc>
                  <a:spcPct val="100000"/>
                </a:lnSpc>
                <a:spcBef>
                  <a:spcPts val="0"/>
                </a:spcBef>
                <a:spcAft>
                  <a:spcPts val="0"/>
                </a:spcAft>
                <a:buClr>
                  <a:schemeClr val="dk1"/>
                </a:buClr>
                <a:buSzPts val="1500"/>
                <a:buFont typeface="Calibri"/>
                <a:buNone/>
              </a:pPr>
              <a:r>
                <a:rPr b="1" lang="de-DE" sz="1900">
                  <a:solidFill>
                    <a:schemeClr val="dk1"/>
                  </a:solidFill>
                  <a:latin typeface="Calibri"/>
                  <a:ea typeface="Calibri"/>
                  <a:cs typeface="Calibri"/>
                  <a:sym typeface="Calibri"/>
                </a:rPr>
                <a:t>Basalt fiber: </a:t>
              </a:r>
              <a:r>
                <a:rPr lang="de-DE" sz="1900">
                  <a:solidFill>
                    <a:schemeClr val="dk1"/>
                  </a:solidFill>
                  <a:latin typeface="Calibri"/>
                  <a:ea typeface="Calibri"/>
                  <a:cs typeface="Calibri"/>
                  <a:sym typeface="Calibri"/>
                </a:rPr>
                <a:t>Basalt fiber is a material made from extremely fine fibers of basalt, which is composed of the minerals plagioclase, pyroxene, and olivine. It is similar to fiberglass, having better physico-mechanical properties than fiberglass, but being significantly cheaper than carbon fiber.</a:t>
              </a:r>
              <a:endParaRPr sz="1900">
                <a:solidFill>
                  <a:schemeClr val="dk1"/>
                </a:solidFill>
                <a:latin typeface="Calibri"/>
                <a:ea typeface="Calibri"/>
                <a:cs typeface="Calibri"/>
                <a:sym typeface="Calibri"/>
              </a:endParaRPr>
            </a:p>
          </p:txBody>
        </p:sp>
        <p:sp>
          <p:nvSpPr>
            <p:cNvPr id="678" name="Google Shape;678;p28"/>
            <p:cNvSpPr/>
            <p:nvPr/>
          </p:nvSpPr>
          <p:spPr>
            <a:xfrm flipH="1">
              <a:off x="21179" y="2041582"/>
              <a:ext cx="38507" cy="50694"/>
            </a:xfrm>
            <a:prstGeom prst="rect">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g1039882490f_0_12"/>
          <p:cNvSpPr txBox="1"/>
          <p:nvPr>
            <p:ph idx="12" type="sldNum"/>
          </p:nvPr>
        </p:nvSpPr>
        <p:spPr>
          <a:xfrm>
            <a:off x="6426200" y="179047"/>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684" name="Google Shape;684;g1039882490f_0_12"/>
          <p:cNvSpPr txBox="1"/>
          <p:nvPr>
            <p:ph idx="1" type="body"/>
          </p:nvPr>
        </p:nvSpPr>
        <p:spPr>
          <a:xfrm>
            <a:off x="735999" y="560494"/>
            <a:ext cx="7671300" cy="452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5802F"/>
              </a:buClr>
              <a:buSzPts val="3200"/>
              <a:buNone/>
            </a:pPr>
            <a:r>
              <a:rPr lang="de-DE"/>
              <a:t>5. Technologies and materials for sustainable boats</a:t>
            </a:r>
            <a:endParaRPr b="0" sz="1800">
              <a:solidFill>
                <a:schemeClr val="dk1"/>
              </a:solidFill>
            </a:endParaRPr>
          </a:p>
          <a:p>
            <a:pPr indent="0" lvl="0" marL="0" rtl="0" algn="l">
              <a:spcBef>
                <a:spcPts val="0"/>
              </a:spcBef>
              <a:spcAft>
                <a:spcPts val="0"/>
              </a:spcAft>
              <a:buClr>
                <a:srgbClr val="45802F"/>
              </a:buClr>
              <a:buSzPts val="3200"/>
              <a:buNone/>
            </a:pPr>
            <a:r>
              <a:t/>
            </a:r>
            <a:endParaRPr/>
          </a:p>
          <a:p>
            <a:pPr indent="0" lvl="0" marL="0" rtl="0" algn="l">
              <a:lnSpc>
                <a:spcPct val="90000"/>
              </a:lnSpc>
              <a:spcBef>
                <a:spcPts val="0"/>
              </a:spcBef>
              <a:spcAft>
                <a:spcPts val="0"/>
              </a:spcAft>
              <a:buClr>
                <a:srgbClr val="45802F"/>
              </a:buClr>
              <a:buSzPts val="3200"/>
              <a:buNone/>
            </a:pPr>
            <a:r>
              <a:t/>
            </a:r>
            <a:endParaRPr/>
          </a:p>
        </p:txBody>
      </p:sp>
      <p:sp>
        <p:nvSpPr>
          <p:cNvPr id="685" name="Google Shape;685;g1039882490f_0_12"/>
          <p:cNvSpPr txBox="1"/>
          <p:nvPr>
            <p:ph idx="2" type="body"/>
          </p:nvPr>
        </p:nvSpPr>
        <p:spPr>
          <a:xfrm>
            <a:off x="735999" y="1505875"/>
            <a:ext cx="7671300" cy="52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Green future materials.</a:t>
            </a:r>
            <a:endParaRPr sz="2800"/>
          </a:p>
        </p:txBody>
      </p:sp>
      <p:sp>
        <p:nvSpPr>
          <p:cNvPr id="686" name="Google Shape;686;g1039882490f_0_12"/>
          <p:cNvSpPr txBox="1"/>
          <p:nvPr>
            <p:ph idx="4" type="body"/>
          </p:nvPr>
        </p:nvSpPr>
        <p:spPr>
          <a:xfrm>
            <a:off x="735999" y="240917"/>
            <a:ext cx="7671300" cy="27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687" name="Google Shape;687;g1039882490f_0_12"/>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688" name="Google Shape;688;g1039882490f_0_12"/>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pic>
        <p:nvPicPr>
          <p:cNvPr descr="A picture containing building, brick, stone&#10;&#10;Description automatically generated" id="689" name="Google Shape;689;g1039882490f_0_12"/>
          <p:cNvPicPr preferRelativeResize="0"/>
          <p:nvPr/>
        </p:nvPicPr>
        <p:blipFill rotWithShape="1">
          <a:blip r:embed="rId5">
            <a:alphaModFix/>
          </a:blip>
          <a:srcRect b="0" l="0" r="0" t="0"/>
          <a:stretch/>
        </p:blipFill>
        <p:spPr>
          <a:xfrm>
            <a:off x="735999" y="2229977"/>
            <a:ext cx="3730491" cy="3122147"/>
          </a:xfrm>
          <a:prstGeom prst="rect">
            <a:avLst/>
          </a:prstGeom>
          <a:noFill/>
          <a:ln>
            <a:noFill/>
          </a:ln>
        </p:spPr>
      </p:pic>
      <p:grpSp>
        <p:nvGrpSpPr>
          <p:cNvPr id="690" name="Google Shape;690;g1039882490f_0_12"/>
          <p:cNvGrpSpPr/>
          <p:nvPr/>
        </p:nvGrpSpPr>
        <p:grpSpPr>
          <a:xfrm>
            <a:off x="4632000" y="1848910"/>
            <a:ext cx="4010400" cy="3388972"/>
            <a:chOff x="0" y="89191"/>
            <a:chExt cx="4010400" cy="2091183"/>
          </a:xfrm>
        </p:grpSpPr>
        <p:sp>
          <p:nvSpPr>
            <p:cNvPr id="691" name="Google Shape;691;g1039882490f_0_12"/>
            <p:cNvSpPr/>
            <p:nvPr/>
          </p:nvSpPr>
          <p:spPr>
            <a:xfrm>
              <a:off x="21179" y="89191"/>
              <a:ext cx="38400" cy="38400"/>
            </a:xfrm>
            <a:prstGeom prst="rect">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g1039882490f_0_12"/>
            <p:cNvSpPr/>
            <p:nvPr/>
          </p:nvSpPr>
          <p:spPr>
            <a:xfrm>
              <a:off x="0" y="366956"/>
              <a:ext cx="4010400" cy="92100"/>
            </a:xfrm>
            <a:prstGeom prst="roundRect">
              <a:avLst>
                <a:gd fmla="val 10000" name="adj"/>
              </a:avLst>
            </a:prstGeom>
            <a:solidFill>
              <a:srgbClr val="00B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g1039882490f_0_12"/>
            <p:cNvSpPr/>
            <p:nvPr/>
          </p:nvSpPr>
          <p:spPr>
            <a:xfrm flipH="1">
              <a:off x="21286" y="2041582"/>
              <a:ext cx="38400" cy="50700"/>
            </a:xfrm>
            <a:prstGeom prst="rect">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g1039882490f_0_12"/>
            <p:cNvSpPr txBox="1"/>
            <p:nvPr/>
          </p:nvSpPr>
          <p:spPr>
            <a:xfrm>
              <a:off x="194825" y="295774"/>
              <a:ext cx="3730500" cy="1884600"/>
            </a:xfrm>
            <a:prstGeom prst="rect">
              <a:avLst/>
            </a:prstGeom>
            <a:noFill/>
            <a:ln>
              <a:noFill/>
            </a:ln>
          </p:spPr>
          <p:txBody>
            <a:bodyPr anchorCtr="0" anchor="ctr" bIns="189350" lIns="189350" spcFirstLastPara="1" rIns="189350" wrap="square" tIns="189350">
              <a:noAutofit/>
            </a:bodyPr>
            <a:lstStyle/>
            <a:p>
              <a:pPr indent="0" lvl="0" marL="0" marR="0" rtl="0" algn="l">
                <a:lnSpc>
                  <a:spcPct val="100000"/>
                </a:lnSpc>
                <a:spcBef>
                  <a:spcPts val="0"/>
                </a:spcBef>
                <a:spcAft>
                  <a:spcPts val="0"/>
                </a:spcAft>
                <a:buClr>
                  <a:schemeClr val="dk1"/>
                </a:buClr>
                <a:buSzPts val="1500"/>
                <a:buFont typeface="Calibri"/>
                <a:buNone/>
              </a:pPr>
              <a:r>
                <a:rPr b="1" lang="de-DE" sz="1900">
                  <a:solidFill>
                    <a:schemeClr val="dk1"/>
                  </a:solidFill>
                  <a:latin typeface="Calibri"/>
                  <a:ea typeface="Calibri"/>
                  <a:cs typeface="Calibri"/>
                  <a:sym typeface="Calibri"/>
                </a:rPr>
                <a:t>PET (recycled plastic bottles) cores: </a:t>
              </a:r>
              <a:r>
                <a:rPr lang="de-DE" sz="1900">
                  <a:solidFill>
                    <a:schemeClr val="dk1"/>
                  </a:solidFill>
                  <a:latin typeface="Calibri"/>
                  <a:ea typeface="Calibri"/>
                  <a:cs typeface="Calibri"/>
                  <a:sym typeface="Calibri"/>
                </a:rPr>
                <a:t>Polyethylene Terephthalate (PET) is a thermoplastic that produces a lower cost, yet structurally sound core product. PET cores can be heated and conformed to specific shapes</a:t>
              </a:r>
              <a:endParaRPr sz="19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1039882490f_0_43"/>
          <p:cNvSpPr txBox="1"/>
          <p:nvPr>
            <p:ph idx="12" type="sldNum"/>
          </p:nvPr>
        </p:nvSpPr>
        <p:spPr>
          <a:xfrm>
            <a:off x="6426200" y="179047"/>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176" name="Google Shape;176;g1039882490f_0_43"/>
          <p:cNvSpPr txBox="1"/>
          <p:nvPr>
            <p:ph idx="1" type="body"/>
          </p:nvPr>
        </p:nvSpPr>
        <p:spPr>
          <a:xfrm>
            <a:off x="735999" y="560494"/>
            <a:ext cx="7671300" cy="45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1. EU regulation on ship recycling</a:t>
            </a:r>
            <a:endParaRPr/>
          </a:p>
        </p:txBody>
      </p:sp>
      <p:sp>
        <p:nvSpPr>
          <p:cNvPr id="177" name="Google Shape;177;g1039882490f_0_43"/>
          <p:cNvSpPr txBox="1"/>
          <p:nvPr>
            <p:ph idx="2" type="body"/>
          </p:nvPr>
        </p:nvSpPr>
        <p:spPr>
          <a:xfrm>
            <a:off x="735999" y="1021911"/>
            <a:ext cx="7671300" cy="52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500"/>
              <a:buNone/>
            </a:pPr>
            <a:r>
              <a:rPr lang="de-DE" sz="2500"/>
              <a:t>Introduction to ship pollution and emission worldwide</a:t>
            </a:r>
            <a:endParaRPr sz="2500"/>
          </a:p>
        </p:txBody>
      </p:sp>
      <p:sp>
        <p:nvSpPr>
          <p:cNvPr id="178" name="Google Shape;178;g1039882490f_0_43"/>
          <p:cNvSpPr txBox="1"/>
          <p:nvPr>
            <p:ph idx="3" type="body"/>
          </p:nvPr>
        </p:nvSpPr>
        <p:spPr>
          <a:xfrm>
            <a:off x="736000" y="1752600"/>
            <a:ext cx="3896100" cy="4363200"/>
          </a:xfrm>
          <a:prstGeom prst="rect">
            <a:avLst/>
          </a:prstGeom>
          <a:noFill/>
          <a:ln>
            <a:noFill/>
          </a:ln>
        </p:spPr>
        <p:txBody>
          <a:bodyPr anchorCtr="0" anchor="t" bIns="45700" lIns="91425" spcFirstLastPara="1" rIns="91425" wrap="square" tIns="45700">
            <a:normAutofit/>
          </a:bodyPr>
          <a:lstStyle/>
          <a:p>
            <a:pPr indent="-360045" lvl="0" marL="342900" rtl="0" algn="l">
              <a:lnSpc>
                <a:spcPct val="90000"/>
              </a:lnSpc>
              <a:spcBef>
                <a:spcPts val="0"/>
              </a:spcBef>
              <a:spcAft>
                <a:spcPts val="0"/>
              </a:spcAft>
              <a:buClr>
                <a:srgbClr val="535353"/>
              </a:buClr>
              <a:buSzPts val="2195"/>
              <a:buFont typeface="Arial"/>
              <a:buChar char="•"/>
            </a:pPr>
            <a:r>
              <a:rPr b="1" lang="de-DE" sz="2195"/>
              <a:t>Black carbon</a:t>
            </a:r>
            <a:r>
              <a:rPr lang="de-DE" sz="2195"/>
              <a:t> accounts for </a:t>
            </a:r>
            <a:r>
              <a:rPr lang="de-DE" sz="2195" u="sng">
                <a:solidFill>
                  <a:srgbClr val="3F3F3F"/>
                </a:solidFill>
                <a:hlinkClick r:id="rId3">
                  <a:extLst>
                    <a:ext uri="{A12FA001-AC4F-418D-AE19-62706E023703}">
                      <ahyp:hlinkClr val="tx"/>
                    </a:ext>
                  </a:extLst>
                </a:hlinkClick>
              </a:rPr>
              <a:t>21% of CO2-equivalent emissions from ships</a:t>
            </a:r>
            <a:r>
              <a:rPr lang="de-DE" sz="2195">
                <a:solidFill>
                  <a:srgbClr val="3F3F3F"/>
                </a:solidFill>
              </a:rPr>
              <a:t>, </a:t>
            </a:r>
            <a:r>
              <a:rPr lang="de-DE" sz="2195"/>
              <a:t>making it the second most important driver of shipping’s climate impacts after carbon dioxide. </a:t>
            </a:r>
            <a:endParaRPr sz="1260"/>
          </a:p>
          <a:p>
            <a:pPr indent="0" lvl="0" marL="0" rtl="0" algn="l">
              <a:lnSpc>
                <a:spcPct val="90000"/>
              </a:lnSpc>
              <a:spcBef>
                <a:spcPts val="0"/>
              </a:spcBef>
              <a:spcAft>
                <a:spcPts val="0"/>
              </a:spcAft>
              <a:buClr>
                <a:srgbClr val="535353"/>
              </a:buClr>
              <a:buSzPts val="2975"/>
              <a:buNone/>
            </a:pPr>
            <a:r>
              <a:t/>
            </a:r>
            <a:endParaRPr sz="2195"/>
          </a:p>
          <a:p>
            <a:pPr indent="-409575" lvl="0" marL="342900" rtl="0" algn="l">
              <a:lnSpc>
                <a:spcPct val="90000"/>
              </a:lnSpc>
              <a:spcBef>
                <a:spcPts val="0"/>
              </a:spcBef>
              <a:spcAft>
                <a:spcPts val="0"/>
              </a:spcAft>
              <a:buClr>
                <a:srgbClr val="535353"/>
              </a:buClr>
              <a:buSzPts val="2975"/>
              <a:buFont typeface="Arial"/>
              <a:buChar char="•"/>
            </a:pPr>
            <a:r>
              <a:rPr lang="de-DE" sz="2195"/>
              <a:t>Currently, there are no regulations controlling shipping/boat black carbon emissions. </a:t>
            </a:r>
            <a:r>
              <a:rPr lang="de-DE" sz="2875"/>
              <a:t> </a:t>
            </a:r>
            <a:endParaRPr sz="1940"/>
          </a:p>
          <a:p>
            <a:pPr indent="0" lvl="0" marL="0" rtl="0" algn="l">
              <a:lnSpc>
                <a:spcPct val="90000"/>
              </a:lnSpc>
              <a:spcBef>
                <a:spcPts val="0"/>
              </a:spcBef>
              <a:spcAft>
                <a:spcPts val="0"/>
              </a:spcAft>
              <a:buClr>
                <a:srgbClr val="535353"/>
              </a:buClr>
              <a:buSzPts val="2040"/>
              <a:buNone/>
            </a:pPr>
            <a:r>
              <a:t/>
            </a:r>
            <a:endParaRPr sz="1940"/>
          </a:p>
        </p:txBody>
      </p:sp>
      <p:sp>
        <p:nvSpPr>
          <p:cNvPr id="179" name="Google Shape;179;g1039882490f_0_43"/>
          <p:cNvSpPr txBox="1"/>
          <p:nvPr>
            <p:ph idx="4" type="body"/>
          </p:nvPr>
        </p:nvSpPr>
        <p:spPr>
          <a:xfrm>
            <a:off x="735999" y="240917"/>
            <a:ext cx="7671300" cy="27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180" name="Google Shape;180;g1039882490f_0_43"/>
          <p:cNvPicPr preferRelativeResize="0"/>
          <p:nvPr/>
        </p:nvPicPr>
        <p:blipFill rotWithShape="1">
          <a:blip r:embed="rId4">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181" name="Google Shape;181;g1039882490f_0_43"/>
          <p:cNvPicPr preferRelativeResize="0"/>
          <p:nvPr/>
        </p:nvPicPr>
        <p:blipFill rotWithShape="1">
          <a:blip r:embed="rId5">
            <a:alphaModFix/>
          </a:blip>
          <a:srcRect b="0" l="0" r="0" t="0"/>
          <a:stretch/>
        </p:blipFill>
        <p:spPr>
          <a:xfrm>
            <a:off x="6969169" y="6115710"/>
            <a:ext cx="1789127" cy="368049"/>
          </a:xfrm>
          <a:prstGeom prst="rect">
            <a:avLst/>
          </a:prstGeom>
          <a:noFill/>
          <a:ln>
            <a:noFill/>
          </a:ln>
        </p:spPr>
      </p:pic>
      <p:pic>
        <p:nvPicPr>
          <p:cNvPr id="182" name="Google Shape;182;g1039882490f_0_43"/>
          <p:cNvPicPr preferRelativeResize="0"/>
          <p:nvPr/>
        </p:nvPicPr>
        <p:blipFill>
          <a:blip r:embed="rId6">
            <a:alphaModFix/>
          </a:blip>
          <a:stretch>
            <a:fillRect/>
          </a:stretch>
        </p:blipFill>
        <p:spPr>
          <a:xfrm>
            <a:off x="4846385" y="2315700"/>
            <a:ext cx="3715640" cy="24021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29"/>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700" name="Google Shape;700;p29"/>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5802F"/>
              </a:buClr>
              <a:buSzPts val="3200"/>
              <a:buNone/>
            </a:pPr>
            <a:r>
              <a:rPr lang="de-DE"/>
              <a:t>5. Technologies and materials for sustainable boats</a:t>
            </a:r>
            <a:endParaRPr b="0" sz="1800">
              <a:solidFill>
                <a:schemeClr val="dk1"/>
              </a:solidFill>
            </a:endParaRPr>
          </a:p>
          <a:p>
            <a:pPr indent="0" lvl="0" marL="0" rtl="0" algn="l">
              <a:spcBef>
                <a:spcPts val="0"/>
              </a:spcBef>
              <a:spcAft>
                <a:spcPts val="0"/>
              </a:spcAft>
              <a:buClr>
                <a:srgbClr val="45802F"/>
              </a:buClr>
              <a:buSzPts val="3200"/>
              <a:buNone/>
            </a:pPr>
            <a:r>
              <a:t/>
            </a:r>
            <a:endParaRPr/>
          </a:p>
          <a:p>
            <a:pPr indent="0" lvl="0" marL="0" rtl="0" algn="l">
              <a:lnSpc>
                <a:spcPct val="90000"/>
              </a:lnSpc>
              <a:spcBef>
                <a:spcPts val="0"/>
              </a:spcBef>
              <a:spcAft>
                <a:spcPts val="0"/>
              </a:spcAft>
              <a:buClr>
                <a:srgbClr val="45802F"/>
              </a:buClr>
              <a:buSzPts val="3200"/>
              <a:buNone/>
            </a:pPr>
            <a:r>
              <a:t/>
            </a:r>
            <a:endParaRPr/>
          </a:p>
        </p:txBody>
      </p:sp>
      <p:sp>
        <p:nvSpPr>
          <p:cNvPr id="701" name="Google Shape;701;p29"/>
          <p:cNvSpPr txBox="1"/>
          <p:nvPr>
            <p:ph idx="2" type="body"/>
          </p:nvPr>
        </p:nvSpPr>
        <p:spPr>
          <a:xfrm>
            <a:off x="735999" y="1505875"/>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Green future materials.</a:t>
            </a:r>
            <a:endParaRPr sz="2800"/>
          </a:p>
        </p:txBody>
      </p:sp>
      <p:sp>
        <p:nvSpPr>
          <p:cNvPr id="702" name="Google Shape;702;p29"/>
          <p:cNvSpPr txBox="1"/>
          <p:nvPr>
            <p:ph idx="3" type="body"/>
          </p:nvPr>
        </p:nvSpPr>
        <p:spPr>
          <a:xfrm>
            <a:off x="736000" y="2032825"/>
            <a:ext cx="5146800" cy="3585900"/>
          </a:xfrm>
          <a:prstGeom prst="rect">
            <a:avLst/>
          </a:prstGeom>
          <a:noFill/>
          <a:ln>
            <a:noFill/>
          </a:ln>
        </p:spPr>
        <p:txBody>
          <a:bodyPr anchorCtr="0" anchor="t" bIns="45700" lIns="91425" spcFirstLastPara="1" rIns="91425" wrap="square" tIns="45700">
            <a:noAutofit/>
          </a:bodyPr>
          <a:lstStyle/>
          <a:p>
            <a:pPr indent="-356870" lvl="0" marL="342900" rtl="0" algn="l">
              <a:lnSpc>
                <a:spcPct val="80000"/>
              </a:lnSpc>
              <a:spcBef>
                <a:spcPts val="0"/>
              </a:spcBef>
              <a:spcAft>
                <a:spcPts val="0"/>
              </a:spcAft>
              <a:buClr>
                <a:srgbClr val="535353"/>
              </a:buClr>
              <a:buSzPts val="1900"/>
              <a:buFont typeface="Arial"/>
              <a:buChar char="•"/>
            </a:pPr>
            <a:r>
              <a:rPr b="1" lang="de-DE" sz="1900"/>
              <a:t>Fibers from plants,</a:t>
            </a:r>
            <a:r>
              <a:rPr lang="de-DE" sz="1900"/>
              <a:t> that could offer the most environmental friendly potential for boatbuilding.</a:t>
            </a:r>
            <a:br>
              <a:rPr lang="de-DE" sz="1900"/>
            </a:br>
            <a:r>
              <a:rPr lang="de-DE" sz="1900"/>
              <a:t>In particular, </a:t>
            </a:r>
            <a:r>
              <a:rPr b="1" lang="de-DE" sz="1900"/>
              <a:t>high-performance natural fiber reinforcements</a:t>
            </a:r>
            <a:r>
              <a:rPr lang="de-DE" sz="1900"/>
              <a:t> ampliTex ™ (technical fabrics), powerRibs ™ and the bCores ™ (balsa core) materials offer viable alternatives to carbon- and glass fibers. </a:t>
            </a:r>
            <a:endParaRPr sz="1900"/>
          </a:p>
          <a:p>
            <a:pPr indent="0" lvl="0" marL="0" rtl="0" algn="l">
              <a:lnSpc>
                <a:spcPct val="80000"/>
              </a:lnSpc>
              <a:spcBef>
                <a:spcPts val="0"/>
              </a:spcBef>
              <a:spcAft>
                <a:spcPts val="0"/>
              </a:spcAft>
              <a:buClr>
                <a:srgbClr val="535353"/>
              </a:buClr>
              <a:buSzPts val="1680"/>
              <a:buNone/>
            </a:pPr>
            <a:r>
              <a:t/>
            </a:r>
            <a:endParaRPr sz="1900"/>
          </a:p>
          <a:p>
            <a:pPr indent="-356870" lvl="0" marL="342900" rtl="0" algn="l">
              <a:lnSpc>
                <a:spcPct val="80000"/>
              </a:lnSpc>
              <a:spcBef>
                <a:spcPts val="0"/>
              </a:spcBef>
              <a:spcAft>
                <a:spcPts val="0"/>
              </a:spcAft>
              <a:buClr>
                <a:srgbClr val="535353"/>
              </a:buClr>
              <a:buSzPts val="1900"/>
              <a:buFont typeface="Arial"/>
              <a:buChar char="•"/>
            </a:pPr>
            <a:r>
              <a:rPr lang="de-DE" sz="1900"/>
              <a:t>These technologies enable new opportunities in the construction of </a:t>
            </a:r>
            <a:r>
              <a:rPr b="1" lang="de-DE" sz="1900"/>
              <a:t>more sustainable</a:t>
            </a:r>
            <a:r>
              <a:rPr lang="de-DE" sz="1900"/>
              <a:t> and </a:t>
            </a:r>
            <a:r>
              <a:rPr b="1" lang="de-DE" sz="1900"/>
              <a:t>lightweight</a:t>
            </a:r>
            <a:r>
              <a:rPr lang="de-DE" sz="1900"/>
              <a:t> structures, from structural (hull, stringers, bulkheads) to semi- and non-structural (floorboards, cable trays and furniture) components.</a:t>
            </a:r>
            <a:endParaRPr sz="1900"/>
          </a:p>
          <a:p>
            <a:pPr indent="-236220" lvl="0" marL="342900" rtl="0" algn="l">
              <a:lnSpc>
                <a:spcPct val="80000"/>
              </a:lnSpc>
              <a:spcBef>
                <a:spcPts val="0"/>
              </a:spcBef>
              <a:spcAft>
                <a:spcPts val="0"/>
              </a:spcAft>
              <a:buClr>
                <a:srgbClr val="535353"/>
              </a:buClr>
              <a:buSzPts val="1680"/>
              <a:buFont typeface="Arial"/>
              <a:buNone/>
            </a:pPr>
            <a:r>
              <a:t/>
            </a:r>
            <a:endParaRPr sz="1900"/>
          </a:p>
        </p:txBody>
      </p:sp>
      <p:sp>
        <p:nvSpPr>
          <p:cNvPr id="703" name="Google Shape;703;p29"/>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704" name="Google Shape;704;p29"/>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705" name="Google Shape;705;p29"/>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pic>
        <p:nvPicPr>
          <p:cNvPr descr="A picture containing text, indoor&#10;&#10;Description automatically generated" id="706" name="Google Shape;706;p29"/>
          <p:cNvPicPr preferRelativeResize="0"/>
          <p:nvPr/>
        </p:nvPicPr>
        <p:blipFill rotWithShape="1">
          <a:blip r:embed="rId5">
            <a:alphaModFix/>
          </a:blip>
          <a:srcRect b="0" l="0" r="0" t="0"/>
          <a:stretch/>
        </p:blipFill>
        <p:spPr>
          <a:xfrm rot="5400000">
            <a:off x="5635443" y="2846853"/>
            <a:ext cx="3638912" cy="14351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30"/>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712" name="Google Shape;712;p30"/>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5802F"/>
              </a:buClr>
              <a:buSzPts val="3200"/>
              <a:buNone/>
            </a:pPr>
            <a:r>
              <a:rPr lang="de-DE"/>
              <a:t>5. Technologies and materials for sustainable boats</a:t>
            </a:r>
            <a:endParaRPr b="0" sz="1800">
              <a:solidFill>
                <a:schemeClr val="dk1"/>
              </a:solidFill>
            </a:endParaRPr>
          </a:p>
          <a:p>
            <a:pPr indent="0" lvl="0" marL="0" rtl="0" algn="l">
              <a:spcBef>
                <a:spcPts val="0"/>
              </a:spcBef>
              <a:spcAft>
                <a:spcPts val="0"/>
              </a:spcAft>
              <a:buClr>
                <a:srgbClr val="45802F"/>
              </a:buClr>
              <a:buSzPts val="3200"/>
              <a:buNone/>
            </a:pPr>
            <a:r>
              <a:t/>
            </a:r>
            <a:endParaRPr/>
          </a:p>
          <a:p>
            <a:pPr indent="0" lvl="0" marL="0" rtl="0" algn="l">
              <a:lnSpc>
                <a:spcPct val="90000"/>
              </a:lnSpc>
              <a:spcBef>
                <a:spcPts val="0"/>
              </a:spcBef>
              <a:spcAft>
                <a:spcPts val="0"/>
              </a:spcAft>
              <a:buClr>
                <a:srgbClr val="45802F"/>
              </a:buClr>
              <a:buSzPts val="3200"/>
              <a:buNone/>
            </a:pPr>
            <a:r>
              <a:t/>
            </a:r>
            <a:endParaRPr/>
          </a:p>
        </p:txBody>
      </p:sp>
      <p:sp>
        <p:nvSpPr>
          <p:cNvPr id="713" name="Google Shape;713;p30"/>
          <p:cNvSpPr txBox="1"/>
          <p:nvPr>
            <p:ph idx="2" type="body"/>
          </p:nvPr>
        </p:nvSpPr>
        <p:spPr>
          <a:xfrm>
            <a:off x="735999" y="1505875"/>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000"/>
              <a:buNone/>
            </a:pPr>
            <a:r>
              <a:rPr lang="de-DE" sz="2000"/>
              <a:t>The best alternatives to using the traditional high strength-to-weight.</a:t>
            </a:r>
            <a:r>
              <a:rPr lang="de-DE" sz="1800"/>
              <a:t> </a:t>
            </a:r>
            <a:endParaRPr sz="1800"/>
          </a:p>
        </p:txBody>
      </p:sp>
      <p:sp>
        <p:nvSpPr>
          <p:cNvPr id="714" name="Google Shape;714;p30"/>
          <p:cNvSpPr txBox="1"/>
          <p:nvPr>
            <p:ph idx="3" type="body"/>
          </p:nvPr>
        </p:nvSpPr>
        <p:spPr>
          <a:xfrm>
            <a:off x="4919241" y="2032833"/>
            <a:ext cx="3839055" cy="3585826"/>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lnSpc>
                <a:spcPct val="100000"/>
              </a:lnSpc>
              <a:spcBef>
                <a:spcPts val="0"/>
              </a:spcBef>
              <a:spcAft>
                <a:spcPts val="0"/>
              </a:spcAft>
              <a:buClr>
                <a:srgbClr val="535353"/>
              </a:buClr>
              <a:buSzPct val="100000"/>
              <a:buFont typeface="Arial"/>
              <a:buChar char="•"/>
            </a:pPr>
            <a:r>
              <a:rPr lang="de-DE"/>
              <a:t>In the next decade, we’ll certainly see a marked increase in the use of </a:t>
            </a:r>
            <a:r>
              <a:rPr b="1" lang="de-DE"/>
              <a:t>3D printing</a:t>
            </a:r>
            <a:r>
              <a:rPr lang="de-DE"/>
              <a:t> in boatbuilding. This increasing trend is clearly visible. </a:t>
            </a:r>
            <a:endParaRPr/>
          </a:p>
          <a:p>
            <a:pPr indent="0" lvl="0" marL="0" rtl="0" algn="l">
              <a:lnSpc>
                <a:spcPct val="100000"/>
              </a:lnSpc>
              <a:spcBef>
                <a:spcPts val="0"/>
              </a:spcBef>
              <a:spcAft>
                <a:spcPts val="0"/>
              </a:spcAft>
              <a:buClr>
                <a:srgbClr val="535353"/>
              </a:buClr>
              <a:buSzPct val="100000"/>
              <a:buNone/>
            </a:pPr>
            <a:r>
              <a:t/>
            </a:r>
            <a:endParaRPr/>
          </a:p>
          <a:p>
            <a:pPr indent="-342900" lvl="0" marL="342900" rtl="0" algn="l">
              <a:lnSpc>
                <a:spcPct val="100000"/>
              </a:lnSpc>
              <a:spcBef>
                <a:spcPts val="0"/>
              </a:spcBef>
              <a:spcAft>
                <a:spcPts val="0"/>
              </a:spcAft>
              <a:buClr>
                <a:srgbClr val="535353"/>
              </a:buClr>
              <a:buSzPct val="100000"/>
              <a:buFont typeface="Arial"/>
              <a:buChar char="•"/>
            </a:pPr>
            <a:r>
              <a:rPr lang="de-DE"/>
              <a:t>Additive </a:t>
            </a:r>
            <a:r>
              <a:rPr lang="de-DE"/>
              <a:t>Manufacturing</a:t>
            </a:r>
            <a:r>
              <a:rPr lang="de-DE"/>
              <a:t> is already employed for custom parts, this technology could be used to build hulls and decks – printed structures with </a:t>
            </a:r>
            <a:r>
              <a:rPr b="1" lang="de-DE"/>
              <a:t>natural fiber skins</a:t>
            </a:r>
            <a:r>
              <a:rPr lang="de-DE"/>
              <a:t> surrounding them could eliminate the need for wasteful molds.</a:t>
            </a:r>
            <a:endParaRPr/>
          </a:p>
        </p:txBody>
      </p:sp>
      <p:sp>
        <p:nvSpPr>
          <p:cNvPr id="715" name="Google Shape;715;p30"/>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716" name="Google Shape;716;p30"/>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717" name="Google Shape;717;p30"/>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pic>
        <p:nvPicPr>
          <p:cNvPr descr="A picture containing blue, indoor&#10;&#10;Description automatically generated" id="718" name="Google Shape;718;p30"/>
          <p:cNvPicPr preferRelativeResize="0"/>
          <p:nvPr/>
        </p:nvPicPr>
        <p:blipFill rotWithShape="1">
          <a:blip r:embed="rId5">
            <a:alphaModFix/>
          </a:blip>
          <a:srcRect b="0" l="12904" r="0" t="0"/>
          <a:stretch/>
        </p:blipFill>
        <p:spPr>
          <a:xfrm>
            <a:off x="792952" y="2355719"/>
            <a:ext cx="3839055" cy="294005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31"/>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724" name="Google Shape;724;p31"/>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5802F"/>
              </a:buClr>
              <a:buSzPts val="3200"/>
              <a:buNone/>
            </a:pPr>
            <a:r>
              <a:rPr lang="de-DE"/>
              <a:t>5. Technologies and materials for sustainable boats</a:t>
            </a:r>
            <a:endParaRPr b="0" sz="1800">
              <a:solidFill>
                <a:schemeClr val="dk1"/>
              </a:solidFill>
            </a:endParaRPr>
          </a:p>
          <a:p>
            <a:pPr indent="0" lvl="0" marL="0" rtl="0" algn="l">
              <a:spcBef>
                <a:spcPts val="0"/>
              </a:spcBef>
              <a:spcAft>
                <a:spcPts val="0"/>
              </a:spcAft>
              <a:buClr>
                <a:srgbClr val="45802F"/>
              </a:buClr>
              <a:buSzPts val="3200"/>
              <a:buNone/>
            </a:pPr>
            <a:r>
              <a:t/>
            </a:r>
            <a:endParaRPr/>
          </a:p>
          <a:p>
            <a:pPr indent="0" lvl="0" marL="0" rtl="0" algn="l">
              <a:lnSpc>
                <a:spcPct val="90000"/>
              </a:lnSpc>
              <a:spcBef>
                <a:spcPts val="0"/>
              </a:spcBef>
              <a:spcAft>
                <a:spcPts val="0"/>
              </a:spcAft>
              <a:buClr>
                <a:srgbClr val="45802F"/>
              </a:buClr>
              <a:buSzPts val="3200"/>
              <a:buNone/>
            </a:pPr>
            <a:r>
              <a:t/>
            </a:r>
            <a:endParaRPr/>
          </a:p>
        </p:txBody>
      </p:sp>
      <p:sp>
        <p:nvSpPr>
          <p:cNvPr id="725" name="Google Shape;725;p31"/>
          <p:cNvSpPr txBox="1"/>
          <p:nvPr>
            <p:ph idx="2" type="body"/>
          </p:nvPr>
        </p:nvSpPr>
        <p:spPr>
          <a:xfrm>
            <a:off x="735999" y="1505875"/>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000"/>
              <a:buNone/>
            </a:pPr>
            <a:r>
              <a:rPr lang="de-DE" sz="2000"/>
              <a:t>The best alternatives to using the traditional high strength-to-weight.</a:t>
            </a:r>
            <a:r>
              <a:rPr lang="de-DE" sz="1800"/>
              <a:t> </a:t>
            </a:r>
            <a:endParaRPr sz="1800"/>
          </a:p>
        </p:txBody>
      </p:sp>
      <p:sp>
        <p:nvSpPr>
          <p:cNvPr id="726" name="Google Shape;726;p31"/>
          <p:cNvSpPr txBox="1"/>
          <p:nvPr>
            <p:ph idx="3" type="body"/>
          </p:nvPr>
        </p:nvSpPr>
        <p:spPr>
          <a:xfrm>
            <a:off x="4724400" y="1925950"/>
            <a:ext cx="3988500" cy="3692700"/>
          </a:xfrm>
          <a:prstGeom prst="rect">
            <a:avLst/>
          </a:prstGeom>
          <a:noFill/>
          <a:ln>
            <a:noFill/>
          </a:ln>
        </p:spPr>
        <p:txBody>
          <a:bodyPr anchorCtr="0" anchor="t" bIns="45700" lIns="91425" spcFirstLastPara="1" rIns="91425" wrap="square" tIns="45700">
            <a:normAutofit fontScale="77500"/>
          </a:bodyPr>
          <a:lstStyle/>
          <a:p>
            <a:pPr indent="-337819" lvl="0" marL="342900" rtl="0" algn="l">
              <a:lnSpc>
                <a:spcPct val="100000"/>
              </a:lnSpc>
              <a:spcBef>
                <a:spcPts val="0"/>
              </a:spcBef>
              <a:spcAft>
                <a:spcPts val="0"/>
              </a:spcAft>
              <a:buClr>
                <a:srgbClr val="535353"/>
              </a:buClr>
              <a:buSzPct val="100000"/>
              <a:buFont typeface="Arial"/>
              <a:buChar char="•"/>
            </a:pPr>
            <a:r>
              <a:rPr lang="de-DE" sz="2529"/>
              <a:t>Along with 3D printing,</a:t>
            </a:r>
            <a:r>
              <a:rPr b="1" lang="de-DE" sz="2529"/>
              <a:t> computerized numerical control machines (CNCM) </a:t>
            </a:r>
            <a:r>
              <a:rPr lang="de-DE" sz="2529"/>
              <a:t>are commonly used to design and build boats with many different materials. </a:t>
            </a:r>
            <a:endParaRPr sz="2529"/>
          </a:p>
          <a:p>
            <a:pPr indent="-337819" lvl="0" marL="342900" rtl="0" algn="l">
              <a:lnSpc>
                <a:spcPct val="100000"/>
              </a:lnSpc>
              <a:spcBef>
                <a:spcPts val="0"/>
              </a:spcBef>
              <a:spcAft>
                <a:spcPts val="0"/>
              </a:spcAft>
              <a:buClr>
                <a:srgbClr val="535353"/>
              </a:buClr>
              <a:buSzPct val="100000"/>
              <a:buFont typeface="Arial"/>
              <a:buChar char="•"/>
            </a:pPr>
            <a:r>
              <a:rPr lang="de-DE" sz="2529"/>
              <a:t>CNCM are machine tools that use computerized numerical control. Until the eighties they were used only for high precision machining. Today they are very widespread and used in almost every field of </a:t>
            </a:r>
            <a:r>
              <a:rPr b="1" lang="de-DE" sz="2529"/>
              <a:t>mechanics</a:t>
            </a:r>
            <a:r>
              <a:rPr lang="de-DE" sz="2529"/>
              <a:t> even in boatbuilding.</a:t>
            </a:r>
            <a:endParaRPr sz="2529"/>
          </a:p>
        </p:txBody>
      </p:sp>
      <p:sp>
        <p:nvSpPr>
          <p:cNvPr id="727" name="Google Shape;727;p31"/>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728" name="Google Shape;728;p31"/>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729" name="Google Shape;729;p31"/>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grpSp>
        <p:nvGrpSpPr>
          <p:cNvPr id="730" name="Google Shape;730;p31"/>
          <p:cNvGrpSpPr/>
          <p:nvPr/>
        </p:nvGrpSpPr>
        <p:grpSpPr>
          <a:xfrm>
            <a:off x="730348" y="2177834"/>
            <a:ext cx="3988401" cy="3377899"/>
            <a:chOff x="0" y="207926"/>
            <a:chExt cx="3988401" cy="3377899"/>
          </a:xfrm>
        </p:grpSpPr>
        <p:sp>
          <p:nvSpPr>
            <p:cNvPr id="731" name="Google Shape;731;p31"/>
            <p:cNvSpPr/>
            <p:nvPr/>
          </p:nvSpPr>
          <p:spPr>
            <a:xfrm>
              <a:off x="0" y="207926"/>
              <a:ext cx="3988401" cy="744231"/>
            </a:xfrm>
            <a:prstGeom prst="roundRect">
              <a:avLst>
                <a:gd fmla="val 16667" name="adj"/>
              </a:avLst>
            </a:prstGeom>
            <a:gradFill>
              <a:gsLst>
                <a:gs pos="0">
                  <a:srgbClr val="B4D4A5"/>
                </a:gs>
                <a:gs pos="50000">
                  <a:srgbClr val="A8CD97"/>
                </a:gs>
                <a:gs pos="100000">
                  <a:srgbClr val="9BC98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1"/>
            <p:cNvSpPr txBox="1"/>
            <p:nvPr/>
          </p:nvSpPr>
          <p:spPr>
            <a:xfrm>
              <a:off x="36330" y="244256"/>
              <a:ext cx="3915741" cy="671571"/>
            </a:xfrm>
            <a:prstGeom prst="rect">
              <a:avLst/>
            </a:prstGeom>
            <a:no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chemeClr val="dk1"/>
                </a:buClr>
                <a:buSzPts val="1300"/>
                <a:buFont typeface="Calibri"/>
                <a:buNone/>
              </a:pPr>
              <a:r>
                <a:rPr lang="de-DE" sz="1300">
                  <a:solidFill>
                    <a:schemeClr val="dk1"/>
                  </a:solidFill>
                  <a:latin typeface="Calibri"/>
                  <a:ea typeface="Calibri"/>
                  <a:cs typeface="Calibri"/>
                  <a:sym typeface="Calibri"/>
                </a:rPr>
                <a:t>Click on the link below to watch </a:t>
              </a:r>
              <a:r>
                <a:rPr i="1" lang="de-DE" sz="1300">
                  <a:solidFill>
                    <a:schemeClr val="dk1"/>
                  </a:solidFill>
                  <a:latin typeface="Calibri"/>
                  <a:ea typeface="Calibri"/>
                  <a:cs typeface="Calibri"/>
                  <a:sym typeface="Calibri"/>
                </a:rPr>
                <a:t>Francesco Belvisi CEO and President of YAM </a:t>
              </a:r>
              <a:r>
                <a:rPr lang="de-DE" sz="1300">
                  <a:solidFill>
                    <a:schemeClr val="dk1"/>
                  </a:solidFill>
                  <a:latin typeface="Calibri"/>
                  <a:ea typeface="Calibri"/>
                  <a:cs typeface="Calibri"/>
                  <a:sym typeface="Calibri"/>
                </a:rPr>
                <a:t>discussing over boatguilding tecniques and tools:</a:t>
              </a:r>
              <a:endParaRPr/>
            </a:p>
          </p:txBody>
        </p:sp>
        <p:sp>
          <p:nvSpPr>
            <p:cNvPr id="733" name="Google Shape;733;p31"/>
            <p:cNvSpPr/>
            <p:nvPr/>
          </p:nvSpPr>
          <p:spPr>
            <a:xfrm>
              <a:off x="0" y="3120676"/>
              <a:ext cx="3988401" cy="465149"/>
            </a:xfrm>
            <a:prstGeom prst="roundRect">
              <a:avLst>
                <a:gd fmla="val 16667" name="adj"/>
              </a:avLst>
            </a:prstGeom>
            <a:gradFill>
              <a:gsLst>
                <a:gs pos="0">
                  <a:srgbClr val="B4D4A5"/>
                </a:gs>
                <a:gs pos="50000">
                  <a:srgbClr val="A8CD97"/>
                </a:gs>
                <a:gs pos="100000">
                  <a:srgbClr val="9BC98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1"/>
            <p:cNvSpPr txBox="1"/>
            <p:nvPr/>
          </p:nvSpPr>
          <p:spPr>
            <a:xfrm>
              <a:off x="22707" y="3143383"/>
              <a:ext cx="3942987" cy="419735"/>
            </a:xfrm>
            <a:prstGeom prst="rect">
              <a:avLst/>
            </a:prstGeom>
            <a:no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Clr>
                  <a:schemeClr val="dk1"/>
                </a:buClr>
                <a:buSzPts val="1300"/>
                <a:buFont typeface="Calibri"/>
                <a:buNone/>
              </a:pPr>
              <a:r>
                <a:rPr lang="de-DE" sz="1300" u="sng">
                  <a:solidFill>
                    <a:schemeClr val="dk1"/>
                  </a:solidFill>
                  <a:latin typeface="Calibri"/>
                  <a:ea typeface="Calibri"/>
                  <a:cs typeface="Calibri"/>
                  <a:sym typeface="Calibri"/>
                  <a:hlinkClick r:id="rId5">
                    <a:extLst>
                      <a:ext uri="{A12FA001-AC4F-418D-AE19-62706E023703}">
                        <ahyp:hlinkClr val="tx"/>
                      </a:ext>
                    </a:extLst>
                  </a:hlinkClick>
                </a:rPr>
                <a:t>https://www.youtube.com/watch?v=6xUoPC5G7UI</a:t>
              </a:r>
              <a:endParaRPr sz="1300">
                <a:solidFill>
                  <a:schemeClr val="dk1"/>
                </a:solidFill>
                <a:latin typeface="Calibri"/>
                <a:ea typeface="Calibri"/>
                <a:cs typeface="Calibri"/>
                <a:sym typeface="Calibri"/>
              </a:endParaRPr>
            </a:p>
          </p:txBody>
        </p:sp>
      </p:grpSp>
      <p:pic>
        <p:nvPicPr>
          <p:cNvPr descr="A person with a beard and glasses&#10;&#10;Description automatically generated with low confidence" id="735" name="Google Shape;735;p31"/>
          <p:cNvPicPr preferRelativeResize="0"/>
          <p:nvPr/>
        </p:nvPicPr>
        <p:blipFill rotWithShape="1">
          <a:blip r:embed="rId6">
            <a:alphaModFix/>
          </a:blip>
          <a:srcRect b="0" l="0" r="0" t="0"/>
          <a:stretch/>
        </p:blipFill>
        <p:spPr>
          <a:xfrm>
            <a:off x="1039443" y="3107452"/>
            <a:ext cx="3370197" cy="18925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g107d0ef3bfe_0_13"/>
          <p:cNvSpPr txBox="1"/>
          <p:nvPr>
            <p:ph idx="12" type="sldNum"/>
          </p:nvPr>
        </p:nvSpPr>
        <p:spPr>
          <a:xfrm>
            <a:off x="6426200" y="179047"/>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800"/>
              <a:buFont typeface="Calibri"/>
              <a:buNone/>
            </a:pPr>
            <a:fld id="{00000000-1234-1234-1234-123412341234}" type="slidenum">
              <a:rPr lang="de-DE"/>
              <a:t>‹#›</a:t>
            </a:fld>
            <a:endParaRPr/>
          </a:p>
        </p:txBody>
      </p:sp>
      <p:sp>
        <p:nvSpPr>
          <p:cNvPr id="741" name="Google Shape;741;g107d0ef3bfe_0_13"/>
          <p:cNvSpPr txBox="1"/>
          <p:nvPr>
            <p:ph idx="1" type="body"/>
          </p:nvPr>
        </p:nvSpPr>
        <p:spPr>
          <a:xfrm>
            <a:off x="735999" y="560494"/>
            <a:ext cx="7671300" cy="452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5802F"/>
              </a:buClr>
              <a:buSzPts val="3200"/>
              <a:buFont typeface="Arial"/>
              <a:buNone/>
            </a:pPr>
            <a:r>
              <a:rPr lang="de-DE"/>
              <a:t>5. Technologies and materials for sustainable boats</a:t>
            </a:r>
            <a:endParaRPr b="0" sz="1800">
              <a:solidFill>
                <a:schemeClr val="dk1"/>
              </a:solidFill>
            </a:endParaRPr>
          </a:p>
          <a:p>
            <a:pPr indent="0" lvl="0" marL="0" rtl="0" algn="l">
              <a:spcBef>
                <a:spcPts val="0"/>
              </a:spcBef>
              <a:spcAft>
                <a:spcPts val="0"/>
              </a:spcAft>
              <a:buClr>
                <a:srgbClr val="45802F"/>
              </a:buClr>
              <a:buSzPts val="3200"/>
              <a:buFont typeface="Arial"/>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p:txBody>
      </p:sp>
      <p:sp>
        <p:nvSpPr>
          <p:cNvPr id="742" name="Google Shape;742;g107d0ef3bfe_0_13"/>
          <p:cNvSpPr txBox="1"/>
          <p:nvPr>
            <p:ph idx="2" type="body"/>
          </p:nvPr>
        </p:nvSpPr>
        <p:spPr>
          <a:xfrm>
            <a:off x="736000" y="1505875"/>
            <a:ext cx="7822800" cy="52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de-DE" sz="2700"/>
              <a:t>Protecting marine environment: emissions control</a:t>
            </a:r>
            <a:endParaRPr sz="2700"/>
          </a:p>
        </p:txBody>
      </p:sp>
      <p:sp>
        <p:nvSpPr>
          <p:cNvPr id="743" name="Google Shape;743;g107d0ef3bfe_0_13"/>
          <p:cNvSpPr txBox="1"/>
          <p:nvPr>
            <p:ph idx="3" type="body"/>
          </p:nvPr>
        </p:nvSpPr>
        <p:spPr>
          <a:xfrm>
            <a:off x="1144329" y="2032824"/>
            <a:ext cx="6855300" cy="3513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t/>
            </a:r>
            <a:endParaRPr i="1"/>
          </a:p>
          <a:p>
            <a:pPr indent="0" lvl="0" marL="0" rtl="0" algn="ctr">
              <a:lnSpc>
                <a:spcPct val="100000"/>
              </a:lnSpc>
              <a:spcBef>
                <a:spcPts val="0"/>
              </a:spcBef>
              <a:spcAft>
                <a:spcPts val="0"/>
              </a:spcAft>
              <a:buSzPts val="2800"/>
              <a:buNone/>
            </a:pPr>
            <a:r>
              <a:rPr i="1" lang="de-DE"/>
              <a:t>Exhaust </a:t>
            </a:r>
            <a:r>
              <a:rPr b="1" i="1" lang="de-DE"/>
              <a:t>emissions</a:t>
            </a:r>
            <a:r>
              <a:rPr i="1" lang="de-DE"/>
              <a:t> from </a:t>
            </a:r>
            <a:r>
              <a:rPr b="1" i="1" lang="de-DE"/>
              <a:t>marine and boating</a:t>
            </a:r>
            <a:r>
              <a:rPr i="1" lang="de-DE"/>
              <a:t> diesel engines present an important issue to the industry largely because of the </a:t>
            </a:r>
            <a:r>
              <a:rPr b="1" i="1" lang="de-DE"/>
              <a:t>untreated exhaust</a:t>
            </a:r>
            <a:r>
              <a:rPr i="1" lang="de-DE"/>
              <a:t> emitted from internal propulsion engines and onboard power generators. </a:t>
            </a:r>
            <a:endParaRPr i="1"/>
          </a:p>
          <a:p>
            <a:pPr indent="0" lvl="0" marL="0" rtl="0" algn="ctr">
              <a:lnSpc>
                <a:spcPct val="100000"/>
              </a:lnSpc>
              <a:spcBef>
                <a:spcPts val="0"/>
              </a:spcBef>
              <a:spcAft>
                <a:spcPts val="0"/>
              </a:spcAft>
              <a:buSzPts val="2800"/>
              <a:buNone/>
            </a:pPr>
            <a:r>
              <a:t/>
            </a:r>
            <a:endParaRPr i="1"/>
          </a:p>
          <a:p>
            <a:pPr indent="0" lvl="0" marL="0" rtl="0" algn="ctr">
              <a:lnSpc>
                <a:spcPct val="100000"/>
              </a:lnSpc>
              <a:spcBef>
                <a:spcPts val="0"/>
              </a:spcBef>
              <a:spcAft>
                <a:spcPts val="0"/>
              </a:spcAft>
              <a:buSzPts val="2800"/>
              <a:buNone/>
            </a:pPr>
            <a:r>
              <a:rPr i="1" lang="de-DE"/>
              <a:t>Also retailers should consider undertaking more sustainable behaviours when sailing. </a:t>
            </a:r>
            <a:endParaRPr i="1"/>
          </a:p>
        </p:txBody>
      </p:sp>
      <p:sp>
        <p:nvSpPr>
          <p:cNvPr id="744" name="Google Shape;744;g107d0ef3bfe_0_13"/>
          <p:cNvSpPr txBox="1"/>
          <p:nvPr>
            <p:ph idx="4" type="body"/>
          </p:nvPr>
        </p:nvSpPr>
        <p:spPr>
          <a:xfrm>
            <a:off x="735999" y="240917"/>
            <a:ext cx="7671300" cy="27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535353"/>
              </a:buClr>
              <a:buSzPts val="1800"/>
              <a:buNone/>
            </a:pPr>
            <a:r>
              <a:rPr lang="de-DE"/>
              <a:t>ALL HANDS ON DECK Module 12 – Environment &amp; Sustainability</a:t>
            </a:r>
            <a:endParaRPr/>
          </a:p>
          <a:p>
            <a:pPr indent="0" lvl="0" marL="0" rtl="0" algn="l">
              <a:lnSpc>
                <a:spcPct val="90000"/>
              </a:lnSpc>
              <a:spcBef>
                <a:spcPts val="0"/>
              </a:spcBef>
              <a:spcAft>
                <a:spcPts val="0"/>
              </a:spcAft>
              <a:buClr>
                <a:srgbClr val="535353"/>
              </a:buClr>
              <a:buSzPts val="1800"/>
              <a:buNone/>
            </a:pPr>
            <a:r>
              <a:t/>
            </a:r>
            <a:endParaRPr/>
          </a:p>
        </p:txBody>
      </p:sp>
      <p:pic>
        <p:nvPicPr>
          <p:cNvPr descr="Immagine che contiene testo&#10;&#10;Descrizione generata automaticamente" id="745" name="Google Shape;745;g107d0ef3bfe_0_13"/>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746" name="Google Shape;746;g107d0ef3bfe_0_13"/>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g107d0ef3bfe_0_23"/>
          <p:cNvSpPr txBox="1"/>
          <p:nvPr>
            <p:ph idx="12" type="sldNum"/>
          </p:nvPr>
        </p:nvSpPr>
        <p:spPr>
          <a:xfrm>
            <a:off x="6426200" y="179047"/>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800"/>
              <a:buFont typeface="Calibri"/>
              <a:buNone/>
            </a:pPr>
            <a:fld id="{00000000-1234-1234-1234-123412341234}" type="slidenum">
              <a:rPr lang="de-DE"/>
              <a:t>‹#›</a:t>
            </a:fld>
            <a:endParaRPr/>
          </a:p>
        </p:txBody>
      </p:sp>
      <p:sp>
        <p:nvSpPr>
          <p:cNvPr id="752" name="Google Shape;752;g107d0ef3bfe_0_23"/>
          <p:cNvSpPr txBox="1"/>
          <p:nvPr>
            <p:ph idx="1" type="body"/>
          </p:nvPr>
        </p:nvSpPr>
        <p:spPr>
          <a:xfrm>
            <a:off x="735999" y="560494"/>
            <a:ext cx="7671300" cy="452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5802F"/>
              </a:buClr>
              <a:buSzPts val="3200"/>
              <a:buFont typeface="Arial"/>
              <a:buNone/>
            </a:pPr>
            <a:r>
              <a:rPr lang="de-DE"/>
              <a:t>5. Technologies and materials for sustainable boats</a:t>
            </a:r>
            <a:endParaRPr b="0" sz="1800">
              <a:solidFill>
                <a:schemeClr val="dk1"/>
              </a:solidFill>
            </a:endParaRPr>
          </a:p>
          <a:p>
            <a:pPr indent="0" lvl="0" marL="0" rtl="0" algn="l">
              <a:spcBef>
                <a:spcPts val="0"/>
              </a:spcBef>
              <a:spcAft>
                <a:spcPts val="0"/>
              </a:spcAft>
              <a:buClr>
                <a:srgbClr val="45802F"/>
              </a:buClr>
              <a:buSzPts val="3200"/>
              <a:buFont typeface="Arial"/>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p:txBody>
      </p:sp>
      <p:sp>
        <p:nvSpPr>
          <p:cNvPr id="753" name="Google Shape;753;g107d0ef3bfe_0_23"/>
          <p:cNvSpPr txBox="1"/>
          <p:nvPr>
            <p:ph idx="2" type="body"/>
          </p:nvPr>
        </p:nvSpPr>
        <p:spPr>
          <a:xfrm>
            <a:off x="735999" y="1505875"/>
            <a:ext cx="7671300" cy="5271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2800"/>
              <a:buFont typeface="Arial"/>
              <a:buNone/>
            </a:pPr>
            <a:r>
              <a:rPr lang="de-DE" sz="2700"/>
              <a:t>Protecting marine environment: emissions control</a:t>
            </a:r>
            <a:endParaRPr sz="2700"/>
          </a:p>
          <a:p>
            <a:pPr indent="0" lvl="0" marL="0" rtl="0" algn="l">
              <a:lnSpc>
                <a:spcPct val="90000"/>
              </a:lnSpc>
              <a:spcBef>
                <a:spcPts val="1000"/>
              </a:spcBef>
              <a:spcAft>
                <a:spcPts val="0"/>
              </a:spcAft>
              <a:buSzPts val="2800"/>
              <a:buNone/>
            </a:pPr>
            <a:r>
              <a:t/>
            </a:r>
            <a:endParaRPr sz="2700"/>
          </a:p>
        </p:txBody>
      </p:sp>
      <p:sp>
        <p:nvSpPr>
          <p:cNvPr id="754" name="Google Shape;754;g107d0ef3bfe_0_23"/>
          <p:cNvSpPr txBox="1"/>
          <p:nvPr>
            <p:ph idx="3" type="body"/>
          </p:nvPr>
        </p:nvSpPr>
        <p:spPr>
          <a:xfrm>
            <a:off x="1204329" y="1808641"/>
            <a:ext cx="6855300" cy="17559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0"/>
              </a:spcAft>
              <a:buSzPct val="126126"/>
              <a:buNone/>
            </a:pPr>
            <a:r>
              <a:t/>
            </a:r>
            <a:endParaRPr i="1"/>
          </a:p>
          <a:p>
            <a:pPr indent="0" lvl="0" marL="0" rtl="0" algn="ctr">
              <a:lnSpc>
                <a:spcPct val="100000"/>
              </a:lnSpc>
              <a:spcBef>
                <a:spcPts val="0"/>
              </a:spcBef>
              <a:spcAft>
                <a:spcPts val="0"/>
              </a:spcAft>
              <a:buSzPct val="126126"/>
              <a:buNone/>
            </a:pPr>
            <a:r>
              <a:rPr i="1" lang="de-DE"/>
              <a:t>Due largely in part to the high levels of harmful </a:t>
            </a:r>
            <a:r>
              <a:rPr b="1" i="1" lang="de-DE"/>
              <a:t>emission</a:t>
            </a:r>
            <a:r>
              <a:rPr i="1" lang="de-DE"/>
              <a:t> </a:t>
            </a:r>
            <a:r>
              <a:rPr b="1" i="1" lang="de-DE"/>
              <a:t>concentrations in a confined area</a:t>
            </a:r>
            <a:r>
              <a:rPr i="1" lang="de-DE"/>
              <a:t>, the health, performance, and safety of workers, passengers and vessels are jeopardized when exposed to diesel exhaust.</a:t>
            </a:r>
            <a:endParaRPr/>
          </a:p>
        </p:txBody>
      </p:sp>
      <p:sp>
        <p:nvSpPr>
          <p:cNvPr id="755" name="Google Shape;755;g107d0ef3bfe_0_23"/>
          <p:cNvSpPr txBox="1"/>
          <p:nvPr>
            <p:ph idx="4" type="body"/>
          </p:nvPr>
        </p:nvSpPr>
        <p:spPr>
          <a:xfrm>
            <a:off x="735999" y="240917"/>
            <a:ext cx="7671300" cy="27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535353"/>
              </a:buClr>
              <a:buSzPts val="1800"/>
              <a:buNone/>
            </a:pPr>
            <a:r>
              <a:rPr lang="de-DE"/>
              <a:t>ALL HANDS ON DECK Module 12 – Environment &amp; Sustainability</a:t>
            </a:r>
            <a:endParaRPr/>
          </a:p>
          <a:p>
            <a:pPr indent="0" lvl="0" marL="0" rtl="0" algn="l">
              <a:lnSpc>
                <a:spcPct val="90000"/>
              </a:lnSpc>
              <a:spcBef>
                <a:spcPts val="0"/>
              </a:spcBef>
              <a:spcAft>
                <a:spcPts val="0"/>
              </a:spcAft>
              <a:buClr>
                <a:srgbClr val="535353"/>
              </a:buClr>
              <a:buSzPts val="1800"/>
              <a:buNone/>
            </a:pPr>
            <a:r>
              <a:t/>
            </a:r>
            <a:endParaRPr/>
          </a:p>
        </p:txBody>
      </p:sp>
      <p:pic>
        <p:nvPicPr>
          <p:cNvPr descr="Immagine che contiene testo&#10;&#10;Descrizione generata automaticamente" id="756" name="Google Shape;756;g107d0ef3bfe_0_23"/>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757" name="Google Shape;757;g107d0ef3bfe_0_23"/>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pic>
        <p:nvPicPr>
          <p:cNvPr descr="Smoke coming out of power plant" id="758" name="Google Shape;758;g107d0ef3bfe_0_23"/>
          <p:cNvPicPr preferRelativeResize="0"/>
          <p:nvPr/>
        </p:nvPicPr>
        <p:blipFill rotWithShape="1">
          <a:blip r:embed="rId5">
            <a:alphaModFix/>
          </a:blip>
          <a:srcRect b="0" l="0" r="0" t="15796"/>
          <a:stretch/>
        </p:blipFill>
        <p:spPr>
          <a:xfrm>
            <a:off x="2616200" y="3429000"/>
            <a:ext cx="4352968" cy="211679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g107d0ef3bfe_0_34"/>
          <p:cNvSpPr txBox="1"/>
          <p:nvPr>
            <p:ph idx="12" type="sldNum"/>
          </p:nvPr>
        </p:nvSpPr>
        <p:spPr>
          <a:xfrm>
            <a:off x="6426200" y="179047"/>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800"/>
              <a:buFont typeface="Calibri"/>
              <a:buNone/>
            </a:pPr>
            <a:fld id="{00000000-1234-1234-1234-123412341234}" type="slidenum">
              <a:rPr lang="de-DE"/>
              <a:t>‹#›</a:t>
            </a:fld>
            <a:endParaRPr/>
          </a:p>
        </p:txBody>
      </p:sp>
      <p:sp>
        <p:nvSpPr>
          <p:cNvPr id="764" name="Google Shape;764;g107d0ef3bfe_0_34"/>
          <p:cNvSpPr txBox="1"/>
          <p:nvPr>
            <p:ph idx="1" type="body"/>
          </p:nvPr>
        </p:nvSpPr>
        <p:spPr>
          <a:xfrm>
            <a:off x="735999" y="560494"/>
            <a:ext cx="7671300" cy="452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5802F"/>
              </a:buClr>
              <a:buSzPts val="3200"/>
              <a:buFont typeface="Arial"/>
              <a:buNone/>
            </a:pPr>
            <a:r>
              <a:rPr lang="de-DE"/>
              <a:t>5. Technologies and materials for sustainable boats</a:t>
            </a:r>
            <a:endParaRPr b="0" sz="1800">
              <a:solidFill>
                <a:schemeClr val="dk1"/>
              </a:solidFill>
            </a:endParaRPr>
          </a:p>
          <a:p>
            <a:pPr indent="0" lvl="0" marL="0" rtl="0" algn="l">
              <a:spcBef>
                <a:spcPts val="0"/>
              </a:spcBef>
              <a:spcAft>
                <a:spcPts val="0"/>
              </a:spcAft>
              <a:buClr>
                <a:srgbClr val="45802F"/>
              </a:buClr>
              <a:buSzPts val="3200"/>
              <a:buFont typeface="Arial"/>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p:txBody>
      </p:sp>
      <p:sp>
        <p:nvSpPr>
          <p:cNvPr id="765" name="Google Shape;765;g107d0ef3bfe_0_34"/>
          <p:cNvSpPr txBox="1"/>
          <p:nvPr>
            <p:ph idx="2" type="body"/>
          </p:nvPr>
        </p:nvSpPr>
        <p:spPr>
          <a:xfrm>
            <a:off x="735999" y="1551440"/>
            <a:ext cx="7671300" cy="5271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2800"/>
              <a:buFont typeface="Arial"/>
              <a:buNone/>
            </a:pPr>
            <a:r>
              <a:rPr lang="de-DE" sz="2700"/>
              <a:t>Protecting marine environment: emissions control</a:t>
            </a:r>
            <a:endParaRPr sz="2700"/>
          </a:p>
          <a:p>
            <a:pPr indent="0" lvl="0" marL="0" rtl="0" algn="l">
              <a:lnSpc>
                <a:spcPct val="90000"/>
              </a:lnSpc>
              <a:spcBef>
                <a:spcPts val="1000"/>
              </a:spcBef>
              <a:spcAft>
                <a:spcPts val="0"/>
              </a:spcAft>
              <a:buSzPts val="2800"/>
              <a:buNone/>
            </a:pPr>
            <a:r>
              <a:t/>
            </a:r>
            <a:endParaRPr sz="2700"/>
          </a:p>
        </p:txBody>
      </p:sp>
      <p:sp>
        <p:nvSpPr>
          <p:cNvPr id="766" name="Google Shape;766;g107d0ef3bfe_0_34"/>
          <p:cNvSpPr txBox="1"/>
          <p:nvPr>
            <p:ph idx="3" type="body"/>
          </p:nvPr>
        </p:nvSpPr>
        <p:spPr>
          <a:xfrm>
            <a:off x="735999" y="2168029"/>
            <a:ext cx="4825500" cy="3435300"/>
          </a:xfrm>
          <a:prstGeom prst="rect">
            <a:avLst/>
          </a:prstGeom>
          <a:noFill/>
          <a:ln>
            <a:noFill/>
          </a:ln>
        </p:spPr>
        <p:txBody>
          <a:bodyPr anchorCtr="0" anchor="t" bIns="45700" lIns="91425" spcFirstLastPara="1" rIns="91425" wrap="square" tIns="45700">
            <a:normAutofit lnSpcReduction="20000"/>
          </a:bodyPr>
          <a:lstStyle/>
          <a:p>
            <a:pPr indent="-342900" lvl="0" marL="342900" rtl="0" algn="l">
              <a:lnSpc>
                <a:spcPct val="100000"/>
              </a:lnSpc>
              <a:spcBef>
                <a:spcPts val="0"/>
              </a:spcBef>
              <a:spcAft>
                <a:spcPts val="0"/>
              </a:spcAft>
              <a:buSzPts val="2800"/>
              <a:buFont typeface="Arial"/>
              <a:buChar char="•"/>
            </a:pPr>
            <a:r>
              <a:rPr i="1" lang="de-DE" sz="1800"/>
              <a:t>Environmental regulations on exhaust gases are getting tougher, and the marine industry is under increasing pressure to </a:t>
            </a:r>
            <a:r>
              <a:rPr b="1" i="1" lang="de-DE" sz="1800"/>
              <a:t>reduce emissions </a:t>
            </a:r>
            <a:r>
              <a:rPr i="1" lang="de-DE" sz="1800"/>
              <a:t>of nitrogen oxides (NOx), sulfur oxides (SOx), particles, and more. </a:t>
            </a:r>
            <a:endParaRPr/>
          </a:p>
          <a:p>
            <a:pPr indent="0" lvl="0" marL="0" rtl="0" algn="l">
              <a:lnSpc>
                <a:spcPct val="100000"/>
              </a:lnSpc>
              <a:spcBef>
                <a:spcPts val="0"/>
              </a:spcBef>
              <a:spcAft>
                <a:spcPts val="0"/>
              </a:spcAft>
              <a:buSzPts val="2800"/>
              <a:buNone/>
            </a:pPr>
            <a:r>
              <a:t/>
            </a:r>
            <a:endParaRPr i="1" sz="1800"/>
          </a:p>
          <a:p>
            <a:pPr indent="-342900" lvl="0" marL="342900" rtl="0" algn="l">
              <a:lnSpc>
                <a:spcPct val="100000"/>
              </a:lnSpc>
              <a:spcBef>
                <a:spcPts val="0"/>
              </a:spcBef>
              <a:spcAft>
                <a:spcPts val="0"/>
              </a:spcAft>
              <a:buSzPts val="2800"/>
              <a:buFont typeface="Arial"/>
              <a:buChar char="•"/>
            </a:pPr>
            <a:r>
              <a:rPr lang="de-DE" sz="1800"/>
              <a:t>Especially NOx emission can be reduced by primary methods such as </a:t>
            </a:r>
            <a:r>
              <a:rPr b="1" lang="de-DE" sz="1800"/>
              <a:t>retard injection</a:t>
            </a:r>
            <a:r>
              <a:rPr lang="de-DE" sz="1800"/>
              <a:t>, fuel nozzle modification, </a:t>
            </a:r>
            <a:r>
              <a:rPr b="1" lang="de-DE" sz="1800"/>
              <a:t>change of compression ratio</a:t>
            </a:r>
            <a:r>
              <a:rPr lang="de-DE" sz="1800"/>
              <a:t>, </a:t>
            </a:r>
            <a:r>
              <a:rPr b="1" lang="de-DE" sz="1800"/>
              <a:t>water direct injection</a:t>
            </a:r>
            <a:r>
              <a:rPr lang="de-DE" sz="1800"/>
              <a:t>, water emulsification, </a:t>
            </a:r>
            <a:r>
              <a:rPr b="1" lang="de-DE" sz="1800"/>
              <a:t>exhaust gas recirculation</a:t>
            </a:r>
            <a:r>
              <a:rPr lang="de-DE" sz="1800"/>
              <a:t> (EGR).</a:t>
            </a:r>
            <a:endParaRPr/>
          </a:p>
        </p:txBody>
      </p:sp>
      <p:pic>
        <p:nvPicPr>
          <p:cNvPr descr="Immagine che contiene testo&#10;&#10;Descrizione generata automaticamente" id="767" name="Google Shape;767;g107d0ef3bfe_0_34"/>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768" name="Google Shape;768;g107d0ef3bfe_0_34"/>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sp>
        <p:nvSpPr>
          <p:cNvPr id="769" name="Google Shape;769;g107d0ef3bfe_0_34"/>
          <p:cNvSpPr txBox="1"/>
          <p:nvPr>
            <p:ph idx="4" type="body"/>
          </p:nvPr>
        </p:nvSpPr>
        <p:spPr>
          <a:xfrm>
            <a:off x="735999" y="240917"/>
            <a:ext cx="7671300" cy="27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535353"/>
              </a:buClr>
              <a:buSzPts val="1800"/>
              <a:buNone/>
            </a:pPr>
            <a:r>
              <a:rPr lang="de-DE"/>
              <a:t>ALL HANDS ON DECK Module 12 – Environment &amp; Sustainability</a:t>
            </a:r>
            <a:endParaRPr/>
          </a:p>
          <a:p>
            <a:pPr indent="0" lvl="0" marL="0" rtl="0" algn="l">
              <a:lnSpc>
                <a:spcPct val="90000"/>
              </a:lnSpc>
              <a:spcBef>
                <a:spcPts val="0"/>
              </a:spcBef>
              <a:spcAft>
                <a:spcPts val="0"/>
              </a:spcAft>
              <a:buClr>
                <a:srgbClr val="535353"/>
              </a:buClr>
              <a:buSzPts val="1800"/>
              <a:buNone/>
            </a:pPr>
            <a:r>
              <a:t/>
            </a:r>
            <a:endParaRPr/>
          </a:p>
        </p:txBody>
      </p:sp>
      <p:pic>
        <p:nvPicPr>
          <p:cNvPr descr="A stop sign in front of a marina&#10;&#10;Description automatically generated with medium confidence" id="770" name="Google Shape;770;g107d0ef3bfe_0_34"/>
          <p:cNvPicPr preferRelativeResize="0"/>
          <p:nvPr/>
        </p:nvPicPr>
        <p:blipFill rotWithShape="1">
          <a:blip r:embed="rId5">
            <a:alphaModFix/>
          </a:blip>
          <a:srcRect b="7757" l="0" r="0" t="0"/>
          <a:stretch/>
        </p:blipFill>
        <p:spPr>
          <a:xfrm>
            <a:off x="6212910" y="2278788"/>
            <a:ext cx="2194490" cy="278540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g107d0ef3bfe_0_45"/>
          <p:cNvSpPr txBox="1"/>
          <p:nvPr>
            <p:ph idx="12" type="sldNum"/>
          </p:nvPr>
        </p:nvSpPr>
        <p:spPr>
          <a:xfrm>
            <a:off x="6426200" y="179047"/>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800"/>
              <a:buFont typeface="Calibri"/>
              <a:buNone/>
            </a:pPr>
            <a:fld id="{00000000-1234-1234-1234-123412341234}" type="slidenum">
              <a:rPr lang="de-DE"/>
              <a:t>‹#›</a:t>
            </a:fld>
            <a:endParaRPr/>
          </a:p>
        </p:txBody>
      </p:sp>
      <p:sp>
        <p:nvSpPr>
          <p:cNvPr id="776" name="Google Shape;776;g107d0ef3bfe_0_45"/>
          <p:cNvSpPr txBox="1"/>
          <p:nvPr>
            <p:ph idx="1" type="body"/>
          </p:nvPr>
        </p:nvSpPr>
        <p:spPr>
          <a:xfrm>
            <a:off x="735999" y="560494"/>
            <a:ext cx="7671300" cy="452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5802F"/>
              </a:buClr>
              <a:buSzPts val="3200"/>
              <a:buFont typeface="Arial"/>
              <a:buNone/>
            </a:pPr>
            <a:r>
              <a:rPr lang="de-DE"/>
              <a:t>5. Technologies and materials for sustainable boats</a:t>
            </a:r>
            <a:endParaRPr b="0" sz="1800">
              <a:solidFill>
                <a:schemeClr val="dk1"/>
              </a:solidFill>
            </a:endParaRPr>
          </a:p>
          <a:p>
            <a:pPr indent="0" lvl="0" marL="0" rtl="0" algn="l">
              <a:spcBef>
                <a:spcPts val="0"/>
              </a:spcBef>
              <a:spcAft>
                <a:spcPts val="0"/>
              </a:spcAft>
              <a:buClr>
                <a:srgbClr val="45802F"/>
              </a:buClr>
              <a:buSzPts val="3200"/>
              <a:buFont typeface="Arial"/>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p:txBody>
      </p:sp>
      <p:sp>
        <p:nvSpPr>
          <p:cNvPr id="777" name="Google Shape;777;g107d0ef3bfe_0_45"/>
          <p:cNvSpPr txBox="1"/>
          <p:nvPr>
            <p:ph idx="2" type="body"/>
          </p:nvPr>
        </p:nvSpPr>
        <p:spPr>
          <a:xfrm>
            <a:off x="735999" y="1587356"/>
            <a:ext cx="7671300" cy="5271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2800"/>
              <a:buFont typeface="Arial"/>
              <a:buNone/>
            </a:pPr>
            <a:r>
              <a:rPr lang="de-DE" sz="2700"/>
              <a:t>Protecting marine environment: emissions control</a:t>
            </a:r>
            <a:endParaRPr sz="2700"/>
          </a:p>
          <a:p>
            <a:pPr indent="0" lvl="0" marL="0" rtl="0" algn="l">
              <a:lnSpc>
                <a:spcPct val="90000"/>
              </a:lnSpc>
              <a:spcBef>
                <a:spcPts val="1000"/>
              </a:spcBef>
              <a:spcAft>
                <a:spcPts val="0"/>
              </a:spcAft>
              <a:buSzPts val="2800"/>
              <a:buNone/>
            </a:pPr>
            <a:r>
              <a:t/>
            </a:r>
            <a:endParaRPr sz="2700"/>
          </a:p>
        </p:txBody>
      </p:sp>
      <p:sp>
        <p:nvSpPr>
          <p:cNvPr id="778" name="Google Shape;778;g107d0ef3bfe_0_45"/>
          <p:cNvSpPr txBox="1"/>
          <p:nvPr>
            <p:ph idx="3" type="body"/>
          </p:nvPr>
        </p:nvSpPr>
        <p:spPr>
          <a:xfrm>
            <a:off x="860032" y="2231090"/>
            <a:ext cx="6868500" cy="3767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rPr lang="de-DE" sz="1800"/>
              <a:t>The diesel exhaust harmful components, Carbon Monoxide (CO), Hydrocarbons, and Particulate Matter (PM) can easily be removed by secondary methods like an </a:t>
            </a:r>
            <a:r>
              <a:rPr b="1" lang="de-DE" sz="1800"/>
              <a:t>emissions control system</a:t>
            </a:r>
            <a:r>
              <a:rPr lang="de-DE" sz="1800"/>
              <a:t> from </a:t>
            </a:r>
            <a:r>
              <a:rPr b="1" lang="de-DE" sz="1800"/>
              <a:t>Marine technology companies</a:t>
            </a:r>
            <a:r>
              <a:rPr lang="de-DE" sz="1800"/>
              <a:t>. </a:t>
            </a:r>
            <a:endParaRPr sz="1800"/>
          </a:p>
          <a:p>
            <a:pPr indent="0" lvl="0" marL="0" rtl="0" algn="l">
              <a:lnSpc>
                <a:spcPct val="100000"/>
              </a:lnSpc>
              <a:spcBef>
                <a:spcPts val="0"/>
              </a:spcBef>
              <a:spcAft>
                <a:spcPts val="0"/>
              </a:spcAft>
              <a:buSzPts val="2800"/>
              <a:buNone/>
            </a:pPr>
            <a:r>
              <a:rPr lang="de-DE" sz="1800"/>
              <a:t>They manage and use many different tools to reduce boat and vessel emissions: components to improve </a:t>
            </a:r>
            <a:r>
              <a:rPr b="1" lang="de-DE" sz="1800"/>
              <a:t>engine environmental performance</a:t>
            </a:r>
            <a:r>
              <a:rPr lang="de-DE" sz="1800"/>
              <a:t> and systems to treat waste. </a:t>
            </a:r>
            <a:endParaRPr sz="1800"/>
          </a:p>
          <a:p>
            <a:pPr indent="0" lvl="0" marL="0" rtl="0" algn="l">
              <a:lnSpc>
                <a:spcPct val="100000"/>
              </a:lnSpc>
              <a:spcBef>
                <a:spcPts val="0"/>
              </a:spcBef>
              <a:spcAft>
                <a:spcPts val="0"/>
              </a:spcAft>
              <a:buSzPts val="2800"/>
              <a:buNone/>
            </a:pPr>
            <a:r>
              <a:t/>
            </a:r>
            <a:endParaRPr sz="1800"/>
          </a:p>
          <a:p>
            <a:pPr indent="0" lvl="0" marL="0" rtl="0" algn="l">
              <a:lnSpc>
                <a:spcPct val="100000"/>
              </a:lnSpc>
              <a:spcBef>
                <a:spcPts val="0"/>
              </a:spcBef>
              <a:spcAft>
                <a:spcPts val="0"/>
              </a:spcAft>
              <a:buSzPts val="2800"/>
              <a:buNone/>
            </a:pPr>
            <a:r>
              <a:rPr lang="de-DE" sz="1800"/>
              <a:t>Some of the most common tools are: </a:t>
            </a:r>
            <a:endParaRPr sz="1800"/>
          </a:p>
          <a:p>
            <a:pPr indent="0" lvl="0" marL="0" rtl="0" algn="l">
              <a:lnSpc>
                <a:spcPct val="100000"/>
              </a:lnSpc>
              <a:spcBef>
                <a:spcPts val="0"/>
              </a:spcBef>
              <a:spcAft>
                <a:spcPts val="0"/>
              </a:spcAft>
              <a:buSzPts val="2800"/>
              <a:buNone/>
            </a:pPr>
            <a:r>
              <a:rPr i="1" lang="de-DE" sz="1800"/>
              <a:t>3-Way Catalytic Converters, Diesel Oxidation Catalysts (DOC), Diesel Particulate Filters (DPF),  Selective Catalytic Reduction (SCR) systems, Generator Silencers.</a:t>
            </a:r>
            <a:endParaRPr i="1" sz="1800"/>
          </a:p>
        </p:txBody>
      </p:sp>
      <p:pic>
        <p:nvPicPr>
          <p:cNvPr descr="Immagine che contiene testo&#10;&#10;Descrizione generata automaticamente" id="779" name="Google Shape;779;g107d0ef3bfe_0_45"/>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780" name="Google Shape;780;g107d0ef3bfe_0_45"/>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sp>
        <p:nvSpPr>
          <p:cNvPr id="781" name="Google Shape;781;g107d0ef3bfe_0_45"/>
          <p:cNvSpPr txBox="1"/>
          <p:nvPr>
            <p:ph idx="4" type="body"/>
          </p:nvPr>
        </p:nvSpPr>
        <p:spPr>
          <a:xfrm>
            <a:off x="735999" y="240917"/>
            <a:ext cx="7671300" cy="27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535353"/>
              </a:buClr>
              <a:buSzPts val="1800"/>
              <a:buNone/>
            </a:pPr>
            <a:r>
              <a:rPr lang="de-DE"/>
              <a:t>ALL HANDS ON DECK Module 12 – Environment &amp; Sustainability</a:t>
            </a:r>
            <a:endParaRPr/>
          </a:p>
          <a:p>
            <a:pPr indent="0" lvl="0" marL="0" rtl="0" algn="l">
              <a:lnSpc>
                <a:spcPct val="90000"/>
              </a:lnSpc>
              <a:spcBef>
                <a:spcPts val="0"/>
              </a:spcBef>
              <a:spcAft>
                <a:spcPts val="0"/>
              </a:spcAft>
              <a:buClr>
                <a:srgbClr val="535353"/>
              </a:buClr>
              <a:buSzPts val="18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g107d0ef3bfe_0_55"/>
          <p:cNvSpPr txBox="1"/>
          <p:nvPr>
            <p:ph idx="12" type="sldNum"/>
          </p:nvPr>
        </p:nvSpPr>
        <p:spPr>
          <a:xfrm>
            <a:off x="6426200" y="179047"/>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800"/>
              <a:buFont typeface="Calibri"/>
              <a:buNone/>
            </a:pPr>
            <a:fld id="{00000000-1234-1234-1234-123412341234}" type="slidenum">
              <a:rPr lang="de-DE"/>
              <a:t>‹#›</a:t>
            </a:fld>
            <a:endParaRPr/>
          </a:p>
        </p:txBody>
      </p:sp>
      <p:sp>
        <p:nvSpPr>
          <p:cNvPr id="787" name="Google Shape;787;g107d0ef3bfe_0_55"/>
          <p:cNvSpPr txBox="1"/>
          <p:nvPr>
            <p:ph idx="1" type="body"/>
          </p:nvPr>
        </p:nvSpPr>
        <p:spPr>
          <a:xfrm>
            <a:off x="735999" y="560494"/>
            <a:ext cx="7671300" cy="452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5802F"/>
              </a:buClr>
              <a:buSzPts val="3200"/>
              <a:buFont typeface="Arial"/>
              <a:buNone/>
            </a:pPr>
            <a:r>
              <a:rPr lang="de-DE"/>
              <a:t>5. Technologies and materials for sustainable boats</a:t>
            </a:r>
            <a:endParaRPr b="0" sz="1800">
              <a:solidFill>
                <a:schemeClr val="dk1"/>
              </a:solidFill>
            </a:endParaRPr>
          </a:p>
          <a:p>
            <a:pPr indent="0" lvl="0" marL="0" rtl="0" algn="l">
              <a:spcBef>
                <a:spcPts val="0"/>
              </a:spcBef>
              <a:spcAft>
                <a:spcPts val="0"/>
              </a:spcAft>
              <a:buClr>
                <a:srgbClr val="45802F"/>
              </a:buClr>
              <a:buSzPts val="3200"/>
              <a:buFont typeface="Arial"/>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p:txBody>
      </p:sp>
      <p:sp>
        <p:nvSpPr>
          <p:cNvPr id="788" name="Google Shape;788;g107d0ef3bfe_0_55"/>
          <p:cNvSpPr txBox="1"/>
          <p:nvPr>
            <p:ph idx="2" type="body"/>
          </p:nvPr>
        </p:nvSpPr>
        <p:spPr>
          <a:xfrm>
            <a:off x="735999" y="1587356"/>
            <a:ext cx="7671300" cy="52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de-DE" sz="2700"/>
              <a:t>EU policy and regulation pill </a:t>
            </a:r>
            <a:endParaRPr sz="2700"/>
          </a:p>
        </p:txBody>
      </p:sp>
      <p:sp>
        <p:nvSpPr>
          <p:cNvPr id="789" name="Google Shape;789;g107d0ef3bfe_0_55"/>
          <p:cNvSpPr txBox="1"/>
          <p:nvPr>
            <p:ph idx="3" type="body"/>
          </p:nvPr>
        </p:nvSpPr>
        <p:spPr>
          <a:xfrm>
            <a:off x="860025" y="2231100"/>
            <a:ext cx="7272000" cy="37677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800"/>
              <a:buNone/>
            </a:pPr>
            <a:r>
              <a:rPr lang="de-DE" sz="2000"/>
              <a:t>The </a:t>
            </a:r>
            <a:r>
              <a:rPr b="1" lang="de-DE" sz="2000"/>
              <a:t>European Maritime Safety Agency</a:t>
            </a:r>
            <a:r>
              <a:rPr lang="de-DE" sz="2000"/>
              <a:t> implemented the </a:t>
            </a:r>
            <a:r>
              <a:rPr b="1" lang="de-DE" sz="2000"/>
              <a:t>CleanSeaNet service</a:t>
            </a:r>
            <a:r>
              <a:rPr lang="de-DE" sz="2000"/>
              <a:t>. </a:t>
            </a:r>
            <a:endParaRPr sz="2000"/>
          </a:p>
          <a:p>
            <a:pPr indent="0" lvl="0" marL="0" rtl="0" algn="ctr">
              <a:lnSpc>
                <a:spcPct val="100000"/>
              </a:lnSpc>
              <a:spcBef>
                <a:spcPts val="0"/>
              </a:spcBef>
              <a:spcAft>
                <a:spcPts val="0"/>
              </a:spcAft>
              <a:buSzPts val="2800"/>
              <a:buNone/>
            </a:pPr>
            <a:r>
              <a:rPr lang="de-DE" sz="2000"/>
              <a:t>It is a European satellite-based oil spill and vessel detection service which offers assistance to participating States for the following activities:</a:t>
            </a:r>
            <a:endParaRPr sz="2000"/>
          </a:p>
          <a:p>
            <a:pPr indent="0" lvl="0" marL="0" rtl="0" algn="l">
              <a:lnSpc>
                <a:spcPct val="100000"/>
              </a:lnSpc>
              <a:spcBef>
                <a:spcPts val="0"/>
              </a:spcBef>
              <a:spcAft>
                <a:spcPts val="0"/>
              </a:spcAft>
              <a:buSzPts val="2800"/>
              <a:buNone/>
            </a:pPr>
            <a:r>
              <a:t/>
            </a:r>
            <a:endParaRPr sz="2000"/>
          </a:p>
          <a:p>
            <a:pPr indent="-355600" lvl="0" marL="457200" rtl="0" algn="ctr">
              <a:lnSpc>
                <a:spcPct val="100000"/>
              </a:lnSpc>
              <a:spcBef>
                <a:spcPts val="0"/>
              </a:spcBef>
              <a:spcAft>
                <a:spcPts val="0"/>
              </a:spcAft>
              <a:buSzPts val="2000"/>
              <a:buChar char="•"/>
            </a:pPr>
            <a:r>
              <a:rPr i="1" lang="de-DE" sz="2000"/>
              <a:t>Identifying and tracing oil pollution on the sea surface;</a:t>
            </a:r>
            <a:endParaRPr i="1" sz="2000"/>
          </a:p>
          <a:p>
            <a:pPr indent="-355600" lvl="0" marL="457200" rtl="0" algn="ctr">
              <a:lnSpc>
                <a:spcPct val="100000"/>
              </a:lnSpc>
              <a:spcBef>
                <a:spcPts val="0"/>
              </a:spcBef>
              <a:spcAft>
                <a:spcPts val="0"/>
              </a:spcAft>
              <a:buSzPts val="2000"/>
              <a:buChar char="•"/>
            </a:pPr>
            <a:r>
              <a:rPr i="1" lang="de-DE" sz="2000"/>
              <a:t>Monitoring accidental pollution during emergencies;</a:t>
            </a:r>
            <a:endParaRPr i="1" sz="2000"/>
          </a:p>
          <a:p>
            <a:pPr indent="-355600" lvl="0" marL="457200" rtl="0" algn="ctr">
              <a:lnSpc>
                <a:spcPct val="100000"/>
              </a:lnSpc>
              <a:spcBef>
                <a:spcPts val="0"/>
              </a:spcBef>
              <a:spcAft>
                <a:spcPts val="0"/>
              </a:spcAft>
              <a:buSzPts val="2000"/>
              <a:buChar char="•"/>
            </a:pPr>
            <a:r>
              <a:rPr i="1" lang="de-DE" sz="2000"/>
              <a:t>Contributing to the identification of polluters.</a:t>
            </a:r>
            <a:endParaRPr i="1" sz="2000"/>
          </a:p>
        </p:txBody>
      </p:sp>
      <p:pic>
        <p:nvPicPr>
          <p:cNvPr descr="Immagine che contiene testo&#10;&#10;Descrizione generata automaticamente" id="790" name="Google Shape;790;g107d0ef3bfe_0_55"/>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791" name="Google Shape;791;g107d0ef3bfe_0_55"/>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sp>
        <p:nvSpPr>
          <p:cNvPr id="792" name="Google Shape;792;g107d0ef3bfe_0_55"/>
          <p:cNvSpPr txBox="1"/>
          <p:nvPr>
            <p:ph idx="4" type="body"/>
          </p:nvPr>
        </p:nvSpPr>
        <p:spPr>
          <a:xfrm>
            <a:off x="735999" y="240917"/>
            <a:ext cx="7671300" cy="27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535353"/>
              </a:buClr>
              <a:buSzPts val="1800"/>
              <a:buNone/>
            </a:pPr>
            <a:r>
              <a:rPr lang="de-DE"/>
              <a:t>ALL HANDS ON DECK Module 12 – Environment &amp; Sustainability</a:t>
            </a:r>
            <a:endParaRPr/>
          </a:p>
          <a:p>
            <a:pPr indent="0" lvl="0" marL="0" rtl="0" algn="l">
              <a:lnSpc>
                <a:spcPct val="90000"/>
              </a:lnSpc>
              <a:spcBef>
                <a:spcPts val="0"/>
              </a:spcBef>
              <a:spcAft>
                <a:spcPts val="0"/>
              </a:spcAft>
              <a:buClr>
                <a:srgbClr val="535353"/>
              </a:buClr>
              <a:buSzPts val="180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g105f7b6e9e0_0_22"/>
          <p:cNvSpPr txBox="1"/>
          <p:nvPr>
            <p:ph idx="12" type="sldNum"/>
          </p:nvPr>
        </p:nvSpPr>
        <p:spPr>
          <a:xfrm>
            <a:off x="6426200" y="179047"/>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798" name="Google Shape;798;g105f7b6e9e0_0_22"/>
          <p:cNvSpPr txBox="1"/>
          <p:nvPr>
            <p:ph idx="1" type="body"/>
          </p:nvPr>
        </p:nvSpPr>
        <p:spPr>
          <a:xfrm>
            <a:off x="735999" y="560494"/>
            <a:ext cx="7671300" cy="45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In conclusion</a:t>
            </a:r>
            <a:endParaRPr/>
          </a:p>
        </p:txBody>
      </p:sp>
      <p:sp>
        <p:nvSpPr>
          <p:cNvPr id="799" name="Google Shape;799;g105f7b6e9e0_0_22"/>
          <p:cNvSpPr txBox="1"/>
          <p:nvPr>
            <p:ph idx="2" type="body"/>
          </p:nvPr>
        </p:nvSpPr>
        <p:spPr>
          <a:xfrm>
            <a:off x="735999" y="1021911"/>
            <a:ext cx="7671300" cy="52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 </a:t>
            </a:r>
            <a:endParaRPr/>
          </a:p>
        </p:txBody>
      </p:sp>
      <p:sp>
        <p:nvSpPr>
          <p:cNvPr id="800" name="Google Shape;800;g105f7b6e9e0_0_22"/>
          <p:cNvSpPr txBox="1"/>
          <p:nvPr>
            <p:ph idx="3" type="body"/>
          </p:nvPr>
        </p:nvSpPr>
        <p:spPr>
          <a:xfrm>
            <a:off x="787200" y="3586300"/>
            <a:ext cx="7569000" cy="20133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535353"/>
              </a:buClr>
              <a:buSzPts val="2400"/>
              <a:buNone/>
            </a:pPr>
            <a:r>
              <a:t/>
            </a:r>
            <a:endParaRPr/>
          </a:p>
          <a:p>
            <a:pPr indent="0" lvl="0" marL="0" rtl="0" algn="ctr">
              <a:lnSpc>
                <a:spcPct val="100000"/>
              </a:lnSpc>
              <a:spcBef>
                <a:spcPts val="0"/>
              </a:spcBef>
              <a:spcAft>
                <a:spcPts val="0"/>
              </a:spcAft>
              <a:buClr>
                <a:srgbClr val="535353"/>
              </a:buClr>
              <a:buSzPts val="2400"/>
              <a:buNone/>
            </a:pPr>
            <a:r>
              <a:rPr b="1" lang="de-DE"/>
              <a:t>This is the end of Module 13. </a:t>
            </a:r>
            <a:endParaRPr b="1"/>
          </a:p>
          <a:p>
            <a:pPr indent="0" lvl="0" marL="0" rtl="0" algn="ctr">
              <a:lnSpc>
                <a:spcPct val="100000"/>
              </a:lnSpc>
              <a:spcBef>
                <a:spcPts val="0"/>
              </a:spcBef>
              <a:spcAft>
                <a:spcPts val="0"/>
              </a:spcAft>
              <a:buClr>
                <a:srgbClr val="535353"/>
              </a:buClr>
              <a:buSzPts val="2400"/>
              <a:buNone/>
            </a:pPr>
            <a:r>
              <a:t/>
            </a:r>
            <a:endParaRPr/>
          </a:p>
          <a:p>
            <a:pPr indent="0" lvl="0" marL="0" rtl="0" algn="ctr">
              <a:lnSpc>
                <a:spcPct val="100000"/>
              </a:lnSpc>
              <a:spcBef>
                <a:spcPts val="0"/>
              </a:spcBef>
              <a:spcAft>
                <a:spcPts val="0"/>
              </a:spcAft>
              <a:buClr>
                <a:srgbClr val="535353"/>
              </a:buClr>
              <a:buSzPts val="2400"/>
              <a:buNone/>
            </a:pPr>
            <a:r>
              <a:rPr lang="de-DE"/>
              <a:t>Now take your time to complete the relevant test. </a:t>
            </a:r>
            <a:endParaRPr/>
          </a:p>
        </p:txBody>
      </p:sp>
      <p:sp>
        <p:nvSpPr>
          <p:cNvPr id="801" name="Google Shape;801;g105f7b6e9e0_0_22"/>
          <p:cNvSpPr txBox="1"/>
          <p:nvPr>
            <p:ph idx="4" type="body"/>
          </p:nvPr>
        </p:nvSpPr>
        <p:spPr>
          <a:xfrm>
            <a:off x="735999" y="240917"/>
            <a:ext cx="7671300" cy="27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535353"/>
              </a:buClr>
              <a:buSzPts val="1800"/>
              <a:buNone/>
            </a:pPr>
            <a:r>
              <a:rPr lang="de-DE"/>
              <a:t>ALL HANDS ON DECK Module 12 – Environment &amp; Sustainability</a:t>
            </a:r>
            <a:endParaRPr/>
          </a:p>
          <a:p>
            <a:pPr indent="0" lvl="0" marL="0" rtl="0" algn="l">
              <a:lnSpc>
                <a:spcPct val="90000"/>
              </a:lnSpc>
              <a:spcBef>
                <a:spcPts val="0"/>
              </a:spcBef>
              <a:spcAft>
                <a:spcPts val="0"/>
              </a:spcAft>
              <a:buClr>
                <a:srgbClr val="535353"/>
              </a:buClr>
              <a:buSzPts val="1800"/>
              <a:buNone/>
            </a:pPr>
            <a:r>
              <a:t/>
            </a:r>
            <a:endParaRPr/>
          </a:p>
        </p:txBody>
      </p:sp>
      <p:pic>
        <p:nvPicPr>
          <p:cNvPr descr="Immagine che contiene testo&#10;&#10;Descrizione generata automaticamente" id="802" name="Google Shape;802;g105f7b6e9e0_0_22"/>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803" name="Google Shape;803;g105f7b6e9e0_0_22"/>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pic>
        <p:nvPicPr>
          <p:cNvPr id="804" name="Google Shape;804;g105f7b6e9e0_0_22"/>
          <p:cNvPicPr preferRelativeResize="0"/>
          <p:nvPr/>
        </p:nvPicPr>
        <p:blipFill>
          <a:blip r:embed="rId5">
            <a:alphaModFix/>
          </a:blip>
          <a:stretch>
            <a:fillRect/>
          </a:stretch>
        </p:blipFill>
        <p:spPr>
          <a:xfrm>
            <a:off x="2704725" y="1179700"/>
            <a:ext cx="3733950" cy="27436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32"/>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810" name="Google Shape;810;p32"/>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Bibliography</a:t>
            </a:r>
            <a:endParaRPr/>
          </a:p>
        </p:txBody>
      </p:sp>
      <p:sp>
        <p:nvSpPr>
          <p:cNvPr id="811" name="Google Shape;811;p32"/>
          <p:cNvSpPr txBox="1"/>
          <p:nvPr>
            <p:ph idx="2" type="body"/>
          </p:nvPr>
        </p:nvSpPr>
        <p:spPr>
          <a:xfrm>
            <a:off x="735999" y="1021911"/>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800"/>
              <a:buNone/>
            </a:pPr>
            <a:r>
              <a:rPr lang="de-DE" sz="2800"/>
              <a:t> </a:t>
            </a:r>
            <a:endParaRPr/>
          </a:p>
        </p:txBody>
      </p:sp>
      <p:sp>
        <p:nvSpPr>
          <p:cNvPr id="812" name="Google Shape;812;p32"/>
          <p:cNvSpPr txBox="1"/>
          <p:nvPr>
            <p:ph idx="3" type="body"/>
          </p:nvPr>
        </p:nvSpPr>
        <p:spPr>
          <a:xfrm>
            <a:off x="787500" y="1683050"/>
            <a:ext cx="7569000" cy="3932400"/>
          </a:xfrm>
          <a:prstGeom prst="rect">
            <a:avLst/>
          </a:prstGeom>
          <a:noFill/>
          <a:ln>
            <a:noFill/>
          </a:ln>
        </p:spPr>
        <p:txBody>
          <a:bodyPr anchorCtr="0" anchor="t" bIns="45700" lIns="91425" spcFirstLastPara="1" rIns="91425" wrap="square" tIns="45700">
            <a:normAutofit fontScale="77500" lnSpcReduction="10000"/>
          </a:bodyPr>
          <a:lstStyle/>
          <a:p>
            <a:pPr indent="-317182" lvl="0" marL="457200" rtl="0" algn="l">
              <a:lnSpc>
                <a:spcPct val="100000"/>
              </a:lnSpc>
              <a:spcBef>
                <a:spcPts val="0"/>
              </a:spcBef>
              <a:spcAft>
                <a:spcPts val="0"/>
              </a:spcAft>
              <a:buSzPct val="100000"/>
              <a:buChar char="•"/>
            </a:pPr>
            <a:r>
              <a:rPr i="1" lang="de-DE" sz="1800"/>
              <a:t>REGULATION (EU) No 1257/2013 OF THE EUROPEAN PARLIAMENT AND OF THE COUNCIL, on ship recycling</a:t>
            </a:r>
            <a:endParaRPr i="1" sz="1800"/>
          </a:p>
          <a:p>
            <a:pPr indent="-317182" lvl="0" marL="457200" rtl="0" algn="l">
              <a:lnSpc>
                <a:spcPct val="100000"/>
              </a:lnSpc>
              <a:spcBef>
                <a:spcPts val="0"/>
              </a:spcBef>
              <a:spcAft>
                <a:spcPts val="0"/>
              </a:spcAft>
              <a:buSzPct val="100000"/>
              <a:buChar char="•"/>
            </a:pPr>
            <a:r>
              <a:rPr i="1" lang="de-DE" sz="1800"/>
              <a:t>Ship Emissions Toolkit: Guide No.1: Rapid assessment of ship emissions in the national context</a:t>
            </a:r>
            <a:r>
              <a:rPr lang="de-DE" sz="1800"/>
              <a:t>, Institute of Marine Engineering, Science and Technology (IMarEST), IMO, 2018</a:t>
            </a:r>
            <a:endParaRPr sz="1800"/>
          </a:p>
          <a:p>
            <a:pPr indent="-317182" lvl="0" marL="457200" rtl="0" algn="l">
              <a:lnSpc>
                <a:spcPct val="100000"/>
              </a:lnSpc>
              <a:spcBef>
                <a:spcPts val="0"/>
              </a:spcBef>
              <a:spcAft>
                <a:spcPts val="0"/>
              </a:spcAft>
              <a:buSzPct val="100000"/>
              <a:buChar char="•"/>
            </a:pPr>
            <a:r>
              <a:rPr i="1" lang="de-DE" sz="1800"/>
              <a:t>Applications of Life Cycle Assessment in Shipping</a:t>
            </a:r>
            <a:r>
              <a:rPr lang="de-DE" sz="1800"/>
              <a:t>, S. Chatzinikolaou, N.P. Ventikos, INT-NAM 2014, Istanbul.</a:t>
            </a:r>
            <a:endParaRPr sz="1800"/>
          </a:p>
          <a:p>
            <a:pPr indent="-317182" lvl="0" marL="457200" rtl="0" algn="l">
              <a:lnSpc>
                <a:spcPct val="100000"/>
              </a:lnSpc>
              <a:spcBef>
                <a:spcPts val="0"/>
              </a:spcBef>
              <a:spcAft>
                <a:spcPts val="0"/>
              </a:spcAft>
              <a:buSzPct val="100000"/>
              <a:buChar char="•"/>
            </a:pPr>
            <a:r>
              <a:rPr i="1" lang="de-DE" sz="1800"/>
              <a:t>Directive 2009/125/EC of the European Parliament and of the Council of 21 October 2009 establishing a framework for the setting of ecodesign requirements for energy-related products</a:t>
            </a:r>
            <a:endParaRPr i="1" sz="1800"/>
          </a:p>
          <a:p>
            <a:pPr indent="0" lvl="0" marL="0" rtl="0" algn="l">
              <a:lnSpc>
                <a:spcPct val="100000"/>
              </a:lnSpc>
              <a:spcBef>
                <a:spcPts val="0"/>
              </a:spcBef>
              <a:spcAft>
                <a:spcPts val="0"/>
              </a:spcAft>
              <a:buNone/>
            </a:pPr>
            <a:r>
              <a:t/>
            </a:r>
            <a:endParaRPr sz="1800"/>
          </a:p>
          <a:p>
            <a:pPr indent="-317182" lvl="0" marL="457200" rtl="0" algn="l">
              <a:lnSpc>
                <a:spcPct val="100000"/>
              </a:lnSpc>
              <a:spcBef>
                <a:spcPts val="0"/>
              </a:spcBef>
              <a:spcAft>
                <a:spcPts val="0"/>
              </a:spcAft>
              <a:buSzPct val="100000"/>
              <a:buChar char="•"/>
            </a:pPr>
            <a:r>
              <a:rPr lang="de-DE" sz="1800" u="sng">
                <a:solidFill>
                  <a:schemeClr val="hlink"/>
                </a:solidFill>
                <a:hlinkClick r:id="rId3"/>
              </a:rPr>
              <a:t>https://ec.europa.eu/environment/eussd/smgp/ef_pilots.htm</a:t>
            </a:r>
            <a:endParaRPr sz="1800"/>
          </a:p>
          <a:p>
            <a:pPr indent="-317182" lvl="0" marL="457200" rtl="0" algn="l">
              <a:lnSpc>
                <a:spcPct val="100000"/>
              </a:lnSpc>
              <a:spcBef>
                <a:spcPts val="0"/>
              </a:spcBef>
              <a:spcAft>
                <a:spcPts val="0"/>
              </a:spcAft>
              <a:buSzPct val="100000"/>
              <a:buChar char="•"/>
            </a:pPr>
            <a:r>
              <a:rPr lang="de-DE" sz="1800" u="sng">
                <a:solidFill>
                  <a:schemeClr val="hlink"/>
                </a:solidFill>
                <a:hlinkClick r:id="rId4"/>
              </a:rPr>
              <a:t>https://www.imo.org/en/MediaCentre/PressBriefings/pages/DecadeOfGHGAction.aspx#:~:text=In%20April%202018%2C%20IMO%20adopted,towards%20phasing%20out%20GHG%20emissions</a:t>
            </a:r>
            <a:endParaRPr sz="1800"/>
          </a:p>
          <a:p>
            <a:pPr indent="-317182" lvl="0" marL="457200" rtl="0" algn="l">
              <a:lnSpc>
                <a:spcPct val="100000"/>
              </a:lnSpc>
              <a:spcBef>
                <a:spcPts val="0"/>
              </a:spcBef>
              <a:spcAft>
                <a:spcPts val="0"/>
              </a:spcAft>
              <a:buSzPct val="100000"/>
              <a:buChar char="•"/>
            </a:pPr>
            <a:r>
              <a:rPr lang="de-DE" sz="1800" u="sng">
                <a:solidFill>
                  <a:schemeClr val="hlink"/>
                </a:solidFill>
                <a:hlinkClick r:id="rId5"/>
              </a:rPr>
              <a:t>https://ec.europa.eu/clima/system/files/2020-05/swd_2020_82_en.pdf</a:t>
            </a:r>
            <a:endParaRPr sz="1800"/>
          </a:p>
          <a:p>
            <a:pPr indent="-317182" lvl="0" marL="457200" rtl="0" algn="l">
              <a:lnSpc>
                <a:spcPct val="100000"/>
              </a:lnSpc>
              <a:spcBef>
                <a:spcPts val="0"/>
              </a:spcBef>
              <a:spcAft>
                <a:spcPts val="0"/>
              </a:spcAft>
              <a:buSzPct val="100000"/>
              <a:buChar char="•"/>
            </a:pPr>
            <a:r>
              <a:rPr lang="de-DE" sz="1800" u="sng">
                <a:solidFill>
                  <a:schemeClr val="hlink"/>
                </a:solidFill>
                <a:hlinkClick r:id="rId6"/>
              </a:rPr>
              <a:t>https://ec.europa.eu/environment/eussd/pdf/footprint/PEF%20methodology%20final%20draft.pdf</a:t>
            </a:r>
            <a:endParaRPr sz="1800"/>
          </a:p>
          <a:p>
            <a:pPr indent="-317182" lvl="0" marL="457200" rtl="0" algn="l">
              <a:spcBef>
                <a:spcPts val="0"/>
              </a:spcBef>
              <a:spcAft>
                <a:spcPts val="0"/>
              </a:spcAft>
              <a:buSzPct val="100000"/>
              <a:buChar char="•"/>
            </a:pPr>
            <a:r>
              <a:rPr b="1" lang="de-DE" sz="1800"/>
              <a:t>Required reading:</a:t>
            </a:r>
            <a:endParaRPr b="1" sz="1800"/>
          </a:p>
          <a:p>
            <a:pPr indent="-317182" lvl="0" marL="457200" rtl="0" algn="l">
              <a:spcBef>
                <a:spcPts val="0"/>
              </a:spcBef>
              <a:spcAft>
                <a:spcPts val="0"/>
              </a:spcAft>
              <a:buSzPct val="100000"/>
              <a:buChar char="•"/>
            </a:pPr>
            <a:r>
              <a:rPr i="1" lang="de-DE" sz="1800"/>
              <a:t>Identifying criteria for determining whether a ship produces reduced quantities of waste and manages it in a sustainable and environmentally sound manner</a:t>
            </a:r>
            <a:r>
              <a:rPr lang="de-DE" sz="1800"/>
              <a:t>, Jasper Faber, Anne Kleijn (CE Delft), Josephine Sturiale (CHEW Consultancy)Delft, CE Delft, March 2021</a:t>
            </a:r>
            <a:endParaRPr b="1" sz="1800"/>
          </a:p>
        </p:txBody>
      </p:sp>
      <p:sp>
        <p:nvSpPr>
          <p:cNvPr id="813" name="Google Shape;813;p32"/>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535353"/>
              </a:buClr>
              <a:buSzPts val="1800"/>
              <a:buNone/>
            </a:pPr>
            <a:r>
              <a:rPr lang="de-DE"/>
              <a:t>ALL HANDS ON DECK Module 12 – Environment &amp; Sustainability</a:t>
            </a:r>
            <a:endParaRPr/>
          </a:p>
          <a:p>
            <a:pPr indent="0" lvl="0" marL="0" rtl="0" algn="l">
              <a:lnSpc>
                <a:spcPct val="90000"/>
              </a:lnSpc>
              <a:spcBef>
                <a:spcPts val="0"/>
              </a:spcBef>
              <a:spcAft>
                <a:spcPts val="0"/>
              </a:spcAft>
              <a:buClr>
                <a:srgbClr val="535353"/>
              </a:buClr>
              <a:buSzPts val="1800"/>
              <a:buNone/>
            </a:pPr>
            <a:r>
              <a:t/>
            </a:r>
            <a:endParaRPr/>
          </a:p>
        </p:txBody>
      </p:sp>
      <p:pic>
        <p:nvPicPr>
          <p:cNvPr descr="Immagine che contiene testo&#10;&#10;Descrizione generata automaticamente" id="814" name="Google Shape;814;p32"/>
          <p:cNvPicPr preferRelativeResize="0"/>
          <p:nvPr/>
        </p:nvPicPr>
        <p:blipFill rotWithShape="1">
          <a:blip r:embed="rId7">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815" name="Google Shape;815;p32"/>
          <p:cNvPicPr preferRelativeResize="0"/>
          <p:nvPr/>
        </p:nvPicPr>
        <p:blipFill rotWithShape="1">
          <a:blip r:embed="rId8">
            <a:alphaModFix/>
          </a:blip>
          <a:srcRect b="0" l="0" r="0" t="0"/>
          <a:stretch/>
        </p:blipFill>
        <p:spPr>
          <a:xfrm>
            <a:off x="6969169" y="6115710"/>
            <a:ext cx="1789127" cy="368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188" name="Google Shape;188;p4"/>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1. EU regulation on ship recycling</a:t>
            </a:r>
            <a:endParaRPr/>
          </a:p>
        </p:txBody>
      </p:sp>
      <p:sp>
        <p:nvSpPr>
          <p:cNvPr id="189" name="Google Shape;189;p4"/>
          <p:cNvSpPr txBox="1"/>
          <p:nvPr>
            <p:ph idx="2" type="body"/>
          </p:nvPr>
        </p:nvSpPr>
        <p:spPr>
          <a:xfrm>
            <a:off x="735999" y="1021911"/>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500"/>
              <a:buNone/>
            </a:pPr>
            <a:r>
              <a:rPr lang="de-DE" sz="2500"/>
              <a:t>Introduction to ship pollution and emission worldwide</a:t>
            </a:r>
            <a:endParaRPr sz="2500"/>
          </a:p>
        </p:txBody>
      </p:sp>
      <p:sp>
        <p:nvSpPr>
          <p:cNvPr id="190" name="Google Shape;190;p4"/>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191" name="Google Shape;191;p4"/>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192" name="Google Shape;192;p4"/>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pic>
        <p:nvPicPr>
          <p:cNvPr descr="A picture containing sky, outdoor, blue, flag&#10;&#10;Description automatically generated" id="193" name="Google Shape;193;p4"/>
          <p:cNvPicPr preferRelativeResize="0"/>
          <p:nvPr/>
        </p:nvPicPr>
        <p:blipFill rotWithShape="1">
          <a:blip r:embed="rId5">
            <a:alphaModFix/>
          </a:blip>
          <a:srcRect b="0" l="0" r="0" t="0"/>
          <a:stretch/>
        </p:blipFill>
        <p:spPr>
          <a:xfrm flipH="1">
            <a:off x="846101" y="2392400"/>
            <a:ext cx="3455724" cy="2263501"/>
          </a:xfrm>
          <a:prstGeom prst="rect">
            <a:avLst/>
          </a:prstGeom>
          <a:noFill/>
          <a:ln>
            <a:noFill/>
          </a:ln>
        </p:spPr>
      </p:pic>
      <p:sp>
        <p:nvSpPr>
          <p:cNvPr id="194" name="Google Shape;194;p4"/>
          <p:cNvSpPr txBox="1"/>
          <p:nvPr/>
        </p:nvSpPr>
        <p:spPr>
          <a:xfrm>
            <a:off x="4699775" y="1785088"/>
            <a:ext cx="3896100" cy="4094400"/>
          </a:xfrm>
          <a:prstGeom prst="rect">
            <a:avLst/>
          </a:prstGeom>
          <a:noFill/>
          <a:ln>
            <a:noFill/>
          </a:ln>
        </p:spPr>
        <p:txBody>
          <a:bodyPr anchorCtr="0" anchor="t" bIns="45700" lIns="91425" spcFirstLastPara="1" rIns="91425" wrap="square" tIns="45700">
            <a:spAutoFit/>
          </a:bodyPr>
          <a:lstStyle/>
          <a:p>
            <a:pPr indent="-304800" lvl="0" marL="285750" marR="0" rtl="0" algn="l">
              <a:spcBef>
                <a:spcPts val="0"/>
              </a:spcBef>
              <a:spcAft>
                <a:spcPts val="0"/>
              </a:spcAft>
              <a:buClr>
                <a:srgbClr val="3A3838"/>
              </a:buClr>
              <a:buSzPts val="2200"/>
              <a:buFont typeface="Arial"/>
              <a:buChar char="•"/>
            </a:pPr>
            <a:r>
              <a:rPr b="0" i="0" lang="de-DE" sz="2200" u="none" cap="none" strike="noStrike">
                <a:solidFill>
                  <a:srgbClr val="3A3838"/>
                </a:solidFill>
                <a:latin typeface="Calibri"/>
                <a:ea typeface="Calibri"/>
                <a:cs typeface="Calibri"/>
                <a:sym typeface="Calibri"/>
              </a:rPr>
              <a:t>In April 2018 the </a:t>
            </a:r>
            <a:r>
              <a:rPr b="1" i="0" lang="de-DE" sz="2200" u="none" cap="none" strike="noStrike">
                <a:solidFill>
                  <a:srgbClr val="3A3838"/>
                </a:solidFill>
                <a:latin typeface="Calibri"/>
                <a:ea typeface="Calibri"/>
                <a:cs typeface="Calibri"/>
                <a:sym typeface="Calibri"/>
              </a:rPr>
              <a:t>International Maritime Organization</a:t>
            </a:r>
            <a:r>
              <a:rPr b="0" i="0" lang="de-DE" sz="2200" u="none" cap="none" strike="noStrike">
                <a:solidFill>
                  <a:srgbClr val="3A3838"/>
                </a:solidFill>
                <a:latin typeface="Calibri"/>
                <a:ea typeface="Calibri"/>
                <a:cs typeface="Calibri"/>
                <a:sym typeface="Calibri"/>
              </a:rPr>
              <a:t> (IMO) </a:t>
            </a:r>
            <a:r>
              <a:rPr b="0" i="0" lang="de-DE" sz="2200" u="sng" cap="none" strike="noStrike">
                <a:solidFill>
                  <a:schemeClr val="hlink"/>
                </a:solidFill>
                <a:latin typeface="Calibri"/>
                <a:ea typeface="Calibri"/>
                <a:cs typeface="Calibri"/>
                <a:sym typeface="Calibri"/>
                <a:hlinkClick r:id="rId6"/>
              </a:rPr>
              <a:t>agreed to a draft </a:t>
            </a:r>
            <a:r>
              <a:rPr b="1" i="0" lang="de-DE" sz="2200" u="sng" cap="none" strike="noStrike">
                <a:solidFill>
                  <a:schemeClr val="hlink"/>
                </a:solidFill>
                <a:latin typeface="Calibri"/>
                <a:ea typeface="Calibri"/>
                <a:cs typeface="Calibri"/>
                <a:sym typeface="Calibri"/>
                <a:hlinkClick r:id="rId7"/>
              </a:rPr>
              <a:t>greenhouse gas strategy</a:t>
            </a:r>
            <a:r>
              <a:rPr b="1" i="0" lang="de-DE" sz="2200" u="none" cap="none" strike="noStrike">
                <a:solidFill>
                  <a:srgbClr val="3A3838"/>
                </a:solidFill>
                <a:latin typeface="Calibri"/>
                <a:ea typeface="Calibri"/>
                <a:cs typeface="Calibri"/>
                <a:sym typeface="Calibri"/>
              </a:rPr>
              <a:t> </a:t>
            </a:r>
            <a:r>
              <a:rPr b="0" i="0" lang="de-DE" sz="2200" u="none" cap="none" strike="noStrike">
                <a:solidFill>
                  <a:srgbClr val="3A3838"/>
                </a:solidFill>
                <a:latin typeface="Calibri"/>
                <a:ea typeface="Calibri"/>
                <a:cs typeface="Calibri"/>
                <a:sym typeface="Calibri"/>
              </a:rPr>
              <a:t>for shipping requiring the shipping sector to </a:t>
            </a:r>
            <a:r>
              <a:rPr b="1" i="0" lang="de-DE" sz="2200" u="none" cap="none" strike="noStrike">
                <a:solidFill>
                  <a:srgbClr val="3A3838"/>
                </a:solidFill>
                <a:latin typeface="Calibri"/>
                <a:ea typeface="Calibri"/>
                <a:cs typeface="Calibri"/>
                <a:sym typeface="Calibri"/>
              </a:rPr>
              <a:t>reduce its emissions </a:t>
            </a:r>
            <a:r>
              <a:rPr b="0" i="0" lang="de-DE" sz="2200" u="none" cap="none" strike="noStrike">
                <a:solidFill>
                  <a:srgbClr val="3A3838"/>
                </a:solidFill>
                <a:latin typeface="Calibri"/>
                <a:ea typeface="Calibri"/>
                <a:cs typeface="Calibri"/>
                <a:sym typeface="Calibri"/>
              </a:rPr>
              <a:t>by at least </a:t>
            </a:r>
            <a:r>
              <a:rPr b="1" i="0" lang="de-DE" sz="2200" u="none" cap="none" strike="noStrike">
                <a:solidFill>
                  <a:srgbClr val="3A3838"/>
                </a:solidFill>
                <a:latin typeface="Calibri"/>
                <a:ea typeface="Calibri"/>
                <a:cs typeface="Calibri"/>
                <a:sym typeface="Calibri"/>
              </a:rPr>
              <a:t>50% by 2050 </a:t>
            </a:r>
            <a:r>
              <a:rPr b="0" i="0" lang="de-DE" sz="2200" u="none" cap="none" strike="noStrike">
                <a:solidFill>
                  <a:srgbClr val="3A3838"/>
                </a:solidFill>
                <a:latin typeface="Calibri"/>
                <a:ea typeface="Calibri"/>
                <a:cs typeface="Calibri"/>
                <a:sym typeface="Calibri"/>
              </a:rPr>
              <a:t>compared to 2008’ while pursuing efforts towards phasing them out as soon as possible. </a:t>
            </a:r>
            <a:endParaRPr sz="1700"/>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33"/>
          <p:cNvSpPr txBox="1"/>
          <p:nvPr>
            <p:ph idx="1" type="body"/>
          </p:nvPr>
        </p:nvSpPr>
        <p:spPr>
          <a:xfrm>
            <a:off x="727024" y="1966530"/>
            <a:ext cx="4473000" cy="525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45802F"/>
              </a:buClr>
              <a:buSzPts val="3200"/>
              <a:buNone/>
            </a:pPr>
            <a:r>
              <a:rPr lang="de-DE"/>
              <a:t>THANK YOU!</a:t>
            </a:r>
            <a:endParaRPr/>
          </a:p>
        </p:txBody>
      </p:sp>
      <p:sp>
        <p:nvSpPr>
          <p:cNvPr id="822" name="Google Shape;822;p33"/>
          <p:cNvSpPr txBox="1"/>
          <p:nvPr>
            <p:ph idx="4" type="body"/>
          </p:nvPr>
        </p:nvSpPr>
        <p:spPr>
          <a:xfrm>
            <a:off x="688712" y="1918487"/>
            <a:ext cx="4464000" cy="2863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535353"/>
              </a:buClr>
              <a:buSzPts val="2400"/>
              <a:buNone/>
            </a:pPr>
            <a:r>
              <a:t/>
            </a:r>
            <a:endParaRPr/>
          </a:p>
          <a:p>
            <a:pPr indent="0" lvl="0" marL="0" rtl="0" algn="ctr">
              <a:lnSpc>
                <a:spcPct val="100000"/>
              </a:lnSpc>
              <a:spcBef>
                <a:spcPts val="0"/>
              </a:spcBef>
              <a:spcAft>
                <a:spcPts val="0"/>
              </a:spcAft>
              <a:buClr>
                <a:srgbClr val="535353"/>
              </a:buClr>
              <a:buSzPts val="2400"/>
              <a:buNone/>
            </a:pPr>
            <a:r>
              <a:t/>
            </a:r>
            <a:endParaRPr/>
          </a:p>
          <a:p>
            <a:pPr indent="0" lvl="0" marL="0" rtl="0" algn="ctr">
              <a:lnSpc>
                <a:spcPct val="100000"/>
              </a:lnSpc>
              <a:spcBef>
                <a:spcPts val="0"/>
              </a:spcBef>
              <a:spcAft>
                <a:spcPts val="0"/>
              </a:spcAft>
              <a:buClr>
                <a:schemeClr val="dk1"/>
              </a:buClr>
              <a:buSzPts val="1100"/>
              <a:buFont typeface="Arial"/>
              <a:buNone/>
            </a:pPr>
            <a:r>
              <a:rPr lang="de-DE"/>
              <a:t>Don’t forget to follow AHOD on Facebook, and for the last news go visit the project website.</a:t>
            </a:r>
            <a:endParaRPr/>
          </a:p>
          <a:p>
            <a:pPr indent="0" lvl="0" marL="0" rtl="0" algn="ctr">
              <a:lnSpc>
                <a:spcPct val="100000"/>
              </a:lnSpc>
              <a:spcBef>
                <a:spcPts val="0"/>
              </a:spcBef>
              <a:spcAft>
                <a:spcPts val="0"/>
              </a:spcAft>
              <a:buClr>
                <a:schemeClr val="dk1"/>
              </a:buClr>
              <a:buSzPts val="1100"/>
              <a:buFont typeface="Arial"/>
              <a:buNone/>
            </a:pPr>
            <a:r>
              <a:rPr lang="de-DE" u="sng">
                <a:solidFill>
                  <a:schemeClr val="hlink"/>
                </a:solidFill>
                <a:hlinkClick r:id="rId3"/>
              </a:rPr>
              <a:t>https://allhandsondeck.eu/</a:t>
            </a:r>
            <a:r>
              <a:rPr lang="de-DE"/>
              <a:t>  </a:t>
            </a:r>
            <a:endParaRPr/>
          </a:p>
          <a:p>
            <a:pPr indent="0" lvl="0" marL="0" rtl="0" algn="ctr">
              <a:lnSpc>
                <a:spcPct val="100000"/>
              </a:lnSpc>
              <a:spcBef>
                <a:spcPts val="0"/>
              </a:spcBef>
              <a:spcAft>
                <a:spcPts val="0"/>
              </a:spcAft>
              <a:buClr>
                <a:srgbClr val="535353"/>
              </a:buClr>
              <a:buSzPts val="24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1039882490f_0_53"/>
          <p:cNvSpPr txBox="1"/>
          <p:nvPr>
            <p:ph idx="12" type="sldNum"/>
          </p:nvPr>
        </p:nvSpPr>
        <p:spPr>
          <a:xfrm>
            <a:off x="6426200" y="179047"/>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200" name="Google Shape;200;g1039882490f_0_53"/>
          <p:cNvSpPr txBox="1"/>
          <p:nvPr>
            <p:ph idx="1" type="body"/>
          </p:nvPr>
        </p:nvSpPr>
        <p:spPr>
          <a:xfrm>
            <a:off x="735999" y="560494"/>
            <a:ext cx="7671300" cy="45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1. EU regulation on ship recycling</a:t>
            </a:r>
            <a:endParaRPr/>
          </a:p>
        </p:txBody>
      </p:sp>
      <p:sp>
        <p:nvSpPr>
          <p:cNvPr id="201" name="Google Shape;201;g1039882490f_0_53"/>
          <p:cNvSpPr txBox="1"/>
          <p:nvPr>
            <p:ph idx="2" type="body"/>
          </p:nvPr>
        </p:nvSpPr>
        <p:spPr>
          <a:xfrm>
            <a:off x="735999" y="1021911"/>
            <a:ext cx="7671300" cy="52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500"/>
              <a:buNone/>
            </a:pPr>
            <a:r>
              <a:rPr lang="de-DE" sz="2500"/>
              <a:t>Introduction to ship pollution and emission worldwide</a:t>
            </a:r>
            <a:endParaRPr sz="2500"/>
          </a:p>
        </p:txBody>
      </p:sp>
      <p:sp>
        <p:nvSpPr>
          <p:cNvPr id="202" name="Google Shape;202;g1039882490f_0_53"/>
          <p:cNvSpPr txBox="1"/>
          <p:nvPr>
            <p:ph idx="3" type="body"/>
          </p:nvPr>
        </p:nvSpPr>
        <p:spPr>
          <a:xfrm>
            <a:off x="736000" y="1714500"/>
            <a:ext cx="4489200" cy="4077300"/>
          </a:xfrm>
          <a:prstGeom prst="rect">
            <a:avLst/>
          </a:prstGeom>
          <a:noFill/>
          <a:ln>
            <a:noFill/>
          </a:ln>
        </p:spPr>
        <p:txBody>
          <a:bodyPr anchorCtr="0" anchor="t" bIns="45700" lIns="91425" spcFirstLastPara="1" rIns="91425" wrap="square" tIns="45700">
            <a:normAutofit lnSpcReduction="20000"/>
          </a:bodyPr>
          <a:lstStyle/>
          <a:p>
            <a:pPr indent="-377190" lvl="0" marL="342900" rtl="0" algn="l">
              <a:lnSpc>
                <a:spcPct val="100000"/>
              </a:lnSpc>
              <a:spcBef>
                <a:spcPts val="0"/>
              </a:spcBef>
              <a:spcAft>
                <a:spcPts val="0"/>
              </a:spcAft>
              <a:buClr>
                <a:srgbClr val="535353"/>
              </a:buClr>
              <a:buSzPts val="2400"/>
              <a:buFont typeface="Arial"/>
              <a:buChar char="•"/>
            </a:pPr>
            <a:r>
              <a:rPr lang="de-DE"/>
              <a:t>The IMO’s</a:t>
            </a:r>
            <a:r>
              <a:rPr b="1" lang="de-DE"/>
              <a:t> Energy Efficiency Design Index </a:t>
            </a:r>
            <a:r>
              <a:rPr lang="de-DE"/>
              <a:t>(EEDI), approved in July 2011, is the first globally-binding design standard aimed at abating climate change from shipping. It entered into force in 2013. </a:t>
            </a:r>
            <a:endParaRPr/>
          </a:p>
          <a:p>
            <a:pPr indent="0" lvl="0" marL="342900" rtl="0" algn="l">
              <a:lnSpc>
                <a:spcPct val="100000"/>
              </a:lnSpc>
              <a:spcBef>
                <a:spcPts val="0"/>
              </a:spcBef>
              <a:spcAft>
                <a:spcPts val="0"/>
              </a:spcAft>
              <a:buNone/>
            </a:pPr>
            <a:r>
              <a:t/>
            </a:r>
            <a:endParaRPr/>
          </a:p>
          <a:p>
            <a:pPr indent="-377190" lvl="0" marL="342900" rtl="0" algn="l">
              <a:lnSpc>
                <a:spcPct val="100000"/>
              </a:lnSpc>
              <a:spcBef>
                <a:spcPts val="0"/>
              </a:spcBef>
              <a:spcAft>
                <a:spcPts val="0"/>
              </a:spcAft>
              <a:buClr>
                <a:srgbClr val="535353"/>
              </a:buClr>
              <a:buSzPts val="2400"/>
              <a:buFont typeface="Arial"/>
              <a:buChar char="•"/>
            </a:pPr>
            <a:r>
              <a:rPr lang="de-DE"/>
              <a:t>The index requires new ships to become more energy-efficient, with standards that will be made increasingly more stringent over time. </a:t>
            </a:r>
            <a:endParaRPr/>
          </a:p>
        </p:txBody>
      </p:sp>
      <p:sp>
        <p:nvSpPr>
          <p:cNvPr id="203" name="Google Shape;203;g1039882490f_0_53"/>
          <p:cNvSpPr txBox="1"/>
          <p:nvPr>
            <p:ph idx="4" type="body"/>
          </p:nvPr>
        </p:nvSpPr>
        <p:spPr>
          <a:xfrm>
            <a:off x="735999" y="240917"/>
            <a:ext cx="7671300" cy="27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204" name="Google Shape;204;g1039882490f_0_53"/>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205" name="Google Shape;205;g1039882490f_0_53"/>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pic>
        <p:nvPicPr>
          <p:cNvPr id="206" name="Google Shape;206;g1039882490f_0_53"/>
          <p:cNvPicPr preferRelativeResize="0"/>
          <p:nvPr/>
        </p:nvPicPr>
        <p:blipFill>
          <a:blip r:embed="rId5">
            <a:alphaModFix/>
          </a:blip>
          <a:stretch>
            <a:fillRect/>
          </a:stretch>
        </p:blipFill>
        <p:spPr>
          <a:xfrm>
            <a:off x="5225200" y="2299111"/>
            <a:ext cx="3613999" cy="2710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5"/>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212" name="Google Shape;212;p5"/>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1. EU regulation on ship recycling</a:t>
            </a:r>
            <a:endParaRPr/>
          </a:p>
        </p:txBody>
      </p:sp>
      <p:sp>
        <p:nvSpPr>
          <p:cNvPr id="213" name="Google Shape;213;p5"/>
          <p:cNvSpPr txBox="1"/>
          <p:nvPr>
            <p:ph idx="2" type="body"/>
          </p:nvPr>
        </p:nvSpPr>
        <p:spPr>
          <a:xfrm>
            <a:off x="735999" y="1021911"/>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500"/>
              <a:buNone/>
            </a:pPr>
            <a:r>
              <a:rPr lang="de-DE" sz="2500"/>
              <a:t>Introduction to ship pollution and emission worldwide</a:t>
            </a:r>
            <a:endParaRPr sz="2500"/>
          </a:p>
        </p:txBody>
      </p:sp>
      <p:sp>
        <p:nvSpPr>
          <p:cNvPr id="214" name="Google Shape;214;p5"/>
          <p:cNvSpPr txBox="1"/>
          <p:nvPr>
            <p:ph idx="3" type="body"/>
          </p:nvPr>
        </p:nvSpPr>
        <p:spPr>
          <a:xfrm>
            <a:off x="735999" y="1548869"/>
            <a:ext cx="4175968" cy="428721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535353"/>
              </a:buClr>
              <a:buSzPts val="1700"/>
              <a:buFont typeface="Arial"/>
              <a:buChar char="•"/>
            </a:pPr>
            <a:r>
              <a:rPr b="1" lang="de-DE" sz="1700"/>
              <a:t>Ship recycling </a:t>
            </a:r>
            <a:r>
              <a:rPr lang="de-DE" sz="1700"/>
              <a:t>is a highly complex and </a:t>
            </a:r>
            <a:r>
              <a:rPr b="1" lang="de-DE" sz="1700"/>
              <a:t>controversial</a:t>
            </a:r>
            <a:r>
              <a:rPr lang="de-DE" sz="1700"/>
              <a:t> issue. Nowadays, most ship dismantling activities take place in India, Pakistan or Bangladesh, in substandard facilities that lack the technology needed to ensure the safe and environmentally sound management and disposal of hazardous materials contained in ships. </a:t>
            </a:r>
            <a:endParaRPr/>
          </a:p>
          <a:p>
            <a:pPr indent="0" lvl="0" marL="0" rtl="0" algn="l">
              <a:lnSpc>
                <a:spcPct val="100000"/>
              </a:lnSpc>
              <a:spcBef>
                <a:spcPts val="0"/>
              </a:spcBef>
              <a:spcAft>
                <a:spcPts val="0"/>
              </a:spcAft>
              <a:buClr>
                <a:srgbClr val="535353"/>
              </a:buClr>
              <a:buSzPts val="1700"/>
              <a:buNone/>
            </a:pPr>
            <a:r>
              <a:t/>
            </a:r>
            <a:endParaRPr sz="1700"/>
          </a:p>
          <a:p>
            <a:pPr indent="-342900" lvl="0" marL="342900" rtl="0" algn="l">
              <a:lnSpc>
                <a:spcPct val="100000"/>
              </a:lnSpc>
              <a:spcBef>
                <a:spcPts val="0"/>
              </a:spcBef>
              <a:spcAft>
                <a:spcPts val="0"/>
              </a:spcAft>
              <a:buClr>
                <a:srgbClr val="535353"/>
              </a:buClr>
              <a:buSzPts val="1700"/>
              <a:buFont typeface="Arial"/>
              <a:buChar char="•"/>
            </a:pPr>
            <a:r>
              <a:rPr lang="de-DE" sz="1700"/>
              <a:t>From a different perspective, ship dismantling represents a </a:t>
            </a:r>
            <a:r>
              <a:rPr b="1" lang="de-DE" sz="1700"/>
              <a:t>sustainable method </a:t>
            </a:r>
            <a:r>
              <a:rPr lang="de-DE" sz="1700"/>
              <a:t>of disposing of end-of-life vessels; it provides employment opportunities and leads to </a:t>
            </a:r>
            <a:r>
              <a:rPr b="1" lang="de-DE" sz="1700"/>
              <a:t>reuse</a:t>
            </a:r>
            <a:r>
              <a:rPr lang="de-DE" sz="1700"/>
              <a:t> of large amounts of valuable resources.</a:t>
            </a:r>
            <a:endParaRPr/>
          </a:p>
        </p:txBody>
      </p:sp>
      <p:sp>
        <p:nvSpPr>
          <p:cNvPr id="215" name="Google Shape;215;p5"/>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216" name="Google Shape;216;p5"/>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217" name="Google Shape;217;p5"/>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pic>
        <p:nvPicPr>
          <p:cNvPr descr="Map&#10;&#10;Description automatically generated" id="218" name="Google Shape;218;p5"/>
          <p:cNvPicPr preferRelativeResize="0"/>
          <p:nvPr/>
        </p:nvPicPr>
        <p:blipFill rotWithShape="1">
          <a:blip r:embed="rId5">
            <a:alphaModFix/>
          </a:blip>
          <a:srcRect b="7878" l="0" r="0" t="0"/>
          <a:stretch/>
        </p:blipFill>
        <p:spPr>
          <a:xfrm>
            <a:off x="4911967" y="2086929"/>
            <a:ext cx="4039171" cy="26841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6"/>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224" name="Google Shape;224;p6"/>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1. EU regulation on ship recycling</a:t>
            </a:r>
            <a:endParaRPr/>
          </a:p>
        </p:txBody>
      </p:sp>
      <p:sp>
        <p:nvSpPr>
          <p:cNvPr id="225" name="Google Shape;225;p6"/>
          <p:cNvSpPr txBox="1"/>
          <p:nvPr>
            <p:ph idx="2" type="body"/>
          </p:nvPr>
        </p:nvSpPr>
        <p:spPr>
          <a:xfrm>
            <a:off x="735999" y="1021911"/>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500"/>
              <a:buNone/>
            </a:pPr>
            <a:r>
              <a:rPr lang="de-DE" sz="2500"/>
              <a:t>The regulation (EU) No. 1257/2013 on ship recycling</a:t>
            </a:r>
            <a:endParaRPr sz="2500"/>
          </a:p>
        </p:txBody>
      </p:sp>
      <p:sp>
        <p:nvSpPr>
          <p:cNvPr id="226" name="Google Shape;226;p6"/>
          <p:cNvSpPr txBox="1"/>
          <p:nvPr>
            <p:ph idx="3" type="body"/>
          </p:nvPr>
        </p:nvSpPr>
        <p:spPr>
          <a:xfrm>
            <a:off x="735999" y="1699343"/>
            <a:ext cx="7671400" cy="1725971"/>
          </a:xfrm>
          <a:prstGeom prst="rect">
            <a:avLst/>
          </a:prstGeom>
          <a:noFill/>
          <a:ln>
            <a:noFill/>
          </a:ln>
        </p:spPr>
        <p:txBody>
          <a:bodyPr anchorCtr="0" anchor="t" bIns="45700" lIns="91425" spcFirstLastPara="1" rIns="91425" wrap="square" tIns="45700">
            <a:normAutofit fontScale="77500" lnSpcReduction="10000"/>
          </a:bodyPr>
          <a:lstStyle/>
          <a:p>
            <a:pPr indent="0" lvl="0" marL="0" rtl="0" algn="ctr">
              <a:lnSpc>
                <a:spcPct val="100000"/>
              </a:lnSpc>
              <a:spcBef>
                <a:spcPts val="0"/>
              </a:spcBef>
              <a:spcAft>
                <a:spcPts val="0"/>
              </a:spcAft>
              <a:buClr>
                <a:srgbClr val="535353"/>
              </a:buClr>
              <a:buSzPct val="100000"/>
              <a:buNone/>
            </a:pPr>
            <a:r>
              <a:rPr lang="de-DE"/>
              <a:t>This </a:t>
            </a:r>
            <a:r>
              <a:rPr lang="de-DE" u="sng">
                <a:solidFill>
                  <a:schemeClr val="hlink"/>
                </a:solidFill>
                <a:hlinkClick r:id="rId3"/>
              </a:rPr>
              <a:t>EU Regulation </a:t>
            </a:r>
            <a:r>
              <a:rPr lang="de-DE"/>
              <a:t>covers the </a:t>
            </a:r>
            <a:r>
              <a:rPr b="1" lang="de-DE"/>
              <a:t>design, construction, operation and preparation of ships</a:t>
            </a:r>
            <a:r>
              <a:rPr lang="de-DE"/>
              <a:t> with a view to facilitating safe and environmentally friendly recycling, without compromising the safety and efficiency operations of the ships. It also affects the operation of the </a:t>
            </a:r>
            <a:r>
              <a:rPr b="1" lang="de-DE"/>
              <a:t>second ship recycling facilities</a:t>
            </a:r>
            <a:r>
              <a:rPr lang="de-DE"/>
              <a:t>, safe and environmentally friendly methods, and the establishment of an adequate enforcement mechanism for ship recycling.</a:t>
            </a:r>
            <a:endParaRPr/>
          </a:p>
        </p:txBody>
      </p:sp>
      <p:sp>
        <p:nvSpPr>
          <p:cNvPr id="227" name="Google Shape;227;p6"/>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228" name="Google Shape;228;p6"/>
          <p:cNvPicPr preferRelativeResize="0"/>
          <p:nvPr/>
        </p:nvPicPr>
        <p:blipFill rotWithShape="1">
          <a:blip r:embed="rId4">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229" name="Google Shape;229;p6"/>
          <p:cNvPicPr preferRelativeResize="0"/>
          <p:nvPr/>
        </p:nvPicPr>
        <p:blipFill rotWithShape="1">
          <a:blip r:embed="rId5">
            <a:alphaModFix/>
          </a:blip>
          <a:srcRect b="0" l="0" r="0" t="0"/>
          <a:stretch/>
        </p:blipFill>
        <p:spPr>
          <a:xfrm>
            <a:off x="6969169" y="6115710"/>
            <a:ext cx="1789127" cy="368049"/>
          </a:xfrm>
          <a:prstGeom prst="rect">
            <a:avLst/>
          </a:prstGeom>
          <a:noFill/>
          <a:ln>
            <a:noFill/>
          </a:ln>
        </p:spPr>
      </p:pic>
      <p:pic>
        <p:nvPicPr>
          <p:cNvPr descr="A picture containing flying, several&#10;&#10;Description automatically generated" id="230" name="Google Shape;230;p6"/>
          <p:cNvPicPr preferRelativeResize="0"/>
          <p:nvPr/>
        </p:nvPicPr>
        <p:blipFill rotWithShape="1">
          <a:blip r:embed="rId6">
            <a:alphaModFix/>
          </a:blip>
          <a:srcRect b="0" l="0" r="0" t="0"/>
          <a:stretch/>
        </p:blipFill>
        <p:spPr>
          <a:xfrm>
            <a:off x="2636202" y="3319587"/>
            <a:ext cx="3848100" cy="2108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7"/>
          <p:cNvSpPr txBox="1"/>
          <p:nvPr>
            <p:ph idx="12" type="sldNum"/>
          </p:nvPr>
        </p:nvSpPr>
        <p:spPr>
          <a:xfrm>
            <a:off x="6426200" y="179047"/>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
        <p:nvSpPr>
          <p:cNvPr id="236" name="Google Shape;236;p7"/>
          <p:cNvSpPr txBox="1"/>
          <p:nvPr>
            <p:ph idx="1" type="body"/>
          </p:nvPr>
        </p:nvSpPr>
        <p:spPr>
          <a:xfrm>
            <a:off x="735999" y="560494"/>
            <a:ext cx="7671401" cy="4526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5802F"/>
              </a:buClr>
              <a:buSzPts val="3200"/>
              <a:buNone/>
            </a:pPr>
            <a:r>
              <a:rPr lang="de-DE"/>
              <a:t>1. EU regulation on ship recycling</a:t>
            </a:r>
            <a:endParaRPr/>
          </a:p>
        </p:txBody>
      </p:sp>
      <p:sp>
        <p:nvSpPr>
          <p:cNvPr id="237" name="Google Shape;237;p7"/>
          <p:cNvSpPr txBox="1"/>
          <p:nvPr>
            <p:ph idx="2" type="body"/>
          </p:nvPr>
        </p:nvSpPr>
        <p:spPr>
          <a:xfrm>
            <a:off x="735999" y="1021911"/>
            <a:ext cx="7671401" cy="52695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2500"/>
              <a:buNone/>
            </a:pPr>
            <a:r>
              <a:rPr lang="de-DE" sz="2500"/>
              <a:t>The regulation (EU) No. 1257/2013 on ship recycling</a:t>
            </a:r>
            <a:endParaRPr sz="2500"/>
          </a:p>
        </p:txBody>
      </p:sp>
      <p:grpSp>
        <p:nvGrpSpPr>
          <p:cNvPr id="238" name="Google Shape;238;p7"/>
          <p:cNvGrpSpPr/>
          <p:nvPr/>
        </p:nvGrpSpPr>
        <p:grpSpPr>
          <a:xfrm>
            <a:off x="931366" y="1616255"/>
            <a:ext cx="3522023" cy="3937749"/>
            <a:chOff x="195367" y="2734"/>
            <a:chExt cx="3522023" cy="3937749"/>
          </a:xfrm>
        </p:grpSpPr>
        <p:sp>
          <p:nvSpPr>
            <p:cNvPr id="239" name="Google Shape;239;p7"/>
            <p:cNvSpPr/>
            <p:nvPr/>
          </p:nvSpPr>
          <p:spPr>
            <a:xfrm>
              <a:off x="1676169" y="2007043"/>
              <a:ext cx="716521" cy="1731504"/>
            </a:xfrm>
            <a:custGeom>
              <a:rect b="b" l="l" r="r" t="t"/>
              <a:pathLst>
                <a:path extrusionOk="0" h="120000" w="120000">
                  <a:moveTo>
                    <a:pt x="0" y="0"/>
                  </a:moveTo>
                  <a:lnTo>
                    <a:pt x="60000" y="0"/>
                  </a:lnTo>
                  <a:lnTo>
                    <a:pt x="60000" y="120000"/>
                  </a:lnTo>
                  <a:lnTo>
                    <a:pt x="120000" y="120000"/>
                  </a:lnTo>
                </a:path>
              </a:pathLst>
            </a:custGeom>
            <a:noFill/>
            <a:ln cap="flat" cmpd="sng" w="12700">
              <a:solidFill>
                <a:srgbClr val="87B76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
            <p:cNvSpPr txBox="1"/>
            <p:nvPr/>
          </p:nvSpPr>
          <p:spPr>
            <a:xfrm>
              <a:off x="1987582" y="2825948"/>
              <a:ext cx="93695" cy="9369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600"/>
                <a:buFont typeface="Calibri"/>
                <a:buNone/>
              </a:pPr>
              <a:r>
                <a:t/>
              </a:r>
              <a:endParaRPr sz="600">
                <a:solidFill>
                  <a:schemeClr val="dk1"/>
                </a:solidFill>
                <a:latin typeface="Calibri"/>
                <a:ea typeface="Calibri"/>
                <a:cs typeface="Calibri"/>
                <a:sym typeface="Calibri"/>
              </a:endParaRPr>
            </a:p>
          </p:txBody>
        </p:sp>
        <p:sp>
          <p:nvSpPr>
            <p:cNvPr id="241" name="Google Shape;241;p7"/>
            <p:cNvSpPr/>
            <p:nvPr/>
          </p:nvSpPr>
          <p:spPr>
            <a:xfrm>
              <a:off x="1676169" y="2007043"/>
              <a:ext cx="716521" cy="1226664"/>
            </a:xfrm>
            <a:custGeom>
              <a:rect b="b" l="l" r="r" t="t"/>
              <a:pathLst>
                <a:path extrusionOk="0" h="120000" w="120000">
                  <a:moveTo>
                    <a:pt x="0" y="0"/>
                  </a:moveTo>
                  <a:lnTo>
                    <a:pt x="60000" y="0"/>
                  </a:lnTo>
                  <a:lnTo>
                    <a:pt x="60000" y="120000"/>
                  </a:lnTo>
                  <a:lnTo>
                    <a:pt x="120000" y="120000"/>
                  </a:lnTo>
                </a:path>
              </a:pathLst>
            </a:custGeom>
            <a:noFill/>
            <a:ln cap="flat" cmpd="sng" w="12700">
              <a:solidFill>
                <a:srgbClr val="87B76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7"/>
            <p:cNvSpPr txBox="1"/>
            <p:nvPr/>
          </p:nvSpPr>
          <p:spPr>
            <a:xfrm>
              <a:off x="1998915" y="2584860"/>
              <a:ext cx="71030" cy="7103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43" name="Google Shape;243;p7"/>
            <p:cNvSpPr/>
            <p:nvPr/>
          </p:nvSpPr>
          <p:spPr>
            <a:xfrm>
              <a:off x="1676169" y="2007043"/>
              <a:ext cx="716521" cy="721825"/>
            </a:xfrm>
            <a:custGeom>
              <a:rect b="b" l="l" r="r" t="t"/>
              <a:pathLst>
                <a:path extrusionOk="0" h="120000" w="120000">
                  <a:moveTo>
                    <a:pt x="0" y="0"/>
                  </a:moveTo>
                  <a:lnTo>
                    <a:pt x="60000" y="0"/>
                  </a:lnTo>
                  <a:lnTo>
                    <a:pt x="60000" y="120000"/>
                  </a:lnTo>
                  <a:lnTo>
                    <a:pt x="120000" y="120000"/>
                  </a:lnTo>
                </a:path>
              </a:pathLst>
            </a:custGeom>
            <a:noFill/>
            <a:ln cap="flat" cmpd="sng" w="12700">
              <a:solidFill>
                <a:srgbClr val="87B76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7"/>
            <p:cNvSpPr txBox="1"/>
            <p:nvPr/>
          </p:nvSpPr>
          <p:spPr>
            <a:xfrm>
              <a:off x="2009003" y="2342529"/>
              <a:ext cx="50853" cy="5085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45" name="Google Shape;245;p7"/>
            <p:cNvSpPr/>
            <p:nvPr/>
          </p:nvSpPr>
          <p:spPr>
            <a:xfrm>
              <a:off x="1676169" y="2007043"/>
              <a:ext cx="716521" cy="216985"/>
            </a:xfrm>
            <a:custGeom>
              <a:rect b="b" l="l" r="r" t="t"/>
              <a:pathLst>
                <a:path extrusionOk="0" h="120000" w="120000">
                  <a:moveTo>
                    <a:pt x="0" y="0"/>
                  </a:moveTo>
                  <a:lnTo>
                    <a:pt x="60000" y="0"/>
                  </a:lnTo>
                  <a:lnTo>
                    <a:pt x="60000" y="120000"/>
                  </a:lnTo>
                  <a:lnTo>
                    <a:pt x="120000" y="120000"/>
                  </a:lnTo>
                </a:path>
              </a:pathLst>
            </a:custGeom>
            <a:noFill/>
            <a:ln cap="flat" cmpd="sng" w="12700">
              <a:solidFill>
                <a:srgbClr val="87B76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
            <p:cNvSpPr txBox="1"/>
            <p:nvPr/>
          </p:nvSpPr>
          <p:spPr>
            <a:xfrm>
              <a:off x="2015714" y="2096819"/>
              <a:ext cx="37432" cy="3743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47" name="Google Shape;247;p7"/>
            <p:cNvSpPr/>
            <p:nvPr/>
          </p:nvSpPr>
          <p:spPr>
            <a:xfrm>
              <a:off x="1676169" y="1719189"/>
              <a:ext cx="716521" cy="287854"/>
            </a:xfrm>
            <a:custGeom>
              <a:rect b="b" l="l" r="r" t="t"/>
              <a:pathLst>
                <a:path extrusionOk="0" h="120000" w="120000">
                  <a:moveTo>
                    <a:pt x="0" y="120000"/>
                  </a:moveTo>
                  <a:lnTo>
                    <a:pt x="60000" y="120000"/>
                  </a:lnTo>
                  <a:lnTo>
                    <a:pt x="60000" y="0"/>
                  </a:lnTo>
                  <a:lnTo>
                    <a:pt x="120000" y="0"/>
                  </a:lnTo>
                </a:path>
              </a:pathLst>
            </a:custGeom>
            <a:noFill/>
            <a:ln cap="flat" cmpd="sng" w="12700">
              <a:solidFill>
                <a:srgbClr val="87B76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7"/>
            <p:cNvSpPr txBox="1"/>
            <p:nvPr/>
          </p:nvSpPr>
          <p:spPr>
            <a:xfrm>
              <a:off x="2015125" y="1843811"/>
              <a:ext cx="38609" cy="3860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49" name="Google Shape;249;p7"/>
            <p:cNvSpPr/>
            <p:nvPr/>
          </p:nvSpPr>
          <p:spPr>
            <a:xfrm>
              <a:off x="1676169" y="1214349"/>
              <a:ext cx="716521" cy="792694"/>
            </a:xfrm>
            <a:custGeom>
              <a:rect b="b" l="l" r="r" t="t"/>
              <a:pathLst>
                <a:path extrusionOk="0" h="120000" w="120000">
                  <a:moveTo>
                    <a:pt x="0" y="120000"/>
                  </a:moveTo>
                  <a:lnTo>
                    <a:pt x="60000" y="120000"/>
                  </a:lnTo>
                  <a:lnTo>
                    <a:pt x="60000" y="0"/>
                  </a:lnTo>
                  <a:lnTo>
                    <a:pt x="120000" y="0"/>
                  </a:lnTo>
                </a:path>
              </a:pathLst>
            </a:custGeom>
            <a:noFill/>
            <a:ln cap="flat" cmpd="sng" w="12700">
              <a:solidFill>
                <a:srgbClr val="87B76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7"/>
            <p:cNvSpPr txBox="1"/>
            <p:nvPr/>
          </p:nvSpPr>
          <p:spPr>
            <a:xfrm>
              <a:off x="2007717" y="1583983"/>
              <a:ext cx="53426" cy="5342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51" name="Google Shape;251;p7"/>
            <p:cNvSpPr/>
            <p:nvPr/>
          </p:nvSpPr>
          <p:spPr>
            <a:xfrm>
              <a:off x="1676169" y="709509"/>
              <a:ext cx="716521" cy="1297533"/>
            </a:xfrm>
            <a:custGeom>
              <a:rect b="b" l="l" r="r" t="t"/>
              <a:pathLst>
                <a:path extrusionOk="0" h="120000" w="120000">
                  <a:moveTo>
                    <a:pt x="0" y="120000"/>
                  </a:moveTo>
                  <a:lnTo>
                    <a:pt x="60000" y="120000"/>
                  </a:lnTo>
                  <a:lnTo>
                    <a:pt x="60000" y="0"/>
                  </a:lnTo>
                  <a:lnTo>
                    <a:pt x="120000" y="0"/>
                  </a:lnTo>
                </a:path>
              </a:pathLst>
            </a:custGeom>
            <a:noFill/>
            <a:ln cap="flat" cmpd="sng" w="12700">
              <a:solidFill>
                <a:srgbClr val="87B76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7"/>
            <p:cNvSpPr txBox="1"/>
            <p:nvPr/>
          </p:nvSpPr>
          <p:spPr>
            <a:xfrm>
              <a:off x="1997374" y="1321220"/>
              <a:ext cx="74111" cy="7411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253" name="Google Shape;253;p7"/>
            <p:cNvSpPr/>
            <p:nvPr/>
          </p:nvSpPr>
          <p:spPr>
            <a:xfrm>
              <a:off x="1676169" y="204669"/>
              <a:ext cx="716521" cy="1802373"/>
            </a:xfrm>
            <a:custGeom>
              <a:rect b="b" l="l" r="r" t="t"/>
              <a:pathLst>
                <a:path extrusionOk="0" h="120000" w="120000">
                  <a:moveTo>
                    <a:pt x="0" y="120000"/>
                  </a:moveTo>
                  <a:lnTo>
                    <a:pt x="60000" y="120000"/>
                  </a:lnTo>
                  <a:lnTo>
                    <a:pt x="60000" y="0"/>
                  </a:lnTo>
                  <a:lnTo>
                    <a:pt x="120000" y="0"/>
                  </a:lnTo>
                </a:path>
              </a:pathLst>
            </a:custGeom>
            <a:noFill/>
            <a:ln cap="flat" cmpd="sng" w="12700">
              <a:solidFill>
                <a:srgbClr val="87B76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7"/>
            <p:cNvSpPr txBox="1"/>
            <p:nvPr/>
          </p:nvSpPr>
          <p:spPr>
            <a:xfrm>
              <a:off x="1985941" y="1057367"/>
              <a:ext cx="96978" cy="9697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600"/>
                <a:buFont typeface="Calibri"/>
                <a:buNone/>
              </a:pPr>
              <a:r>
                <a:t/>
              </a:r>
              <a:endParaRPr sz="600">
                <a:solidFill>
                  <a:schemeClr val="dk1"/>
                </a:solidFill>
                <a:latin typeface="Calibri"/>
                <a:ea typeface="Calibri"/>
                <a:cs typeface="Calibri"/>
                <a:sym typeface="Calibri"/>
              </a:endParaRPr>
            </a:p>
          </p:txBody>
        </p:sp>
        <p:sp>
          <p:nvSpPr>
            <p:cNvPr id="255" name="Google Shape;255;p7"/>
            <p:cNvSpPr/>
            <p:nvPr/>
          </p:nvSpPr>
          <p:spPr>
            <a:xfrm>
              <a:off x="195367" y="1251328"/>
              <a:ext cx="1450176" cy="1511429"/>
            </a:xfrm>
            <a:prstGeom prst="rect">
              <a:avLst/>
            </a:prstGeom>
            <a:gradFill>
              <a:gsLst>
                <a:gs pos="0">
                  <a:srgbClr val="B4D4A5">
                    <a:alpha val="80000"/>
                  </a:srgbClr>
                </a:gs>
                <a:gs pos="50000">
                  <a:srgbClr val="A8CD97">
                    <a:alpha val="80000"/>
                  </a:srgbClr>
                </a:gs>
                <a:gs pos="100000">
                  <a:srgbClr val="9BC985">
                    <a:alpha val="80000"/>
                  </a:srgbClr>
                </a:gs>
              </a:gsLst>
              <a:lin ang="5400000" scaled="0"/>
            </a:gra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7"/>
            <p:cNvSpPr txBox="1"/>
            <p:nvPr/>
          </p:nvSpPr>
          <p:spPr>
            <a:xfrm>
              <a:off x="195367" y="1251328"/>
              <a:ext cx="1450176" cy="1511429"/>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3A3838"/>
                </a:buClr>
                <a:buSzPts val="1800"/>
                <a:buFont typeface="Calibri"/>
                <a:buNone/>
              </a:pPr>
              <a:r>
                <a:rPr lang="de-DE" sz="1800">
                  <a:solidFill>
                    <a:srgbClr val="3A3838"/>
                  </a:solidFill>
                  <a:latin typeface="Calibri"/>
                  <a:ea typeface="Calibri"/>
                  <a:cs typeface="Calibri"/>
                  <a:sym typeface="Calibri"/>
                </a:rPr>
                <a:t>The regulation address the main issues linked to boat pollution:</a:t>
              </a:r>
              <a:endParaRPr sz="1800">
                <a:solidFill>
                  <a:srgbClr val="3A3838"/>
                </a:solidFill>
                <a:latin typeface="Calibri"/>
                <a:ea typeface="Calibri"/>
                <a:cs typeface="Calibri"/>
                <a:sym typeface="Calibri"/>
              </a:endParaRPr>
            </a:p>
          </p:txBody>
        </p:sp>
        <p:sp>
          <p:nvSpPr>
            <p:cNvPr id="257" name="Google Shape;257;p7"/>
            <p:cNvSpPr/>
            <p:nvPr/>
          </p:nvSpPr>
          <p:spPr>
            <a:xfrm>
              <a:off x="2392691" y="2734"/>
              <a:ext cx="1324699" cy="403871"/>
            </a:xfrm>
            <a:prstGeom prst="rect">
              <a:avLst/>
            </a:prstGeom>
            <a:gradFill>
              <a:gsLst>
                <a:gs pos="0">
                  <a:srgbClr val="B4D4A5">
                    <a:alpha val="69803"/>
                  </a:srgbClr>
                </a:gs>
                <a:gs pos="50000">
                  <a:srgbClr val="A8CD97">
                    <a:alpha val="69803"/>
                  </a:srgbClr>
                </a:gs>
                <a:gs pos="100000">
                  <a:srgbClr val="9BC985">
                    <a:alpha val="69803"/>
                  </a:srgbClr>
                </a:gs>
              </a:gsLst>
              <a:lin ang="5400000" scaled="0"/>
            </a:gra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7"/>
            <p:cNvSpPr txBox="1"/>
            <p:nvPr/>
          </p:nvSpPr>
          <p:spPr>
            <a:xfrm>
              <a:off x="2392691" y="2734"/>
              <a:ext cx="1324699" cy="403871"/>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dk1"/>
                </a:buClr>
                <a:buSzPts val="1000"/>
                <a:buFont typeface="Calibri"/>
                <a:buNone/>
              </a:pPr>
              <a:r>
                <a:rPr b="0" lang="de-DE" sz="1000">
                  <a:solidFill>
                    <a:schemeClr val="dk1"/>
                  </a:solidFill>
                  <a:latin typeface="Calibri"/>
                  <a:ea typeface="Calibri"/>
                  <a:cs typeface="Calibri"/>
                  <a:sym typeface="Calibri"/>
                </a:rPr>
                <a:t>Control of hazardous materials</a:t>
              </a:r>
              <a:endParaRPr b="0" sz="1000">
                <a:solidFill>
                  <a:schemeClr val="dk1"/>
                </a:solidFill>
                <a:latin typeface="Calibri"/>
                <a:ea typeface="Calibri"/>
                <a:cs typeface="Calibri"/>
                <a:sym typeface="Calibri"/>
              </a:endParaRPr>
            </a:p>
          </p:txBody>
        </p:sp>
        <p:sp>
          <p:nvSpPr>
            <p:cNvPr id="259" name="Google Shape;259;p7"/>
            <p:cNvSpPr/>
            <p:nvPr/>
          </p:nvSpPr>
          <p:spPr>
            <a:xfrm>
              <a:off x="2392691" y="507573"/>
              <a:ext cx="1324699" cy="403871"/>
            </a:xfrm>
            <a:prstGeom prst="rect">
              <a:avLst/>
            </a:prstGeom>
            <a:gradFill>
              <a:gsLst>
                <a:gs pos="0">
                  <a:srgbClr val="B4D4A5">
                    <a:alpha val="69803"/>
                  </a:srgbClr>
                </a:gs>
                <a:gs pos="50000">
                  <a:srgbClr val="A8CD97">
                    <a:alpha val="69803"/>
                  </a:srgbClr>
                </a:gs>
                <a:gs pos="100000">
                  <a:srgbClr val="9BC985">
                    <a:alpha val="69803"/>
                  </a:srgbClr>
                </a:gs>
              </a:gsLst>
              <a:lin ang="5400000" scaled="0"/>
            </a:gra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7"/>
            <p:cNvSpPr txBox="1"/>
            <p:nvPr/>
          </p:nvSpPr>
          <p:spPr>
            <a:xfrm>
              <a:off x="2392691" y="507573"/>
              <a:ext cx="1324699" cy="403871"/>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dk1"/>
                </a:buClr>
                <a:buSzPts val="1000"/>
                <a:buFont typeface="Calibri"/>
                <a:buNone/>
              </a:pPr>
              <a:r>
                <a:rPr lang="de-DE" sz="1000">
                  <a:solidFill>
                    <a:schemeClr val="dk1"/>
                  </a:solidFill>
                  <a:latin typeface="Calibri"/>
                  <a:ea typeface="Calibri"/>
                  <a:cs typeface="Calibri"/>
                  <a:sym typeface="Calibri"/>
                </a:rPr>
                <a:t>Inventory of hazardous materials</a:t>
              </a:r>
              <a:endParaRPr sz="1000">
                <a:solidFill>
                  <a:schemeClr val="dk1"/>
                </a:solidFill>
                <a:latin typeface="Calibri"/>
                <a:ea typeface="Calibri"/>
                <a:cs typeface="Calibri"/>
                <a:sym typeface="Calibri"/>
              </a:endParaRPr>
            </a:p>
          </p:txBody>
        </p:sp>
        <p:sp>
          <p:nvSpPr>
            <p:cNvPr id="261" name="Google Shape;261;p7"/>
            <p:cNvSpPr/>
            <p:nvPr/>
          </p:nvSpPr>
          <p:spPr>
            <a:xfrm>
              <a:off x="2392691" y="1012413"/>
              <a:ext cx="1324699" cy="403871"/>
            </a:xfrm>
            <a:prstGeom prst="rect">
              <a:avLst/>
            </a:prstGeom>
            <a:gradFill>
              <a:gsLst>
                <a:gs pos="0">
                  <a:srgbClr val="B4D4A5">
                    <a:alpha val="69803"/>
                  </a:srgbClr>
                </a:gs>
                <a:gs pos="50000">
                  <a:srgbClr val="A8CD97">
                    <a:alpha val="69803"/>
                  </a:srgbClr>
                </a:gs>
                <a:gs pos="100000">
                  <a:srgbClr val="9BC985">
                    <a:alpha val="69803"/>
                  </a:srgbClr>
                </a:gs>
              </a:gsLst>
              <a:lin ang="5400000" scaled="0"/>
            </a:gra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7"/>
            <p:cNvSpPr txBox="1"/>
            <p:nvPr/>
          </p:nvSpPr>
          <p:spPr>
            <a:xfrm>
              <a:off x="2392691" y="1012413"/>
              <a:ext cx="1324699" cy="403871"/>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dk1"/>
                </a:buClr>
                <a:buSzPts val="1000"/>
                <a:buFont typeface="Calibri"/>
                <a:buNone/>
              </a:pPr>
              <a:r>
                <a:rPr b="1" lang="de-DE" sz="1000">
                  <a:solidFill>
                    <a:schemeClr val="dk1"/>
                  </a:solidFill>
                  <a:latin typeface="Calibri"/>
                  <a:ea typeface="Calibri"/>
                  <a:cs typeface="Calibri"/>
                  <a:sym typeface="Calibri"/>
                </a:rPr>
                <a:t>General requirements for shipowners</a:t>
              </a:r>
              <a:endParaRPr sz="1000">
                <a:solidFill>
                  <a:schemeClr val="dk1"/>
                </a:solidFill>
                <a:latin typeface="Calibri"/>
                <a:ea typeface="Calibri"/>
                <a:cs typeface="Calibri"/>
                <a:sym typeface="Calibri"/>
              </a:endParaRPr>
            </a:p>
          </p:txBody>
        </p:sp>
        <p:sp>
          <p:nvSpPr>
            <p:cNvPr id="263" name="Google Shape;263;p7"/>
            <p:cNvSpPr/>
            <p:nvPr/>
          </p:nvSpPr>
          <p:spPr>
            <a:xfrm>
              <a:off x="2392691" y="1517253"/>
              <a:ext cx="1324699" cy="403871"/>
            </a:xfrm>
            <a:prstGeom prst="rect">
              <a:avLst/>
            </a:prstGeom>
            <a:gradFill>
              <a:gsLst>
                <a:gs pos="0">
                  <a:srgbClr val="B4D4A5">
                    <a:alpha val="69803"/>
                  </a:srgbClr>
                </a:gs>
                <a:gs pos="50000">
                  <a:srgbClr val="A8CD97">
                    <a:alpha val="69803"/>
                  </a:srgbClr>
                </a:gs>
                <a:gs pos="100000">
                  <a:srgbClr val="9BC985">
                    <a:alpha val="69803"/>
                  </a:srgbClr>
                </a:gs>
              </a:gsLst>
              <a:lin ang="5400000" scaled="0"/>
            </a:gra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7"/>
            <p:cNvSpPr txBox="1"/>
            <p:nvPr/>
          </p:nvSpPr>
          <p:spPr>
            <a:xfrm>
              <a:off x="2392691" y="1517253"/>
              <a:ext cx="1324699" cy="403871"/>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dk1"/>
                </a:buClr>
                <a:buSzPts val="1000"/>
                <a:buFont typeface="Calibri"/>
                <a:buNone/>
              </a:pPr>
              <a:r>
                <a:rPr b="1" lang="de-DE" sz="1000">
                  <a:solidFill>
                    <a:schemeClr val="dk1"/>
                  </a:solidFill>
                  <a:latin typeface="Calibri"/>
                  <a:ea typeface="Calibri"/>
                  <a:cs typeface="Calibri"/>
                  <a:sym typeface="Calibri"/>
                </a:rPr>
                <a:t>Ship recycling plan</a:t>
              </a:r>
              <a:endParaRPr sz="1000">
                <a:solidFill>
                  <a:schemeClr val="dk1"/>
                </a:solidFill>
                <a:latin typeface="Calibri"/>
                <a:ea typeface="Calibri"/>
                <a:cs typeface="Calibri"/>
                <a:sym typeface="Calibri"/>
              </a:endParaRPr>
            </a:p>
          </p:txBody>
        </p:sp>
        <p:sp>
          <p:nvSpPr>
            <p:cNvPr id="265" name="Google Shape;265;p7"/>
            <p:cNvSpPr/>
            <p:nvPr/>
          </p:nvSpPr>
          <p:spPr>
            <a:xfrm>
              <a:off x="2392691" y="2022092"/>
              <a:ext cx="1324699" cy="403871"/>
            </a:xfrm>
            <a:prstGeom prst="rect">
              <a:avLst/>
            </a:prstGeom>
            <a:gradFill>
              <a:gsLst>
                <a:gs pos="0">
                  <a:srgbClr val="B4D4A5">
                    <a:alpha val="69803"/>
                  </a:srgbClr>
                </a:gs>
                <a:gs pos="50000">
                  <a:srgbClr val="A8CD97">
                    <a:alpha val="69803"/>
                  </a:srgbClr>
                </a:gs>
                <a:gs pos="100000">
                  <a:srgbClr val="9BC985">
                    <a:alpha val="69803"/>
                  </a:srgbClr>
                </a:gs>
              </a:gsLst>
              <a:lin ang="5400000" scaled="0"/>
            </a:gra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7"/>
            <p:cNvSpPr txBox="1"/>
            <p:nvPr/>
          </p:nvSpPr>
          <p:spPr>
            <a:xfrm>
              <a:off x="2392691" y="2022092"/>
              <a:ext cx="1324699" cy="403871"/>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dk1"/>
                </a:buClr>
                <a:buSzPts val="1000"/>
                <a:buFont typeface="Calibri"/>
                <a:buNone/>
              </a:pPr>
              <a:r>
                <a:rPr lang="de-DE" sz="1000">
                  <a:solidFill>
                    <a:schemeClr val="dk1"/>
                  </a:solidFill>
                  <a:latin typeface="Calibri"/>
                  <a:ea typeface="Calibri"/>
                  <a:cs typeface="Calibri"/>
                  <a:sym typeface="Calibri"/>
                </a:rPr>
                <a:t>Surveys</a:t>
              </a:r>
              <a:endParaRPr sz="1000">
                <a:solidFill>
                  <a:schemeClr val="dk1"/>
                </a:solidFill>
                <a:latin typeface="Calibri"/>
                <a:ea typeface="Calibri"/>
                <a:cs typeface="Calibri"/>
                <a:sym typeface="Calibri"/>
              </a:endParaRPr>
            </a:p>
          </p:txBody>
        </p:sp>
        <p:sp>
          <p:nvSpPr>
            <p:cNvPr id="267" name="Google Shape;267;p7"/>
            <p:cNvSpPr/>
            <p:nvPr/>
          </p:nvSpPr>
          <p:spPr>
            <a:xfrm>
              <a:off x="2392691" y="2526932"/>
              <a:ext cx="1324699" cy="403871"/>
            </a:xfrm>
            <a:prstGeom prst="rect">
              <a:avLst/>
            </a:prstGeom>
            <a:gradFill>
              <a:gsLst>
                <a:gs pos="0">
                  <a:srgbClr val="B4D4A5">
                    <a:alpha val="69803"/>
                  </a:srgbClr>
                </a:gs>
                <a:gs pos="50000">
                  <a:srgbClr val="A8CD97">
                    <a:alpha val="69803"/>
                  </a:srgbClr>
                </a:gs>
                <a:gs pos="100000">
                  <a:srgbClr val="9BC985">
                    <a:alpha val="69803"/>
                  </a:srgbClr>
                </a:gs>
              </a:gsLst>
              <a:lin ang="5400000" scaled="0"/>
            </a:gra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7"/>
            <p:cNvSpPr txBox="1"/>
            <p:nvPr/>
          </p:nvSpPr>
          <p:spPr>
            <a:xfrm>
              <a:off x="2392691" y="2526932"/>
              <a:ext cx="1324699" cy="403871"/>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dk1"/>
                </a:buClr>
                <a:buSzPts val="1000"/>
                <a:buFont typeface="Calibri"/>
                <a:buNone/>
              </a:pPr>
              <a:r>
                <a:rPr b="1" lang="de-DE" sz="1000">
                  <a:solidFill>
                    <a:schemeClr val="dk1"/>
                  </a:solidFill>
                  <a:latin typeface="Calibri"/>
                  <a:ea typeface="Calibri"/>
                  <a:cs typeface="Calibri"/>
                  <a:sym typeface="Calibri"/>
                </a:rPr>
                <a:t>Issue and endorsement of certificates</a:t>
              </a:r>
              <a:endParaRPr sz="1000">
                <a:solidFill>
                  <a:schemeClr val="dk1"/>
                </a:solidFill>
                <a:latin typeface="Calibri"/>
                <a:ea typeface="Calibri"/>
                <a:cs typeface="Calibri"/>
                <a:sym typeface="Calibri"/>
              </a:endParaRPr>
            </a:p>
          </p:txBody>
        </p:sp>
        <p:sp>
          <p:nvSpPr>
            <p:cNvPr id="269" name="Google Shape;269;p7"/>
            <p:cNvSpPr/>
            <p:nvPr/>
          </p:nvSpPr>
          <p:spPr>
            <a:xfrm>
              <a:off x="2392691" y="3031772"/>
              <a:ext cx="1324699" cy="403871"/>
            </a:xfrm>
            <a:prstGeom prst="rect">
              <a:avLst/>
            </a:prstGeom>
            <a:gradFill>
              <a:gsLst>
                <a:gs pos="0">
                  <a:srgbClr val="B4D4A5">
                    <a:alpha val="69803"/>
                  </a:srgbClr>
                </a:gs>
                <a:gs pos="50000">
                  <a:srgbClr val="A8CD97">
                    <a:alpha val="69803"/>
                  </a:srgbClr>
                </a:gs>
                <a:gs pos="100000">
                  <a:srgbClr val="9BC985">
                    <a:alpha val="69803"/>
                  </a:srgbClr>
                </a:gs>
              </a:gsLst>
              <a:lin ang="5400000" scaled="0"/>
            </a:gra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7"/>
            <p:cNvSpPr txBox="1"/>
            <p:nvPr/>
          </p:nvSpPr>
          <p:spPr>
            <a:xfrm>
              <a:off x="2392691" y="3031772"/>
              <a:ext cx="1324699" cy="403871"/>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dk1"/>
                </a:buClr>
                <a:buSzPts val="1000"/>
                <a:buFont typeface="Calibri"/>
                <a:buNone/>
              </a:pPr>
              <a:r>
                <a:rPr lang="de-DE" sz="1000">
                  <a:solidFill>
                    <a:schemeClr val="dk1"/>
                  </a:solidFill>
                  <a:latin typeface="Calibri"/>
                  <a:ea typeface="Calibri"/>
                  <a:cs typeface="Calibri"/>
                  <a:sym typeface="Calibri"/>
                </a:rPr>
                <a:t>Duration and validity of the certificates</a:t>
              </a:r>
              <a:endParaRPr sz="1000">
                <a:solidFill>
                  <a:schemeClr val="dk1"/>
                </a:solidFill>
                <a:latin typeface="Calibri"/>
                <a:ea typeface="Calibri"/>
                <a:cs typeface="Calibri"/>
                <a:sym typeface="Calibri"/>
              </a:endParaRPr>
            </a:p>
          </p:txBody>
        </p:sp>
        <p:sp>
          <p:nvSpPr>
            <p:cNvPr id="271" name="Google Shape;271;p7"/>
            <p:cNvSpPr/>
            <p:nvPr/>
          </p:nvSpPr>
          <p:spPr>
            <a:xfrm>
              <a:off x="2392691" y="3536612"/>
              <a:ext cx="1324699" cy="403871"/>
            </a:xfrm>
            <a:prstGeom prst="rect">
              <a:avLst/>
            </a:prstGeom>
            <a:gradFill>
              <a:gsLst>
                <a:gs pos="0">
                  <a:srgbClr val="B4D4A5">
                    <a:alpha val="69803"/>
                  </a:srgbClr>
                </a:gs>
                <a:gs pos="50000">
                  <a:srgbClr val="A8CD97">
                    <a:alpha val="69803"/>
                  </a:srgbClr>
                </a:gs>
                <a:gs pos="100000">
                  <a:srgbClr val="9BC985">
                    <a:alpha val="69803"/>
                  </a:srgbClr>
                </a:gs>
              </a:gsLst>
              <a:lin ang="5400000" scaled="0"/>
            </a:gra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7"/>
            <p:cNvSpPr txBox="1"/>
            <p:nvPr/>
          </p:nvSpPr>
          <p:spPr>
            <a:xfrm>
              <a:off x="2392691" y="3536612"/>
              <a:ext cx="1324699" cy="403871"/>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dk1"/>
                </a:buClr>
                <a:buSzPts val="1000"/>
                <a:buFont typeface="Calibri"/>
                <a:buNone/>
              </a:pPr>
              <a:r>
                <a:rPr b="1" lang="de-DE" sz="1000">
                  <a:solidFill>
                    <a:schemeClr val="dk1"/>
                  </a:solidFill>
                  <a:latin typeface="Calibri"/>
                  <a:ea typeface="Calibri"/>
                  <a:cs typeface="Calibri"/>
                  <a:sym typeface="Calibri"/>
                </a:rPr>
                <a:t>Port State Control</a:t>
              </a:r>
              <a:r>
                <a:rPr lang="de-DE"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p:txBody>
        </p:sp>
      </p:grpSp>
      <p:sp>
        <p:nvSpPr>
          <p:cNvPr id="273" name="Google Shape;273;p7"/>
          <p:cNvSpPr txBox="1"/>
          <p:nvPr>
            <p:ph idx="4" type="body"/>
          </p:nvPr>
        </p:nvSpPr>
        <p:spPr>
          <a:xfrm>
            <a:off x="735999" y="240917"/>
            <a:ext cx="7671400" cy="2751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35353"/>
              </a:buClr>
              <a:buSzPts val="1800"/>
              <a:buNone/>
            </a:pPr>
            <a:r>
              <a:rPr lang="de-DE"/>
              <a:t>ALL HANDS ON DECK Module 12 – Environment &amp; Sustainability</a:t>
            </a:r>
            <a:endParaRPr/>
          </a:p>
        </p:txBody>
      </p:sp>
      <p:pic>
        <p:nvPicPr>
          <p:cNvPr descr="Immagine che contiene testo&#10;&#10;Descrizione generata automaticamente" id="274" name="Google Shape;274;p7"/>
          <p:cNvPicPr preferRelativeResize="0"/>
          <p:nvPr/>
        </p:nvPicPr>
        <p:blipFill rotWithShape="1">
          <a:blip r:embed="rId3">
            <a:alphaModFix/>
          </a:blip>
          <a:srcRect b="0" l="0" r="0" t="0"/>
          <a:stretch/>
        </p:blipFill>
        <p:spPr>
          <a:xfrm>
            <a:off x="4632007" y="5976622"/>
            <a:ext cx="1852295" cy="676800"/>
          </a:xfrm>
          <a:prstGeom prst="rect">
            <a:avLst/>
          </a:prstGeom>
          <a:noFill/>
          <a:ln>
            <a:noFill/>
          </a:ln>
        </p:spPr>
      </p:pic>
      <p:pic>
        <p:nvPicPr>
          <p:cNvPr descr="Immagine che contiene testo, clipart&#10;&#10;Descrizione generata automaticamente" id="275" name="Google Shape;275;p7"/>
          <p:cNvPicPr preferRelativeResize="0"/>
          <p:nvPr/>
        </p:nvPicPr>
        <p:blipFill rotWithShape="1">
          <a:blip r:embed="rId4">
            <a:alphaModFix/>
          </a:blip>
          <a:srcRect b="0" l="0" r="0" t="0"/>
          <a:stretch/>
        </p:blipFill>
        <p:spPr>
          <a:xfrm>
            <a:off x="6969169" y="6115710"/>
            <a:ext cx="1789127" cy="368049"/>
          </a:xfrm>
          <a:prstGeom prst="rect">
            <a:avLst/>
          </a:prstGeom>
          <a:noFill/>
          <a:ln>
            <a:noFill/>
          </a:ln>
        </p:spPr>
      </p:pic>
      <p:sp>
        <p:nvSpPr>
          <p:cNvPr id="276" name="Google Shape;276;p7"/>
          <p:cNvSpPr txBox="1"/>
          <p:nvPr/>
        </p:nvSpPr>
        <p:spPr>
          <a:xfrm>
            <a:off x="4794740" y="1968752"/>
            <a:ext cx="4126522" cy="33085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3A3838"/>
              </a:buClr>
              <a:buSzPts val="1900"/>
              <a:buFont typeface="Calibri"/>
              <a:buNone/>
            </a:pPr>
            <a:r>
              <a:rPr lang="de-DE" sz="1900">
                <a:solidFill>
                  <a:srgbClr val="3A3838"/>
                </a:solidFill>
                <a:latin typeface="Calibri"/>
                <a:ea typeface="Calibri"/>
                <a:cs typeface="Calibri"/>
                <a:sym typeface="Calibri"/>
              </a:rPr>
              <a:t>The EU legislation on ship recycling is framed by several international instruments concerning mainly two issues, that we take in due account: </a:t>
            </a:r>
            <a:endParaRPr/>
          </a:p>
          <a:p>
            <a:pPr indent="0" lvl="0" marL="0" marR="0" rtl="0" algn="l">
              <a:spcBef>
                <a:spcPts val="0"/>
              </a:spcBef>
              <a:spcAft>
                <a:spcPts val="0"/>
              </a:spcAft>
              <a:buClr>
                <a:schemeClr val="dk1"/>
              </a:buClr>
              <a:buSzPts val="1900"/>
              <a:buFont typeface="Calibri"/>
              <a:buNone/>
            </a:pPr>
            <a:r>
              <a:t/>
            </a:r>
            <a:endParaRPr sz="1900">
              <a:solidFill>
                <a:srgbClr val="3A3838"/>
              </a:solidFill>
              <a:latin typeface="Calibri"/>
              <a:ea typeface="Calibri"/>
              <a:cs typeface="Calibri"/>
              <a:sym typeface="Calibri"/>
            </a:endParaRPr>
          </a:p>
          <a:p>
            <a:pPr indent="0" lvl="0" marL="0" marR="0" rtl="0" algn="l">
              <a:spcBef>
                <a:spcPts val="0"/>
              </a:spcBef>
              <a:spcAft>
                <a:spcPts val="0"/>
              </a:spcAft>
              <a:buClr>
                <a:schemeClr val="dk1"/>
              </a:buClr>
              <a:buSzPts val="1900"/>
              <a:buFont typeface="Calibri"/>
              <a:buNone/>
            </a:pPr>
            <a:r>
              <a:t/>
            </a:r>
            <a:endParaRPr sz="1900">
              <a:solidFill>
                <a:srgbClr val="3A3838"/>
              </a:solidFill>
              <a:latin typeface="Calibri"/>
              <a:ea typeface="Calibri"/>
              <a:cs typeface="Calibri"/>
              <a:sym typeface="Calibri"/>
            </a:endParaRPr>
          </a:p>
          <a:p>
            <a:pPr indent="-457200" lvl="0" marL="457200" marR="0" rtl="0" algn="l">
              <a:spcBef>
                <a:spcPts val="0"/>
              </a:spcBef>
              <a:spcAft>
                <a:spcPts val="0"/>
              </a:spcAft>
              <a:buClr>
                <a:srgbClr val="3A3838"/>
              </a:buClr>
              <a:buSzPts val="1900"/>
              <a:buFont typeface="Calibri"/>
              <a:buAutoNum type="arabicPeriod"/>
            </a:pPr>
            <a:r>
              <a:rPr i="1" lang="de-DE" sz="1900">
                <a:solidFill>
                  <a:srgbClr val="3A3838"/>
                </a:solidFill>
                <a:latin typeface="Calibri"/>
                <a:ea typeface="Calibri"/>
                <a:cs typeface="Calibri"/>
                <a:sym typeface="Calibri"/>
              </a:rPr>
              <a:t>The transboundary movement of waste</a:t>
            </a:r>
            <a:endParaRPr/>
          </a:p>
          <a:p>
            <a:pPr indent="-336550" lvl="0" marL="457200" marR="0" rtl="0" algn="l">
              <a:spcBef>
                <a:spcPts val="0"/>
              </a:spcBef>
              <a:spcAft>
                <a:spcPts val="0"/>
              </a:spcAft>
              <a:buClr>
                <a:schemeClr val="dk1"/>
              </a:buClr>
              <a:buSzPts val="1900"/>
              <a:buFont typeface="Calibri"/>
              <a:buNone/>
            </a:pPr>
            <a:r>
              <a:t/>
            </a:r>
            <a:endParaRPr i="1" sz="1900">
              <a:solidFill>
                <a:srgbClr val="3A3838"/>
              </a:solidFill>
              <a:latin typeface="Calibri"/>
              <a:ea typeface="Calibri"/>
              <a:cs typeface="Calibri"/>
              <a:sym typeface="Calibri"/>
            </a:endParaRPr>
          </a:p>
          <a:p>
            <a:pPr indent="-457200" lvl="0" marL="457200" marR="0" rtl="0" algn="l">
              <a:spcBef>
                <a:spcPts val="0"/>
              </a:spcBef>
              <a:spcAft>
                <a:spcPts val="0"/>
              </a:spcAft>
              <a:buClr>
                <a:srgbClr val="3A3838"/>
              </a:buClr>
              <a:buSzPts val="1900"/>
              <a:buFont typeface="Calibri"/>
              <a:buAutoNum type="arabicPeriod"/>
            </a:pPr>
            <a:r>
              <a:rPr i="1" lang="de-DE" sz="1900">
                <a:solidFill>
                  <a:srgbClr val="3A3838"/>
                </a:solidFill>
                <a:latin typeface="Calibri"/>
                <a:ea typeface="Calibri"/>
                <a:cs typeface="Calibri"/>
                <a:sym typeface="Calibri"/>
              </a:rPr>
              <a:t>The protection of the marine environment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yw pakietu Office">
  <a:themeElements>
    <a:clrScheme name="Motyw pakietu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2021-07-03T09:12:31Z</dcterms:created>
  <dc:creator>Witold Wardal</dc:creator>
</cp:coreProperties>
</file>