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2" roundtripDataSignature="AMtx7mgyVV8rV/IFM72TWhVdiINPzQ0E8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2"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fbfb6fe0c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fbfb6fe0c8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fbfb6fe0c8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gfbfb6fe0c8_0_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03249b7cc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103249b7cc7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fbfb6fe0c8_0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fbfb6fe0c8_0_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0516832942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10516832942_0_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0516832942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10516832942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083616de6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1083616de61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03249b7cc7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103249b7cc7_0_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067fa2213b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g1067fa2213b_0_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05ac672ef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g105ac672efb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fbfb6fe0c8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gfbfb6fe0c8_0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103249b7cc7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g103249b7cc7_0_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03249b7cc7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9" name="Google Shape;719;g103249b7cc7_0_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jp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jp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riority 2">
  <p:cSld name="Title priority 2">
    <p:spTree>
      <p:nvGrpSpPr>
        <p:cNvPr id="15" name="Shape 15"/>
        <p:cNvGrpSpPr/>
        <p:nvPr/>
      </p:nvGrpSpPr>
      <p:grpSpPr>
        <a:xfrm>
          <a:off x="0" y="0"/>
          <a:ext cx="0" cy="0"/>
          <a:chOff x="0" y="0"/>
          <a:chExt cx="0" cy="0"/>
        </a:xfrm>
      </p:grpSpPr>
      <p:sp>
        <p:nvSpPr>
          <p:cNvPr id="16" name="Google Shape;16;p36"/>
          <p:cNvSpPr/>
          <p:nvPr/>
        </p:nvSpPr>
        <p:spPr>
          <a:xfrm>
            <a:off x="0" y="1835150"/>
            <a:ext cx="9144000" cy="502285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7" name="Google Shape;17;p36"/>
          <p:cNvPicPr preferRelativeResize="0"/>
          <p:nvPr/>
        </p:nvPicPr>
        <p:blipFill rotWithShape="1">
          <a:blip r:embed="rId2">
            <a:alphaModFix/>
          </a:blip>
          <a:srcRect b="0" l="0" r="0" t="0"/>
          <a:stretch/>
        </p:blipFill>
        <p:spPr>
          <a:xfrm>
            <a:off x="0" y="139446"/>
            <a:ext cx="9144000" cy="2197608"/>
          </a:xfrm>
          <a:prstGeom prst="rect">
            <a:avLst/>
          </a:prstGeom>
          <a:noFill/>
          <a:ln>
            <a:noFill/>
          </a:ln>
        </p:spPr>
      </p:pic>
      <p:sp>
        <p:nvSpPr>
          <p:cNvPr id="18" name="Google Shape;18;p36"/>
          <p:cNvSpPr txBox="1"/>
          <p:nvPr>
            <p:ph idx="1" type="body"/>
          </p:nvPr>
        </p:nvSpPr>
        <p:spPr>
          <a:xfrm>
            <a:off x="697045" y="2883760"/>
            <a:ext cx="7667621" cy="7223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200"/>
              <a:buNone/>
              <a:defRPr b="1" sz="4200">
                <a:solidFill>
                  <a:schemeClr val="lt1"/>
                </a:solidFill>
              </a:defRPr>
            </a:lvl1pPr>
            <a:lvl2pPr indent="-381000" lvl="1" marL="914400" algn="l">
              <a:lnSpc>
                <a:spcPct val="90000"/>
              </a:lnSpc>
              <a:spcBef>
                <a:spcPts val="500"/>
              </a:spcBef>
              <a:spcAft>
                <a:spcPts val="0"/>
              </a:spcAft>
              <a:buClr>
                <a:srgbClr val="164194"/>
              </a:buClr>
              <a:buSzPts val="2400"/>
              <a:buChar char="•"/>
              <a:defRPr>
                <a:solidFill>
                  <a:srgbClr val="164194"/>
                </a:solidFill>
              </a:defRPr>
            </a:lvl2pPr>
            <a:lvl3pPr indent="-355600" lvl="2" marL="1371600" algn="l">
              <a:lnSpc>
                <a:spcPct val="90000"/>
              </a:lnSpc>
              <a:spcBef>
                <a:spcPts val="500"/>
              </a:spcBef>
              <a:spcAft>
                <a:spcPts val="0"/>
              </a:spcAft>
              <a:buClr>
                <a:srgbClr val="164194"/>
              </a:buClr>
              <a:buSzPts val="2000"/>
              <a:buChar char="•"/>
              <a:defRPr>
                <a:solidFill>
                  <a:srgbClr val="164194"/>
                </a:solidFill>
              </a:defRPr>
            </a:lvl3pPr>
            <a:lvl4pPr indent="-342900" lvl="3" marL="1828800" algn="l">
              <a:lnSpc>
                <a:spcPct val="90000"/>
              </a:lnSpc>
              <a:spcBef>
                <a:spcPts val="500"/>
              </a:spcBef>
              <a:spcAft>
                <a:spcPts val="0"/>
              </a:spcAft>
              <a:buClr>
                <a:srgbClr val="164194"/>
              </a:buClr>
              <a:buSzPts val="1800"/>
              <a:buChar char="•"/>
              <a:defRPr>
                <a:solidFill>
                  <a:srgbClr val="164194"/>
                </a:solidFill>
              </a:defRPr>
            </a:lvl4pPr>
            <a:lvl5pPr indent="-342900" lvl="4" marL="2286000" algn="l">
              <a:lnSpc>
                <a:spcPct val="90000"/>
              </a:lnSpc>
              <a:spcBef>
                <a:spcPts val="500"/>
              </a:spcBef>
              <a:spcAft>
                <a:spcPts val="0"/>
              </a:spcAft>
              <a:buClr>
                <a:srgbClr val="164194"/>
              </a:buClr>
              <a:buSzPts val="1800"/>
              <a:buChar char="•"/>
              <a:defRPr>
                <a:solidFill>
                  <a:srgbClr val="16419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36"/>
          <p:cNvSpPr txBox="1"/>
          <p:nvPr>
            <p:ph idx="2" type="body"/>
          </p:nvPr>
        </p:nvSpPr>
        <p:spPr>
          <a:xfrm>
            <a:off x="709167" y="3686175"/>
            <a:ext cx="7667493" cy="636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sz="3200">
                <a:solidFill>
                  <a:schemeClr val="lt1"/>
                </a:solidFill>
              </a:defRPr>
            </a:lvl1pPr>
            <a:lvl2pPr indent="-381000" lvl="1" marL="914400" algn="l">
              <a:lnSpc>
                <a:spcPct val="90000"/>
              </a:lnSpc>
              <a:spcBef>
                <a:spcPts val="500"/>
              </a:spcBef>
              <a:spcAft>
                <a:spcPts val="0"/>
              </a:spcAft>
              <a:buClr>
                <a:srgbClr val="36A9E1"/>
              </a:buClr>
              <a:buSzPts val="2400"/>
              <a:buChar char="•"/>
              <a:defRPr>
                <a:solidFill>
                  <a:srgbClr val="36A9E1"/>
                </a:solidFill>
              </a:defRPr>
            </a:lvl2pPr>
            <a:lvl3pPr indent="-355600" lvl="2" marL="1371600" algn="l">
              <a:lnSpc>
                <a:spcPct val="90000"/>
              </a:lnSpc>
              <a:spcBef>
                <a:spcPts val="500"/>
              </a:spcBef>
              <a:spcAft>
                <a:spcPts val="0"/>
              </a:spcAft>
              <a:buClr>
                <a:srgbClr val="36A9E1"/>
              </a:buClr>
              <a:buSzPts val="2000"/>
              <a:buChar char="•"/>
              <a:defRPr>
                <a:solidFill>
                  <a:srgbClr val="36A9E1"/>
                </a:solidFill>
              </a:defRPr>
            </a:lvl3pPr>
            <a:lvl4pPr indent="-342900" lvl="3" marL="1828800" algn="l">
              <a:lnSpc>
                <a:spcPct val="90000"/>
              </a:lnSpc>
              <a:spcBef>
                <a:spcPts val="500"/>
              </a:spcBef>
              <a:spcAft>
                <a:spcPts val="0"/>
              </a:spcAft>
              <a:buClr>
                <a:srgbClr val="36A9E1"/>
              </a:buClr>
              <a:buSzPts val="1800"/>
              <a:buChar char="•"/>
              <a:defRPr>
                <a:solidFill>
                  <a:srgbClr val="36A9E1"/>
                </a:solidFill>
              </a:defRPr>
            </a:lvl4pPr>
            <a:lvl5pPr indent="-342900" lvl="4" marL="2286000" algn="l">
              <a:lnSpc>
                <a:spcPct val="90000"/>
              </a:lnSpc>
              <a:spcBef>
                <a:spcPts val="500"/>
              </a:spcBef>
              <a:spcAft>
                <a:spcPts val="0"/>
              </a:spcAft>
              <a:buClr>
                <a:srgbClr val="36A9E1"/>
              </a:buClr>
              <a:buSzPts val="1800"/>
              <a:buChar char="•"/>
              <a:defRPr>
                <a:solidFill>
                  <a:srgbClr val="36A9E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6"/>
          <p:cNvSpPr txBox="1"/>
          <p:nvPr>
            <p:ph idx="3" type="body"/>
          </p:nvPr>
        </p:nvSpPr>
        <p:spPr>
          <a:xfrm>
            <a:off x="724175" y="6049491"/>
            <a:ext cx="4244800" cy="376710"/>
          </a:xfrm>
          <a:prstGeom prst="rect">
            <a:avLst/>
          </a:prstGeom>
          <a:noFill/>
          <a:ln>
            <a:noFill/>
          </a:ln>
        </p:spPr>
        <p:txBody>
          <a:bodyPr anchorCtr="0" anchor="t" bIns="45700" lIns="91425" spcFirstLastPara="1" rIns="91425" wrap="square" tIns="45700">
            <a:normAutofit/>
          </a:bodyPr>
          <a:lstStyle>
            <a:lvl1pPr indent="-228600" lvl="0" marL="457200" algn="l">
              <a:lnSpc>
                <a:spcPct val="106666"/>
              </a:lnSpc>
              <a:spcBef>
                <a:spcPts val="0"/>
              </a:spcBef>
              <a:spcAft>
                <a:spcPts val="0"/>
              </a:spcAft>
              <a:buClr>
                <a:schemeClr val="lt1"/>
              </a:buClr>
              <a:buSzPts val="1800"/>
              <a:buNone/>
              <a:defRPr sz="1800">
                <a:solidFill>
                  <a:schemeClr val="lt1"/>
                </a:solidFill>
              </a:defRPr>
            </a:lvl1pPr>
            <a:lvl2pPr indent="-381000" lvl="1" marL="914400" algn="l">
              <a:lnSpc>
                <a:spcPct val="90000"/>
              </a:lnSpc>
              <a:spcBef>
                <a:spcPts val="500"/>
              </a:spcBef>
              <a:spcAft>
                <a:spcPts val="0"/>
              </a:spcAft>
              <a:buClr>
                <a:srgbClr val="164194"/>
              </a:buClr>
              <a:buSzPts val="2400"/>
              <a:buChar char="•"/>
              <a:defRPr>
                <a:solidFill>
                  <a:srgbClr val="164194"/>
                </a:solidFill>
              </a:defRPr>
            </a:lvl2pPr>
            <a:lvl3pPr indent="-355600" lvl="2" marL="1371600" algn="l">
              <a:lnSpc>
                <a:spcPct val="90000"/>
              </a:lnSpc>
              <a:spcBef>
                <a:spcPts val="500"/>
              </a:spcBef>
              <a:spcAft>
                <a:spcPts val="0"/>
              </a:spcAft>
              <a:buClr>
                <a:srgbClr val="164194"/>
              </a:buClr>
              <a:buSzPts val="2000"/>
              <a:buChar char="•"/>
              <a:defRPr>
                <a:solidFill>
                  <a:srgbClr val="164194"/>
                </a:solidFill>
              </a:defRPr>
            </a:lvl3pPr>
            <a:lvl4pPr indent="-342900" lvl="3" marL="1828800" algn="l">
              <a:lnSpc>
                <a:spcPct val="90000"/>
              </a:lnSpc>
              <a:spcBef>
                <a:spcPts val="500"/>
              </a:spcBef>
              <a:spcAft>
                <a:spcPts val="0"/>
              </a:spcAft>
              <a:buClr>
                <a:srgbClr val="164194"/>
              </a:buClr>
              <a:buSzPts val="1800"/>
              <a:buChar char="•"/>
              <a:defRPr>
                <a:solidFill>
                  <a:srgbClr val="164194"/>
                </a:solidFill>
              </a:defRPr>
            </a:lvl4pPr>
            <a:lvl5pPr indent="-342900" lvl="4" marL="2286000" algn="l">
              <a:lnSpc>
                <a:spcPct val="90000"/>
              </a:lnSpc>
              <a:spcBef>
                <a:spcPts val="500"/>
              </a:spcBef>
              <a:spcAft>
                <a:spcPts val="0"/>
              </a:spcAft>
              <a:buClr>
                <a:srgbClr val="164194"/>
              </a:buClr>
              <a:buSzPts val="1800"/>
              <a:buChar char="•"/>
              <a:defRPr>
                <a:solidFill>
                  <a:srgbClr val="16419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36"/>
          <p:cNvSpPr/>
          <p:nvPr>
            <p:ph idx="4" type="pic"/>
          </p:nvPr>
        </p:nvSpPr>
        <p:spPr>
          <a:xfrm>
            <a:off x="6958244" y="728342"/>
            <a:ext cx="1306800" cy="360683"/>
          </a:xfrm>
          <a:prstGeom prst="rect">
            <a:avLst/>
          </a:prstGeom>
          <a:solidFill>
            <a:srgbClr val="BBD6EE"/>
          </a:solidFill>
          <a:ln>
            <a:noFill/>
          </a:ln>
        </p:spPr>
      </p:sp>
      <p:sp>
        <p:nvSpPr>
          <p:cNvPr id="22" name="Google Shape;22;p36"/>
          <p:cNvSpPr/>
          <p:nvPr>
            <p:ph idx="5" type="pic"/>
          </p:nvPr>
        </p:nvSpPr>
        <p:spPr>
          <a:xfrm>
            <a:off x="4992645" y="728342"/>
            <a:ext cx="1306555" cy="360683"/>
          </a:xfrm>
          <a:prstGeom prst="rect">
            <a:avLst/>
          </a:prstGeom>
          <a:solidFill>
            <a:srgbClr val="BBD6EE"/>
          </a:solidFill>
          <a:ln>
            <a:noFill/>
          </a:ln>
        </p:spPr>
      </p:sp>
      <p:sp>
        <p:nvSpPr>
          <p:cNvPr id="23" name="Google Shape;23;p36"/>
          <p:cNvSpPr txBox="1"/>
          <p:nvPr>
            <p:ph idx="6" type="body"/>
          </p:nvPr>
        </p:nvSpPr>
        <p:spPr>
          <a:xfrm>
            <a:off x="721289" y="4811240"/>
            <a:ext cx="4244800" cy="758825"/>
          </a:xfrm>
          <a:prstGeom prst="rect">
            <a:avLst/>
          </a:prstGeom>
          <a:noFill/>
          <a:ln>
            <a:noFill/>
          </a:ln>
        </p:spPr>
        <p:txBody>
          <a:bodyPr anchorCtr="0" anchor="t" bIns="45700" lIns="91425" spcFirstLastPara="1" rIns="91425" wrap="square" tIns="45700">
            <a:normAutofit/>
          </a:bodyPr>
          <a:lstStyle>
            <a:lvl1pPr indent="-228600" lvl="0" marL="457200" algn="l">
              <a:lnSpc>
                <a:spcPct val="106666"/>
              </a:lnSpc>
              <a:spcBef>
                <a:spcPts val="0"/>
              </a:spcBef>
              <a:spcAft>
                <a:spcPts val="0"/>
              </a:spcAft>
              <a:buClr>
                <a:schemeClr val="lt1"/>
              </a:buClr>
              <a:buSzPts val="1800"/>
              <a:buNone/>
              <a:defRPr sz="1800">
                <a:solidFill>
                  <a:schemeClr val="lt1"/>
                </a:solidFill>
              </a:defRPr>
            </a:lvl1pPr>
            <a:lvl2pPr indent="-381000" lvl="1" marL="914400" algn="l">
              <a:lnSpc>
                <a:spcPct val="90000"/>
              </a:lnSpc>
              <a:spcBef>
                <a:spcPts val="500"/>
              </a:spcBef>
              <a:spcAft>
                <a:spcPts val="0"/>
              </a:spcAft>
              <a:buClr>
                <a:srgbClr val="164194"/>
              </a:buClr>
              <a:buSzPts val="2400"/>
              <a:buChar char="•"/>
              <a:defRPr>
                <a:solidFill>
                  <a:srgbClr val="164194"/>
                </a:solidFill>
              </a:defRPr>
            </a:lvl2pPr>
            <a:lvl3pPr indent="-355600" lvl="2" marL="1371600" algn="l">
              <a:lnSpc>
                <a:spcPct val="90000"/>
              </a:lnSpc>
              <a:spcBef>
                <a:spcPts val="500"/>
              </a:spcBef>
              <a:spcAft>
                <a:spcPts val="0"/>
              </a:spcAft>
              <a:buClr>
                <a:srgbClr val="164194"/>
              </a:buClr>
              <a:buSzPts val="2000"/>
              <a:buChar char="•"/>
              <a:defRPr>
                <a:solidFill>
                  <a:srgbClr val="164194"/>
                </a:solidFill>
              </a:defRPr>
            </a:lvl3pPr>
            <a:lvl4pPr indent="-342900" lvl="3" marL="1828800" algn="l">
              <a:lnSpc>
                <a:spcPct val="90000"/>
              </a:lnSpc>
              <a:spcBef>
                <a:spcPts val="500"/>
              </a:spcBef>
              <a:spcAft>
                <a:spcPts val="0"/>
              </a:spcAft>
              <a:buClr>
                <a:srgbClr val="164194"/>
              </a:buClr>
              <a:buSzPts val="1800"/>
              <a:buChar char="•"/>
              <a:defRPr>
                <a:solidFill>
                  <a:srgbClr val="164194"/>
                </a:solidFill>
              </a:defRPr>
            </a:lvl4pPr>
            <a:lvl5pPr indent="-342900" lvl="4" marL="2286000" algn="l">
              <a:lnSpc>
                <a:spcPct val="90000"/>
              </a:lnSpc>
              <a:spcBef>
                <a:spcPts val="500"/>
              </a:spcBef>
              <a:spcAft>
                <a:spcPts val="0"/>
              </a:spcAft>
              <a:buClr>
                <a:srgbClr val="164194"/>
              </a:buClr>
              <a:buSzPts val="1800"/>
              <a:buChar char="•"/>
              <a:defRPr>
                <a:solidFill>
                  <a:srgbClr val="16419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4" name="Google Shape;24;p36"/>
          <p:cNvPicPr preferRelativeResize="0"/>
          <p:nvPr/>
        </p:nvPicPr>
        <p:blipFill rotWithShape="1">
          <a:blip r:embed="rId3">
            <a:alphaModFix/>
          </a:blip>
          <a:srcRect b="0" l="0" r="0" t="0"/>
          <a:stretch/>
        </p:blipFill>
        <p:spPr>
          <a:xfrm>
            <a:off x="566417" y="363104"/>
            <a:ext cx="2620920" cy="883798"/>
          </a:xfrm>
          <a:prstGeom prst="rect">
            <a:avLst/>
          </a:prstGeom>
          <a:noFill/>
          <a:ln>
            <a:noFill/>
          </a:ln>
        </p:spPr>
      </p:pic>
      <p:pic>
        <p:nvPicPr>
          <p:cNvPr id="25" name="Google Shape;25;p36"/>
          <p:cNvPicPr preferRelativeResize="0"/>
          <p:nvPr/>
        </p:nvPicPr>
        <p:blipFill rotWithShape="1">
          <a:blip r:embed="rId4">
            <a:alphaModFix/>
          </a:blip>
          <a:srcRect b="0" l="0" r="0" t="0"/>
          <a:stretch/>
        </p:blipFill>
        <p:spPr>
          <a:xfrm>
            <a:off x="631731" y="1286559"/>
            <a:ext cx="2631771" cy="590967"/>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2880">
          <p15:clr>
            <a:srgbClr val="FBAE40"/>
          </p15:clr>
        </p15:guide>
        <p15:guide id="3" pos="52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84" name="Shape 84"/>
        <p:cNvGrpSpPr/>
        <p:nvPr/>
      </p:nvGrpSpPr>
      <p:grpSpPr>
        <a:xfrm>
          <a:off x="0" y="0"/>
          <a:ext cx="0" cy="0"/>
          <a:chOff x="0" y="0"/>
          <a:chExt cx="0" cy="0"/>
        </a:xfrm>
      </p:grpSpPr>
      <p:sp>
        <p:nvSpPr>
          <p:cNvPr id="85" name="Google Shape;85;p4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88" name="Shape 88"/>
        <p:cNvGrpSpPr/>
        <p:nvPr/>
      </p:nvGrpSpPr>
      <p:grpSpPr>
        <a:xfrm>
          <a:off x="0" y="0"/>
          <a:ext cx="0" cy="0"/>
          <a:chOff x="0" y="0"/>
          <a:chExt cx="0" cy="0"/>
        </a:xfrm>
      </p:grpSpPr>
      <p:sp>
        <p:nvSpPr>
          <p:cNvPr id="89" name="Google Shape;89;p4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46"/>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1" name="Google Shape;91;p46"/>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p4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95" name="Shape 95"/>
        <p:cNvGrpSpPr/>
        <p:nvPr/>
      </p:nvGrpSpPr>
      <p:grpSpPr>
        <a:xfrm>
          <a:off x="0" y="0"/>
          <a:ext cx="0" cy="0"/>
          <a:chOff x="0" y="0"/>
          <a:chExt cx="0" cy="0"/>
        </a:xfrm>
      </p:grpSpPr>
      <p:sp>
        <p:nvSpPr>
          <p:cNvPr id="96" name="Google Shape;96;p4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47"/>
          <p:cNvSpPr/>
          <p:nvPr>
            <p:ph idx="2" type="pic"/>
          </p:nvPr>
        </p:nvSpPr>
        <p:spPr>
          <a:xfrm>
            <a:off x="3887391" y="987426"/>
            <a:ext cx="4629150" cy="4873625"/>
          </a:xfrm>
          <a:prstGeom prst="rect">
            <a:avLst/>
          </a:prstGeom>
          <a:noFill/>
          <a:ln>
            <a:noFill/>
          </a:ln>
        </p:spPr>
      </p:sp>
      <p:sp>
        <p:nvSpPr>
          <p:cNvPr id="98" name="Google Shape;98;p47"/>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9" name="Google Shape;99;p4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102" name="Shape 102"/>
        <p:cNvGrpSpPr/>
        <p:nvPr/>
      </p:nvGrpSpPr>
      <p:grpSpPr>
        <a:xfrm>
          <a:off x="0" y="0"/>
          <a:ext cx="0" cy="0"/>
          <a:chOff x="0" y="0"/>
          <a:chExt cx="0" cy="0"/>
        </a:xfrm>
      </p:grpSpPr>
      <p:sp>
        <p:nvSpPr>
          <p:cNvPr id="103" name="Google Shape;103;p4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48"/>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4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4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108" name="Shape 108"/>
        <p:cNvGrpSpPr/>
        <p:nvPr/>
      </p:nvGrpSpPr>
      <p:grpSpPr>
        <a:xfrm>
          <a:off x="0" y="0"/>
          <a:ext cx="0" cy="0"/>
          <a:chOff x="0" y="0"/>
          <a:chExt cx="0" cy="0"/>
        </a:xfrm>
      </p:grpSpPr>
      <p:sp>
        <p:nvSpPr>
          <p:cNvPr id="109" name="Google Shape;109;p49"/>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49"/>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4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4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Slide">
  <p:cSld name="2_Text Slide">
    <p:spTree>
      <p:nvGrpSpPr>
        <p:cNvPr id="26" name="Shape 26"/>
        <p:cNvGrpSpPr/>
        <p:nvPr/>
      </p:nvGrpSpPr>
      <p:grpSpPr>
        <a:xfrm>
          <a:off x="0" y="0"/>
          <a:ext cx="0" cy="0"/>
          <a:chOff x="0" y="0"/>
          <a:chExt cx="0" cy="0"/>
        </a:xfrm>
      </p:grpSpPr>
      <p:pic>
        <p:nvPicPr>
          <p:cNvPr id="27" name="Google Shape;27;p37"/>
          <p:cNvPicPr preferRelativeResize="0"/>
          <p:nvPr/>
        </p:nvPicPr>
        <p:blipFill rotWithShape="1">
          <a:blip r:embed="rId2">
            <a:alphaModFix/>
          </a:blip>
          <a:srcRect b="0" l="0" r="0" t="0"/>
          <a:stretch/>
        </p:blipFill>
        <p:spPr>
          <a:xfrm>
            <a:off x="0" y="4667873"/>
            <a:ext cx="9144000" cy="2197607"/>
          </a:xfrm>
          <a:prstGeom prst="rect">
            <a:avLst/>
          </a:prstGeom>
          <a:noFill/>
          <a:ln>
            <a:noFill/>
          </a:ln>
        </p:spPr>
      </p:pic>
      <p:sp>
        <p:nvSpPr>
          <p:cNvPr id="28" name="Google Shape;28;p37"/>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800" u="none" cap="none" strike="noStrike">
                <a:solidFill>
                  <a:srgbClr val="888888"/>
                </a:solidFill>
                <a:latin typeface="Calibri"/>
                <a:ea typeface="Calibri"/>
                <a:cs typeface="Calibri"/>
                <a:sym typeface="Calibri"/>
              </a:defRPr>
            </a:lvl1pPr>
            <a:lvl2pPr indent="0" lvl="1" marL="0" algn="r">
              <a:spcBef>
                <a:spcPts val="0"/>
              </a:spcBef>
              <a:buNone/>
              <a:defRPr b="0" i="0" sz="1800" u="none" cap="none" strike="noStrike">
                <a:solidFill>
                  <a:srgbClr val="888888"/>
                </a:solidFill>
                <a:latin typeface="Calibri"/>
                <a:ea typeface="Calibri"/>
                <a:cs typeface="Calibri"/>
                <a:sym typeface="Calibri"/>
              </a:defRPr>
            </a:lvl2pPr>
            <a:lvl3pPr indent="0" lvl="2" marL="0" algn="r">
              <a:spcBef>
                <a:spcPts val="0"/>
              </a:spcBef>
              <a:buNone/>
              <a:defRPr b="0" i="0" sz="1800" u="none" cap="none" strike="noStrike">
                <a:solidFill>
                  <a:srgbClr val="888888"/>
                </a:solidFill>
                <a:latin typeface="Calibri"/>
                <a:ea typeface="Calibri"/>
                <a:cs typeface="Calibri"/>
                <a:sym typeface="Calibri"/>
              </a:defRPr>
            </a:lvl3pPr>
            <a:lvl4pPr indent="0" lvl="3" marL="0" algn="r">
              <a:spcBef>
                <a:spcPts val="0"/>
              </a:spcBef>
              <a:buNone/>
              <a:defRPr b="0" i="0" sz="1800" u="none" cap="none" strike="noStrike">
                <a:solidFill>
                  <a:srgbClr val="888888"/>
                </a:solidFill>
                <a:latin typeface="Calibri"/>
                <a:ea typeface="Calibri"/>
                <a:cs typeface="Calibri"/>
                <a:sym typeface="Calibri"/>
              </a:defRPr>
            </a:lvl4pPr>
            <a:lvl5pPr indent="0" lvl="4" marL="0" algn="r">
              <a:spcBef>
                <a:spcPts val="0"/>
              </a:spcBef>
              <a:buNone/>
              <a:defRPr b="0" i="0" sz="1800" u="none" cap="none" strike="noStrike">
                <a:solidFill>
                  <a:srgbClr val="888888"/>
                </a:solidFill>
                <a:latin typeface="Calibri"/>
                <a:ea typeface="Calibri"/>
                <a:cs typeface="Calibri"/>
                <a:sym typeface="Calibri"/>
              </a:defRPr>
            </a:lvl5pPr>
            <a:lvl6pPr indent="0" lvl="5" marL="0" algn="r">
              <a:spcBef>
                <a:spcPts val="0"/>
              </a:spcBef>
              <a:buNone/>
              <a:defRPr b="0" i="0" sz="1800" u="none" cap="none" strike="noStrike">
                <a:solidFill>
                  <a:srgbClr val="888888"/>
                </a:solidFill>
                <a:latin typeface="Calibri"/>
                <a:ea typeface="Calibri"/>
                <a:cs typeface="Calibri"/>
                <a:sym typeface="Calibri"/>
              </a:defRPr>
            </a:lvl6pPr>
            <a:lvl7pPr indent="0" lvl="6" marL="0" algn="r">
              <a:spcBef>
                <a:spcPts val="0"/>
              </a:spcBef>
              <a:buNone/>
              <a:defRPr b="0" i="0" sz="1800" u="none" cap="none" strike="noStrike">
                <a:solidFill>
                  <a:srgbClr val="888888"/>
                </a:solidFill>
                <a:latin typeface="Calibri"/>
                <a:ea typeface="Calibri"/>
                <a:cs typeface="Calibri"/>
                <a:sym typeface="Calibri"/>
              </a:defRPr>
            </a:lvl7pPr>
            <a:lvl8pPr indent="0" lvl="7" marL="0" algn="r">
              <a:spcBef>
                <a:spcPts val="0"/>
              </a:spcBef>
              <a:buNone/>
              <a:defRPr b="0" i="0" sz="1800" u="none" cap="none" strike="noStrike">
                <a:solidFill>
                  <a:srgbClr val="888888"/>
                </a:solidFill>
                <a:latin typeface="Calibri"/>
                <a:ea typeface="Calibri"/>
                <a:cs typeface="Calibri"/>
                <a:sym typeface="Calibri"/>
              </a:defRPr>
            </a:lvl8pPr>
            <a:lvl9pPr indent="0" lvl="8" marL="0" algn="r">
              <a:spcBef>
                <a:spcPts val="0"/>
              </a:spcBef>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
        <p:nvSpPr>
          <p:cNvPr id="29" name="Google Shape;29;p37"/>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45802F"/>
              </a:buClr>
              <a:buSzPts val="3200"/>
              <a:buNone/>
              <a:defRPr b="1" sz="3200">
                <a:solidFill>
                  <a:srgbClr val="45802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37"/>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353"/>
              </a:buClr>
              <a:buSzPts val="3200"/>
              <a:buNone/>
              <a:defRPr sz="3200">
                <a:solidFill>
                  <a:srgbClr val="535353"/>
                </a:solidFill>
              </a:defRPr>
            </a:lvl1pPr>
            <a:lvl2pPr indent="-381000" lvl="1" marL="914400" algn="l">
              <a:lnSpc>
                <a:spcPct val="90000"/>
              </a:lnSpc>
              <a:spcBef>
                <a:spcPts val="500"/>
              </a:spcBef>
              <a:spcAft>
                <a:spcPts val="0"/>
              </a:spcAft>
              <a:buClr>
                <a:srgbClr val="36A9E1"/>
              </a:buClr>
              <a:buSzPts val="2400"/>
              <a:buChar char="•"/>
              <a:defRPr>
                <a:solidFill>
                  <a:srgbClr val="36A9E1"/>
                </a:solidFill>
              </a:defRPr>
            </a:lvl2pPr>
            <a:lvl3pPr indent="-355600" lvl="2" marL="1371600" algn="l">
              <a:lnSpc>
                <a:spcPct val="90000"/>
              </a:lnSpc>
              <a:spcBef>
                <a:spcPts val="500"/>
              </a:spcBef>
              <a:spcAft>
                <a:spcPts val="0"/>
              </a:spcAft>
              <a:buClr>
                <a:srgbClr val="36A9E1"/>
              </a:buClr>
              <a:buSzPts val="2000"/>
              <a:buChar char="•"/>
              <a:defRPr>
                <a:solidFill>
                  <a:srgbClr val="36A9E1"/>
                </a:solidFill>
              </a:defRPr>
            </a:lvl3pPr>
            <a:lvl4pPr indent="-342900" lvl="3" marL="1828800" algn="l">
              <a:lnSpc>
                <a:spcPct val="90000"/>
              </a:lnSpc>
              <a:spcBef>
                <a:spcPts val="500"/>
              </a:spcBef>
              <a:spcAft>
                <a:spcPts val="0"/>
              </a:spcAft>
              <a:buClr>
                <a:srgbClr val="36A9E1"/>
              </a:buClr>
              <a:buSzPts val="1800"/>
              <a:buChar char="•"/>
              <a:defRPr>
                <a:solidFill>
                  <a:srgbClr val="36A9E1"/>
                </a:solidFill>
              </a:defRPr>
            </a:lvl4pPr>
            <a:lvl5pPr indent="-342900" lvl="4" marL="2286000" algn="l">
              <a:lnSpc>
                <a:spcPct val="90000"/>
              </a:lnSpc>
              <a:spcBef>
                <a:spcPts val="500"/>
              </a:spcBef>
              <a:spcAft>
                <a:spcPts val="0"/>
              </a:spcAft>
              <a:buClr>
                <a:srgbClr val="36A9E1"/>
              </a:buClr>
              <a:buSzPts val="1800"/>
              <a:buChar char="•"/>
              <a:defRPr>
                <a:solidFill>
                  <a:srgbClr val="36A9E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37"/>
          <p:cNvSpPr txBox="1"/>
          <p:nvPr>
            <p:ph idx="3" type="body"/>
          </p:nvPr>
        </p:nvSpPr>
        <p:spPr>
          <a:xfrm>
            <a:off x="736600" y="1613521"/>
            <a:ext cx="7670800" cy="1973887"/>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0"/>
              </a:spcBef>
              <a:spcAft>
                <a:spcPts val="0"/>
              </a:spcAft>
              <a:buClr>
                <a:srgbClr val="535353"/>
              </a:buClr>
              <a:buSzPts val="2400"/>
              <a:buFont typeface="Arial"/>
              <a:buChar char="•"/>
              <a:defRPr sz="2400">
                <a:solidFill>
                  <a:srgbClr val="535353"/>
                </a:solidFill>
              </a:defRPr>
            </a:lvl1pPr>
            <a:lvl2pPr indent="-228600" lvl="1" marL="914400" algn="l">
              <a:lnSpc>
                <a:spcPct val="65000"/>
              </a:lnSpc>
              <a:spcBef>
                <a:spcPts val="500"/>
              </a:spcBef>
              <a:spcAft>
                <a:spcPts val="0"/>
              </a:spcAft>
              <a:buClr>
                <a:srgbClr val="164194"/>
              </a:buClr>
              <a:buSzPts val="2400"/>
              <a:buNone/>
              <a:defRPr>
                <a:solidFill>
                  <a:srgbClr val="164194"/>
                </a:solidFill>
              </a:defRPr>
            </a:lvl2pPr>
            <a:lvl3pPr indent="-355600" lvl="2" marL="1371600" algn="l">
              <a:lnSpc>
                <a:spcPct val="78000"/>
              </a:lnSpc>
              <a:spcBef>
                <a:spcPts val="500"/>
              </a:spcBef>
              <a:spcAft>
                <a:spcPts val="0"/>
              </a:spcAft>
              <a:buClr>
                <a:srgbClr val="164194"/>
              </a:buClr>
              <a:buSzPts val="2000"/>
              <a:buChar char="•"/>
              <a:defRPr>
                <a:solidFill>
                  <a:srgbClr val="164194"/>
                </a:solidFill>
              </a:defRPr>
            </a:lvl3pPr>
            <a:lvl4pPr indent="-342900" lvl="3" marL="1828800" algn="l">
              <a:lnSpc>
                <a:spcPct val="86666"/>
              </a:lnSpc>
              <a:spcBef>
                <a:spcPts val="500"/>
              </a:spcBef>
              <a:spcAft>
                <a:spcPts val="0"/>
              </a:spcAft>
              <a:buClr>
                <a:srgbClr val="164194"/>
              </a:buClr>
              <a:buSzPts val="1800"/>
              <a:buChar char="•"/>
              <a:defRPr>
                <a:solidFill>
                  <a:srgbClr val="164194"/>
                </a:solidFill>
              </a:defRPr>
            </a:lvl4pPr>
            <a:lvl5pPr indent="-342900" lvl="4" marL="2286000" algn="l">
              <a:lnSpc>
                <a:spcPct val="86666"/>
              </a:lnSpc>
              <a:spcBef>
                <a:spcPts val="500"/>
              </a:spcBef>
              <a:spcAft>
                <a:spcPts val="0"/>
              </a:spcAft>
              <a:buClr>
                <a:srgbClr val="164194"/>
              </a:buClr>
              <a:buSzPts val="1800"/>
              <a:buChar char="•"/>
              <a:defRPr>
                <a:solidFill>
                  <a:srgbClr val="16419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7"/>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353"/>
              </a:buClr>
              <a:buSzPts val="1800"/>
              <a:buNone/>
              <a:defRPr sz="1800">
                <a:solidFill>
                  <a:srgbClr val="535353"/>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7"/>
          <p:cNvSpPr/>
          <p:nvPr>
            <p:ph idx="5" type="pic"/>
          </p:nvPr>
        </p:nvSpPr>
        <p:spPr>
          <a:xfrm>
            <a:off x="7016750" y="5994401"/>
            <a:ext cx="1295398" cy="609110"/>
          </a:xfrm>
          <a:prstGeom prst="rect">
            <a:avLst/>
          </a:prstGeom>
          <a:solidFill>
            <a:srgbClr val="BBD6EE"/>
          </a:solidFill>
          <a:ln>
            <a:noFill/>
          </a:ln>
        </p:spPr>
      </p:sp>
      <p:sp>
        <p:nvSpPr>
          <p:cNvPr id="34" name="Google Shape;34;p37"/>
          <p:cNvSpPr/>
          <p:nvPr>
            <p:ph idx="6" type="pic"/>
          </p:nvPr>
        </p:nvSpPr>
        <p:spPr>
          <a:xfrm>
            <a:off x="5384800" y="5994401"/>
            <a:ext cx="1258887" cy="609110"/>
          </a:xfrm>
          <a:prstGeom prst="rect">
            <a:avLst/>
          </a:prstGeom>
          <a:solidFill>
            <a:srgbClr val="BBD6EE"/>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act">
  <p:cSld name="1_contact">
    <p:spTree>
      <p:nvGrpSpPr>
        <p:cNvPr id="35" name="Shape 35"/>
        <p:cNvGrpSpPr/>
        <p:nvPr/>
      </p:nvGrpSpPr>
      <p:grpSpPr>
        <a:xfrm>
          <a:off x="0" y="0"/>
          <a:ext cx="0" cy="0"/>
          <a:chOff x="0" y="0"/>
          <a:chExt cx="0" cy="0"/>
        </a:xfrm>
      </p:grpSpPr>
      <p:sp>
        <p:nvSpPr>
          <p:cNvPr id="36" name="Google Shape;36;p38"/>
          <p:cNvSpPr/>
          <p:nvPr/>
        </p:nvSpPr>
        <p:spPr>
          <a:xfrm>
            <a:off x="0" y="4715122"/>
            <a:ext cx="9144000" cy="214287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7" name="Google Shape;37;p38"/>
          <p:cNvPicPr preferRelativeResize="0"/>
          <p:nvPr/>
        </p:nvPicPr>
        <p:blipFill rotWithShape="1">
          <a:blip r:embed="rId2">
            <a:alphaModFix/>
          </a:blip>
          <a:srcRect b="0" l="0" r="0" t="0"/>
          <a:stretch/>
        </p:blipFill>
        <p:spPr>
          <a:xfrm>
            <a:off x="0" y="3606800"/>
            <a:ext cx="9144000" cy="2260600"/>
          </a:xfrm>
          <a:prstGeom prst="rect">
            <a:avLst/>
          </a:prstGeom>
          <a:noFill/>
          <a:ln>
            <a:noFill/>
          </a:ln>
        </p:spPr>
      </p:pic>
      <p:sp>
        <p:nvSpPr>
          <p:cNvPr id="38" name="Google Shape;38;p38"/>
          <p:cNvSpPr/>
          <p:nvPr>
            <p:ph idx="2" type="pic"/>
          </p:nvPr>
        </p:nvSpPr>
        <p:spPr>
          <a:xfrm>
            <a:off x="2175699" y="734237"/>
            <a:ext cx="1018800" cy="577692"/>
          </a:xfrm>
          <a:prstGeom prst="rect">
            <a:avLst/>
          </a:prstGeom>
          <a:solidFill>
            <a:srgbClr val="BBD6EE"/>
          </a:solidFill>
          <a:ln>
            <a:noFill/>
          </a:ln>
        </p:spPr>
      </p:sp>
      <p:sp>
        <p:nvSpPr>
          <p:cNvPr id="39" name="Google Shape;39;p38"/>
          <p:cNvSpPr/>
          <p:nvPr>
            <p:ph idx="3" type="pic"/>
          </p:nvPr>
        </p:nvSpPr>
        <p:spPr>
          <a:xfrm>
            <a:off x="827088" y="734365"/>
            <a:ext cx="1018800" cy="570560"/>
          </a:xfrm>
          <a:prstGeom prst="rect">
            <a:avLst/>
          </a:prstGeom>
          <a:solidFill>
            <a:srgbClr val="BBD6EE"/>
          </a:solidFill>
          <a:ln>
            <a:noFill/>
          </a:ln>
        </p:spPr>
      </p:sp>
      <p:sp>
        <p:nvSpPr>
          <p:cNvPr id="40" name="Google Shape;40;p38"/>
          <p:cNvSpPr txBox="1"/>
          <p:nvPr>
            <p:ph idx="1" type="body"/>
          </p:nvPr>
        </p:nvSpPr>
        <p:spPr>
          <a:xfrm>
            <a:off x="727074" y="1676880"/>
            <a:ext cx="4472999" cy="52563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45802F"/>
              </a:buClr>
              <a:buSzPts val="3200"/>
              <a:buNone/>
              <a:defRPr b="1" sz="3200">
                <a:solidFill>
                  <a:srgbClr val="45802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8"/>
          <p:cNvSpPr txBox="1"/>
          <p:nvPr>
            <p:ph idx="4" type="body"/>
          </p:nvPr>
        </p:nvSpPr>
        <p:spPr>
          <a:xfrm>
            <a:off x="735999" y="2429212"/>
            <a:ext cx="4464074" cy="28632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535353"/>
              </a:buClr>
              <a:buSzPts val="2400"/>
              <a:buNone/>
              <a:defRPr sz="2400">
                <a:solidFill>
                  <a:srgbClr val="535353"/>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8"/>
          <p:cNvSpPr txBox="1"/>
          <p:nvPr>
            <p:ph idx="5" type="body"/>
          </p:nvPr>
        </p:nvSpPr>
        <p:spPr>
          <a:xfrm>
            <a:off x="6858002" y="2622204"/>
            <a:ext cx="1916113" cy="69721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Clr>
                <a:srgbClr val="45802F"/>
              </a:buClr>
              <a:buSzPts val="4000"/>
              <a:buNone/>
              <a:defRPr b="1" sz="4000">
                <a:solidFill>
                  <a:srgbClr val="45802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3" name="Google Shape;43;p38"/>
          <p:cNvPicPr preferRelativeResize="0"/>
          <p:nvPr/>
        </p:nvPicPr>
        <p:blipFill rotWithShape="1">
          <a:blip r:embed="rId3">
            <a:alphaModFix/>
          </a:blip>
          <a:srcRect b="0" l="0" r="0" t="0"/>
          <a:stretch/>
        </p:blipFill>
        <p:spPr>
          <a:xfrm>
            <a:off x="5949503" y="271250"/>
            <a:ext cx="2808582" cy="947080"/>
          </a:xfrm>
          <a:prstGeom prst="rect">
            <a:avLst/>
          </a:prstGeom>
          <a:noFill/>
          <a:ln>
            <a:noFill/>
          </a:ln>
        </p:spPr>
      </p:pic>
      <p:pic>
        <p:nvPicPr>
          <p:cNvPr id="44" name="Google Shape;44;p38"/>
          <p:cNvPicPr preferRelativeResize="0"/>
          <p:nvPr/>
        </p:nvPicPr>
        <p:blipFill rotWithShape="1">
          <a:blip r:embed="rId4">
            <a:alphaModFix/>
          </a:blip>
          <a:srcRect b="0" l="0" r="0" t="0"/>
          <a:stretch/>
        </p:blipFill>
        <p:spPr>
          <a:xfrm>
            <a:off x="5949503" y="1335418"/>
            <a:ext cx="2850740" cy="640136"/>
          </a:xfrm>
          <a:prstGeom prst="rect">
            <a:avLst/>
          </a:prstGeom>
          <a:noFill/>
          <a:ln>
            <a:noFill/>
          </a:ln>
        </p:spPr>
      </p:pic>
    </p:spTree>
  </p:cSld>
  <p:clrMapOvr>
    <a:masterClrMapping/>
  </p:clrMapOvr>
  <p:extLst>
    <p:ext uri="{DCECCB84-F9BA-43D5-87BE-67443E8EF086}">
      <p15:sldGuideLst>
        <p15:guide id="1" orient="horz" pos="459">
          <p15:clr>
            <a:srgbClr val="FBAE40"/>
          </p15:clr>
        </p15:guide>
        <p15:guide id="2" pos="521">
          <p15:clr>
            <a:srgbClr val="FBAE40"/>
          </p15:clr>
        </p15:guide>
        <p15:guide id="3" pos="5239">
          <p15:clr>
            <a:srgbClr val="FBAE40"/>
          </p15:clr>
        </p15:guide>
        <p15:guide id="4" pos="4400">
          <p15:clr>
            <a:srgbClr val="FBAE40"/>
          </p15:clr>
        </p15:guide>
        <p15:guide id="5" orient="horz" pos="82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45" name="Shape 45"/>
        <p:cNvGrpSpPr/>
        <p:nvPr/>
      </p:nvGrpSpPr>
      <p:grpSpPr>
        <a:xfrm>
          <a:off x="0" y="0"/>
          <a:ext cx="0" cy="0"/>
          <a:chOff x="0" y="0"/>
          <a:chExt cx="0" cy="0"/>
        </a:xfrm>
      </p:grpSpPr>
      <p:sp>
        <p:nvSpPr>
          <p:cNvPr id="46" name="Google Shape;46;p39"/>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9"/>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8" name="Google Shape;48;p3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51" name="Shape 51"/>
        <p:cNvGrpSpPr/>
        <p:nvPr/>
      </p:nvGrpSpPr>
      <p:grpSpPr>
        <a:xfrm>
          <a:off x="0" y="0"/>
          <a:ext cx="0" cy="0"/>
          <a:chOff x="0" y="0"/>
          <a:chExt cx="0" cy="0"/>
        </a:xfrm>
      </p:grpSpPr>
      <p:sp>
        <p:nvSpPr>
          <p:cNvPr id="52" name="Google Shape;52;p4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4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4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57" name="Shape 57"/>
        <p:cNvGrpSpPr/>
        <p:nvPr/>
      </p:nvGrpSpPr>
      <p:grpSpPr>
        <a:xfrm>
          <a:off x="0" y="0"/>
          <a:ext cx="0" cy="0"/>
          <a:chOff x="0" y="0"/>
          <a:chExt cx="0" cy="0"/>
        </a:xfrm>
      </p:grpSpPr>
      <p:sp>
        <p:nvSpPr>
          <p:cNvPr id="58" name="Google Shape;58;p41"/>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41"/>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0" name="Google Shape;60;p4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63" name="Shape 63"/>
        <p:cNvGrpSpPr/>
        <p:nvPr/>
      </p:nvGrpSpPr>
      <p:grpSpPr>
        <a:xfrm>
          <a:off x="0" y="0"/>
          <a:ext cx="0" cy="0"/>
          <a:chOff x="0" y="0"/>
          <a:chExt cx="0" cy="0"/>
        </a:xfrm>
      </p:grpSpPr>
      <p:sp>
        <p:nvSpPr>
          <p:cNvPr id="64" name="Google Shape;64;p4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42"/>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42"/>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4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70" name="Shape 70"/>
        <p:cNvGrpSpPr/>
        <p:nvPr/>
      </p:nvGrpSpPr>
      <p:grpSpPr>
        <a:xfrm>
          <a:off x="0" y="0"/>
          <a:ext cx="0" cy="0"/>
          <a:chOff x="0" y="0"/>
          <a:chExt cx="0" cy="0"/>
        </a:xfrm>
      </p:grpSpPr>
      <p:sp>
        <p:nvSpPr>
          <p:cNvPr id="71" name="Google Shape;71;p43"/>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43"/>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3" name="Google Shape;73;p43"/>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43"/>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5" name="Google Shape;75;p43"/>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4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79" name="Shape 79"/>
        <p:cNvGrpSpPr/>
        <p:nvPr/>
      </p:nvGrpSpPr>
      <p:grpSpPr>
        <a:xfrm>
          <a:off x="0" y="0"/>
          <a:ext cx="0" cy="0"/>
          <a:chOff x="0" y="0"/>
          <a:chExt cx="0" cy="0"/>
        </a:xfrm>
      </p:grpSpPr>
      <p:sp>
        <p:nvSpPr>
          <p:cNvPr id="80" name="Google Shape;80;p4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4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5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32.png"/><Relationship Id="rId6" Type="http://schemas.openxmlformats.org/officeDocument/2006/relationships/hyperlink" Target="https://ec.europa.eu/environment/iczm/pdf/brochure_en.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nature.com/articles/s41598-018-24630-6" TargetMode="External"/><Relationship Id="rId4" Type="http://schemas.openxmlformats.org/officeDocument/2006/relationships/image" Target="../media/image17.png"/><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4.jpg"/><Relationship Id="rId9" Type="http://schemas.openxmlformats.org/officeDocument/2006/relationships/image" Target="../media/image13.png"/><Relationship Id="rId5" Type="http://schemas.openxmlformats.org/officeDocument/2006/relationships/image" Target="../media/image9.jpg"/><Relationship Id="rId6" Type="http://schemas.openxmlformats.org/officeDocument/2006/relationships/image" Target="../media/image8.jpg"/><Relationship Id="rId7" Type="http://schemas.openxmlformats.org/officeDocument/2006/relationships/image" Target="../media/image10.jpg"/><Relationship Id="rId8"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5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www.youtube.com/watch?v=ZoG0y2nf8NQ" TargetMode="External"/><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28.jpg"/><Relationship Id="rId6" Type="http://schemas.openxmlformats.org/officeDocument/2006/relationships/image" Target="../media/image26.png"/><Relationship Id="rId7"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youtube.com/watch?v=2McoWAJJCD4" TargetMode="External"/><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7.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hyperlink" Target="https://ec.europa.eu/competition/state_aid/modernisation/grid_ports_en.pdf" TargetMode="External"/><Relationship Id="rId6"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hyperlink" Target="https://transport.ec.europa.eu/system/files/2017-06/2017-06-differentiated-port-infrastructure-charges-report.pdf" TargetMode="External"/><Relationship Id="rId6" Type="http://schemas.openxmlformats.org/officeDocument/2006/relationships/hyperlink" Target="https://transport.ec.europa.eu/system/files/2017-06/2017-06-differentiated-port-infrastructure-charges-report.pdf" TargetMode="External"/><Relationship Id="rId7" Type="http://schemas.openxmlformats.org/officeDocument/2006/relationships/hyperlink" Target="https://transport.ec.europa.eu/system/files/2017-06/2017-06-differentiated-port-infrastructure-charges-report.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3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5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4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hyperlink" Target="https://eur-lex.europa.eu/legal-content/EN/TXT/?uri=CELEX%3A32017R0352" TargetMode="External"/></Relationships>
</file>

<file path=ppt/slides/_rels/slide44.xml.rels><?xml version="1.0" encoding="UTF-8" standalone="yes"?><Relationships xmlns="http://schemas.openxmlformats.org/package/2006/relationships"><Relationship Id="rId10"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hyperlink" Target="https://www.youtube.com/watch?v=6oUc1dDC97A" TargetMode="External"/><Relationship Id="rId5" Type="http://schemas.openxmlformats.org/officeDocument/2006/relationships/image" Target="../media/image39.png"/><Relationship Id="rId6" Type="http://schemas.openxmlformats.org/officeDocument/2006/relationships/image" Target="../media/image42.png"/><Relationship Id="rId7" Type="http://schemas.openxmlformats.org/officeDocument/2006/relationships/image" Target="../media/image47.png"/><Relationship Id="rId8"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5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s://transport.ec.europa.eu/transport-modes/maritime/ports_en" TargetMode="External"/><Relationship Id="rId4" Type="http://schemas.openxmlformats.org/officeDocument/2006/relationships/hyperlink" Target="https://ec.europa.eu/competition/state_aid/modernisation/grid_ports_en.pdf" TargetMode="External"/><Relationship Id="rId5" Type="http://schemas.openxmlformats.org/officeDocument/2006/relationships/image" Target="../media/image17.png"/><Relationship Id="rId6"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s://allhandsondeck.e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journals.openedition.org/cdlm/5364" TargetMode="External"/><Relationship Id="rId4" Type="http://schemas.openxmlformats.org/officeDocument/2006/relationships/image" Target="../media/image17.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
          <p:cNvSpPr txBox="1"/>
          <p:nvPr>
            <p:ph idx="1" type="body"/>
          </p:nvPr>
        </p:nvSpPr>
        <p:spPr>
          <a:xfrm>
            <a:off x="697045" y="2883760"/>
            <a:ext cx="7667621" cy="722313"/>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lt1"/>
              </a:buClr>
              <a:buSzPct val="100000"/>
              <a:buNone/>
            </a:pPr>
            <a:r>
              <a:rPr lang="de-DE"/>
              <a:t>Module 13 – Buildings &amp; Structures</a:t>
            </a:r>
            <a:endParaRPr/>
          </a:p>
          <a:p>
            <a:pPr indent="0" lvl="0" marL="0" rtl="0" algn="l">
              <a:lnSpc>
                <a:spcPct val="90000"/>
              </a:lnSpc>
              <a:spcBef>
                <a:spcPts val="1000"/>
              </a:spcBef>
              <a:spcAft>
                <a:spcPts val="0"/>
              </a:spcAft>
              <a:buClr>
                <a:schemeClr val="lt1"/>
              </a:buClr>
              <a:buSzPct val="100000"/>
              <a:buNone/>
            </a:pPr>
            <a:r>
              <a:t/>
            </a:r>
            <a:endParaRPr/>
          </a:p>
        </p:txBody>
      </p:sp>
      <p:sp>
        <p:nvSpPr>
          <p:cNvPr id="119" name="Google Shape;119;p1"/>
          <p:cNvSpPr txBox="1"/>
          <p:nvPr>
            <p:ph idx="2" type="body"/>
          </p:nvPr>
        </p:nvSpPr>
        <p:spPr>
          <a:xfrm>
            <a:off x="709175" y="3686175"/>
            <a:ext cx="7667400" cy="25746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chemeClr val="lt1"/>
              </a:buClr>
              <a:buSzPct val="54159"/>
              <a:buNone/>
            </a:pPr>
            <a:r>
              <a:rPr lang="de-DE" sz="3323"/>
              <a:t>Topics of the module:</a:t>
            </a:r>
            <a:endParaRPr sz="4723"/>
          </a:p>
          <a:p>
            <a:pPr indent="0" lvl="0" marL="0" rtl="0" algn="l">
              <a:lnSpc>
                <a:spcPct val="100000"/>
              </a:lnSpc>
              <a:spcBef>
                <a:spcPts val="1000"/>
              </a:spcBef>
              <a:spcAft>
                <a:spcPts val="0"/>
              </a:spcAft>
              <a:buClr>
                <a:schemeClr val="lt1"/>
              </a:buClr>
              <a:buSzPct val="61116"/>
              <a:buNone/>
            </a:pPr>
            <a:r>
              <a:t/>
            </a:r>
            <a:endParaRPr sz="1636"/>
          </a:p>
          <a:p>
            <a:pPr indent="-343354" lvl="0" marL="342900" rtl="0" algn="l">
              <a:lnSpc>
                <a:spcPct val="90000"/>
              </a:lnSpc>
              <a:spcBef>
                <a:spcPts val="1000"/>
              </a:spcBef>
              <a:spcAft>
                <a:spcPts val="0"/>
              </a:spcAft>
              <a:buClr>
                <a:schemeClr val="lt1"/>
              </a:buClr>
              <a:buSzPct val="100000"/>
              <a:buFont typeface="Arial"/>
              <a:buChar char="•"/>
            </a:pPr>
            <a:r>
              <a:rPr lang="de-DE" sz="4225"/>
              <a:t>Importance of ports through centuries</a:t>
            </a:r>
            <a:endParaRPr sz="4225"/>
          </a:p>
          <a:p>
            <a:pPr indent="-343354" lvl="0" marL="342900" rtl="0" algn="l">
              <a:lnSpc>
                <a:spcPct val="90000"/>
              </a:lnSpc>
              <a:spcBef>
                <a:spcPts val="1000"/>
              </a:spcBef>
              <a:spcAft>
                <a:spcPts val="0"/>
              </a:spcAft>
              <a:buClr>
                <a:schemeClr val="lt1"/>
              </a:buClr>
              <a:buSzPct val="100000"/>
              <a:buFont typeface="Arial"/>
              <a:buChar char="•"/>
            </a:pPr>
            <a:r>
              <a:rPr lang="de-DE" sz="4225"/>
              <a:t>Knowledge on the coast geography </a:t>
            </a:r>
            <a:endParaRPr sz="4225"/>
          </a:p>
          <a:p>
            <a:pPr indent="-343354" lvl="0" marL="342900" rtl="0" algn="l">
              <a:lnSpc>
                <a:spcPct val="90000"/>
              </a:lnSpc>
              <a:spcBef>
                <a:spcPts val="1000"/>
              </a:spcBef>
              <a:spcAft>
                <a:spcPts val="0"/>
              </a:spcAft>
              <a:buClr>
                <a:schemeClr val="lt1"/>
              </a:buClr>
              <a:buSzPct val="100000"/>
              <a:buFont typeface="Arial"/>
              <a:buChar char="•"/>
            </a:pPr>
            <a:r>
              <a:rPr lang="de-DE" sz="4225"/>
              <a:t>Navigation Structures, Harbours, Natural and Artificial.      </a:t>
            </a:r>
            <a:endParaRPr sz="4225"/>
          </a:p>
          <a:p>
            <a:pPr indent="-343354" lvl="0" marL="342900" rtl="0" algn="l">
              <a:lnSpc>
                <a:spcPct val="90000"/>
              </a:lnSpc>
              <a:spcBef>
                <a:spcPts val="1000"/>
              </a:spcBef>
              <a:spcAft>
                <a:spcPts val="0"/>
              </a:spcAft>
              <a:buSzPct val="100000"/>
              <a:buChar char="•"/>
            </a:pPr>
            <a:r>
              <a:rPr lang="de-DE" sz="4225"/>
              <a:t>The Port as hub</a:t>
            </a:r>
            <a:endParaRPr sz="4225"/>
          </a:p>
          <a:p>
            <a:pPr indent="-343354" lvl="0" marL="342900" rtl="0" algn="l">
              <a:lnSpc>
                <a:spcPct val="90000"/>
              </a:lnSpc>
              <a:spcBef>
                <a:spcPts val="1000"/>
              </a:spcBef>
              <a:spcAft>
                <a:spcPts val="0"/>
              </a:spcAft>
              <a:buClr>
                <a:schemeClr val="lt1"/>
              </a:buClr>
              <a:buSzPct val="100000"/>
              <a:buFont typeface="Arial"/>
              <a:buChar char="•"/>
            </a:pPr>
            <a:r>
              <a:rPr lang="de-DE" sz="4225"/>
              <a:t>Safety on board</a:t>
            </a:r>
            <a:endParaRPr sz="4225"/>
          </a:p>
          <a:p>
            <a:pPr indent="0" lvl="0" marL="0" rtl="0" algn="l">
              <a:lnSpc>
                <a:spcPct val="90000"/>
              </a:lnSpc>
              <a:spcBef>
                <a:spcPts val="1000"/>
              </a:spcBef>
              <a:spcAft>
                <a:spcPts val="0"/>
              </a:spcAft>
              <a:buClr>
                <a:schemeClr val="lt1"/>
              </a:buClr>
              <a:buSzPct val="1000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0"/>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34" name="Google Shape;234;p10"/>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235" name="Google Shape;235;p10"/>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Political geography of </a:t>
            </a:r>
            <a:r>
              <a:rPr lang="de-DE" sz="2800"/>
              <a:t>coastal</a:t>
            </a:r>
            <a:r>
              <a:rPr lang="de-DE" sz="2800"/>
              <a:t> and maritime areas</a:t>
            </a:r>
            <a:endParaRPr sz="2800"/>
          </a:p>
        </p:txBody>
      </p:sp>
      <p:sp>
        <p:nvSpPr>
          <p:cNvPr id="236" name="Google Shape;236;p10"/>
          <p:cNvSpPr txBox="1"/>
          <p:nvPr>
            <p:ph idx="3" type="body"/>
          </p:nvPr>
        </p:nvSpPr>
        <p:spPr>
          <a:xfrm>
            <a:off x="736000" y="1613075"/>
            <a:ext cx="5615400" cy="3968700"/>
          </a:xfrm>
          <a:prstGeom prst="rect">
            <a:avLst/>
          </a:prstGeom>
          <a:noFill/>
          <a:ln>
            <a:noFill/>
          </a:ln>
        </p:spPr>
        <p:txBody>
          <a:bodyPr anchorCtr="0" anchor="t" bIns="45700" lIns="91425" spcFirstLastPara="1" rIns="91425" wrap="square" tIns="45700">
            <a:noAutofit/>
          </a:bodyPr>
          <a:lstStyle/>
          <a:p>
            <a:pPr indent="-336550" lvl="0" marL="457200" rtl="0" algn="l">
              <a:spcBef>
                <a:spcPts val="0"/>
              </a:spcBef>
              <a:spcAft>
                <a:spcPts val="0"/>
              </a:spcAft>
              <a:buSzPts val="1700"/>
              <a:buAutoNum type="arabicPeriod" startAt="2"/>
            </a:pPr>
            <a:r>
              <a:rPr b="1" lang="de-DE" sz="1700"/>
              <a:t>Internal waters: </a:t>
            </a:r>
            <a:r>
              <a:rPr lang="de-DE" sz="1700"/>
              <a:t>all water and waterways on the landward side of the baseline. The coastal state is free to set laws, regulate use, and use any resource. Foreign vessels have no right of passage within internal waters.</a:t>
            </a:r>
            <a:endParaRPr b="1" sz="1700"/>
          </a:p>
          <a:p>
            <a:pPr indent="0" lvl="0" marL="342900" rtl="0" algn="l">
              <a:spcBef>
                <a:spcPts val="0"/>
              </a:spcBef>
              <a:spcAft>
                <a:spcPts val="0"/>
              </a:spcAft>
              <a:buNone/>
            </a:pPr>
            <a:r>
              <a:t/>
            </a:r>
            <a:endParaRPr b="1" sz="1700"/>
          </a:p>
          <a:p>
            <a:pPr indent="-336550" lvl="0" marL="457200" rtl="0" algn="l">
              <a:spcBef>
                <a:spcPts val="0"/>
              </a:spcBef>
              <a:spcAft>
                <a:spcPts val="0"/>
              </a:spcAft>
              <a:buSzPts val="1700"/>
              <a:buAutoNum type="arabicPeriod" startAt="3"/>
            </a:pPr>
            <a:r>
              <a:rPr b="1" lang="de-DE" sz="1700"/>
              <a:t>Territorial waters: </a:t>
            </a:r>
            <a:r>
              <a:rPr lang="de-DE" sz="1700"/>
              <a:t>In an area of sea adjacent to its coasts, the State exercises full sovereignty as on its land territory. Sovereignty extends to the air space above, to its bottom and to its subsoil. Within </a:t>
            </a:r>
            <a:r>
              <a:rPr b="1" lang="de-DE" sz="1700"/>
              <a:t>twelve miles of the baseline</a:t>
            </a:r>
            <a:r>
              <a:rPr lang="de-DE" sz="1700"/>
              <a:t>, each coastal state may determine the extent of its </a:t>
            </a:r>
            <a:r>
              <a:rPr b="1" lang="de-DE" sz="1700"/>
              <a:t>territorial waters</a:t>
            </a:r>
            <a:r>
              <a:rPr lang="de-DE" sz="1700"/>
              <a:t>. The twelve-mile measure is the result of a compromise between States traditionally in favour of extensive freedom of trade and the developing countries in favour of exclusive exploitation of marine resources.</a:t>
            </a:r>
            <a:endParaRPr b="1" sz="1700"/>
          </a:p>
          <a:p>
            <a:pPr indent="0" lvl="0" marL="0" rtl="0" algn="l">
              <a:lnSpc>
                <a:spcPct val="100000"/>
              </a:lnSpc>
              <a:spcBef>
                <a:spcPts val="0"/>
              </a:spcBef>
              <a:spcAft>
                <a:spcPts val="0"/>
              </a:spcAft>
              <a:buNone/>
            </a:pPr>
            <a:r>
              <a:t/>
            </a:r>
            <a:endParaRPr/>
          </a:p>
        </p:txBody>
      </p:sp>
      <p:sp>
        <p:nvSpPr>
          <p:cNvPr id="237" name="Google Shape;237;p10"/>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238" name="Google Shape;238;p10"/>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39" name="Google Shape;239;p10"/>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id="240" name="Google Shape;240;p10"/>
          <p:cNvPicPr preferRelativeResize="0"/>
          <p:nvPr/>
        </p:nvPicPr>
        <p:blipFill rotWithShape="1">
          <a:blip r:embed="rId5">
            <a:alphaModFix/>
          </a:blip>
          <a:srcRect b="0" l="6989" r="-3124" t="0"/>
          <a:stretch/>
        </p:blipFill>
        <p:spPr>
          <a:xfrm>
            <a:off x="6351350" y="2424725"/>
            <a:ext cx="2487850" cy="19698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fbfb6fe0c8_0_0"/>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46" name="Google Shape;246;gfbfb6fe0c8_0_0"/>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247" name="Google Shape;247;gfbfb6fe0c8_0_0"/>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Political geography of </a:t>
            </a:r>
            <a:r>
              <a:rPr lang="de-DE" sz="2800"/>
              <a:t>coastal</a:t>
            </a:r>
            <a:r>
              <a:rPr lang="de-DE" sz="2800"/>
              <a:t> and maritime areas</a:t>
            </a:r>
            <a:endParaRPr sz="2800"/>
          </a:p>
        </p:txBody>
      </p:sp>
      <p:sp>
        <p:nvSpPr>
          <p:cNvPr id="248" name="Google Shape;248;gfbfb6fe0c8_0_0"/>
          <p:cNvSpPr txBox="1"/>
          <p:nvPr>
            <p:ph idx="3" type="body"/>
          </p:nvPr>
        </p:nvSpPr>
        <p:spPr>
          <a:xfrm>
            <a:off x="736000" y="1778475"/>
            <a:ext cx="4493400" cy="3968700"/>
          </a:xfrm>
          <a:prstGeom prst="rect">
            <a:avLst/>
          </a:prstGeom>
          <a:noFill/>
          <a:ln>
            <a:noFill/>
          </a:ln>
        </p:spPr>
        <p:txBody>
          <a:bodyPr anchorCtr="0" anchor="t" bIns="45700" lIns="91425" spcFirstLastPara="1" rIns="91425" wrap="square" tIns="45700">
            <a:noAutofit/>
          </a:bodyPr>
          <a:lstStyle/>
          <a:p>
            <a:pPr indent="-479425" lvl="0" marL="457200" rtl="0" algn="l">
              <a:lnSpc>
                <a:spcPct val="100000"/>
              </a:lnSpc>
              <a:spcBef>
                <a:spcPts val="0"/>
              </a:spcBef>
              <a:spcAft>
                <a:spcPts val="0"/>
              </a:spcAft>
              <a:buClr>
                <a:srgbClr val="535353"/>
              </a:buClr>
              <a:buSzPts val="1700"/>
              <a:buFont typeface="Calibri"/>
              <a:buAutoNum type="arabicPeriod" startAt="4"/>
            </a:pPr>
            <a:r>
              <a:rPr b="1" lang="de-DE" sz="1700"/>
              <a:t>Exclusive Economic Zones</a:t>
            </a:r>
            <a:r>
              <a:rPr lang="de-DE" sz="1700"/>
              <a:t> (EEZs): These extend 200 nmi (370 km; 230 mi) from the </a:t>
            </a:r>
            <a:r>
              <a:rPr lang="de-DE" sz="1700"/>
              <a:t>costal</a:t>
            </a:r>
            <a:r>
              <a:rPr lang="de-DE" sz="1700"/>
              <a:t> baseline. The coastal nation has sole exploitation rights over all natural resources. The EEZs were introduced to halt the increasingly heated clashes over fishing rights, and oil extraction.</a:t>
            </a:r>
            <a:endParaRPr sz="1700"/>
          </a:p>
          <a:p>
            <a:pPr indent="0" lvl="0" marL="342900" rtl="0" algn="l">
              <a:lnSpc>
                <a:spcPct val="100000"/>
              </a:lnSpc>
              <a:spcBef>
                <a:spcPts val="0"/>
              </a:spcBef>
              <a:spcAft>
                <a:spcPts val="0"/>
              </a:spcAft>
              <a:buNone/>
            </a:pPr>
            <a:r>
              <a:t/>
            </a:r>
            <a:endParaRPr sz="1700"/>
          </a:p>
          <a:p>
            <a:pPr indent="-479425" lvl="0" marL="457200" rtl="0" algn="l">
              <a:lnSpc>
                <a:spcPct val="100000"/>
              </a:lnSpc>
              <a:spcBef>
                <a:spcPts val="0"/>
              </a:spcBef>
              <a:spcAft>
                <a:spcPts val="0"/>
              </a:spcAft>
              <a:buClr>
                <a:srgbClr val="535353"/>
              </a:buClr>
              <a:buSzPts val="1700"/>
              <a:buFont typeface="Calibri"/>
              <a:buAutoNum type="arabicPeriod" startAt="4"/>
            </a:pPr>
            <a:r>
              <a:rPr b="1" lang="de-DE" sz="1700"/>
              <a:t>High seas</a:t>
            </a:r>
            <a:r>
              <a:rPr lang="de-DE" sz="1700"/>
              <a:t>: begins beyond the limits determined by the areas over which coastal States exercise their sovereignty or jurisdiction (art. 86 UNCLOS). On the high seas, all States exercise the freedoms provided for in international law on an equal basis.</a:t>
            </a:r>
            <a:endParaRPr sz="1700"/>
          </a:p>
        </p:txBody>
      </p:sp>
      <p:sp>
        <p:nvSpPr>
          <p:cNvPr id="249" name="Google Shape;249;gfbfb6fe0c8_0_0"/>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250" name="Google Shape;250;gfbfb6fe0c8_0_0"/>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51" name="Google Shape;251;gfbfb6fe0c8_0_0"/>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group of wind turbines in the ocean&#10;&#10;Description automatically generated with low confidence" id="252" name="Google Shape;252;gfbfb6fe0c8_0_0"/>
          <p:cNvPicPr preferRelativeResize="0"/>
          <p:nvPr/>
        </p:nvPicPr>
        <p:blipFill rotWithShape="1">
          <a:blip r:embed="rId5">
            <a:alphaModFix/>
          </a:blip>
          <a:srcRect b="0" l="0" r="0" t="0"/>
          <a:stretch/>
        </p:blipFill>
        <p:spPr>
          <a:xfrm flipH="1">
            <a:off x="5317427" y="1679240"/>
            <a:ext cx="2827814" cy="37704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1"/>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58" name="Google Shape;258;p11"/>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259" name="Google Shape;259;p11"/>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The coastline </a:t>
            </a:r>
            <a:endParaRPr/>
          </a:p>
        </p:txBody>
      </p:sp>
      <p:sp>
        <p:nvSpPr>
          <p:cNvPr id="260" name="Google Shape;260;p11"/>
          <p:cNvSpPr txBox="1"/>
          <p:nvPr>
            <p:ph idx="3" type="body"/>
          </p:nvPr>
        </p:nvSpPr>
        <p:spPr>
          <a:xfrm>
            <a:off x="735999" y="3730476"/>
            <a:ext cx="7897362" cy="188818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100000"/>
              </a:lnSpc>
              <a:spcBef>
                <a:spcPts val="0"/>
              </a:spcBef>
              <a:spcAft>
                <a:spcPts val="0"/>
              </a:spcAft>
              <a:buClr>
                <a:srgbClr val="535353"/>
              </a:buClr>
              <a:buSzPct val="100000"/>
              <a:buNone/>
            </a:pPr>
            <a:r>
              <a:rPr lang="de-DE"/>
              <a:t>The coast (</a:t>
            </a:r>
            <a:r>
              <a:rPr b="1" lang="de-DE"/>
              <a:t>coastline</a:t>
            </a:r>
            <a:r>
              <a:rPr lang="de-DE"/>
              <a:t> or </a:t>
            </a:r>
            <a:r>
              <a:rPr b="1" lang="de-DE"/>
              <a:t>seashore) </a:t>
            </a:r>
            <a:r>
              <a:rPr lang="de-DE"/>
              <a:t>is the area between the mainland and the sea, intended as an area partly submerged and partly emerged, generally sinuous, in which act the wave motion and the tides. </a:t>
            </a:r>
            <a:endParaRPr/>
          </a:p>
          <a:p>
            <a:pPr indent="0" lvl="0" marL="0" rtl="0" algn="ctr">
              <a:lnSpc>
                <a:spcPct val="100000"/>
              </a:lnSpc>
              <a:spcBef>
                <a:spcPts val="0"/>
              </a:spcBef>
              <a:spcAft>
                <a:spcPts val="0"/>
              </a:spcAft>
              <a:buClr>
                <a:srgbClr val="535353"/>
              </a:buClr>
              <a:buSzPct val="100000"/>
              <a:buNone/>
            </a:pPr>
            <a:r>
              <a:rPr lang="de-DE"/>
              <a:t>Because coasts are </a:t>
            </a:r>
            <a:r>
              <a:rPr b="1" lang="de-DE"/>
              <a:t>constantly changing</a:t>
            </a:r>
            <a:r>
              <a:rPr lang="de-DE"/>
              <a:t>, a coastline's exact perimeter cannot be determined; this measurement challenge is called the </a:t>
            </a:r>
            <a:r>
              <a:rPr b="1" lang="de-DE"/>
              <a:t>coastline paradox</a:t>
            </a:r>
            <a:r>
              <a:rPr lang="de-DE"/>
              <a:t>. The term </a:t>
            </a:r>
            <a:r>
              <a:rPr b="1" lang="de-DE"/>
              <a:t>coastal zone</a:t>
            </a:r>
            <a:r>
              <a:rPr lang="de-DE"/>
              <a:t> is used to refer to a region where interactions of sea and land processes occur.</a:t>
            </a:r>
            <a:endParaRPr/>
          </a:p>
        </p:txBody>
      </p:sp>
      <p:sp>
        <p:nvSpPr>
          <p:cNvPr id="261" name="Google Shape;261;p11"/>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262" name="Google Shape;262;p11"/>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63" name="Google Shape;263;p11"/>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wave&#10;&#10;Description automatically generated" id="264" name="Google Shape;264;p11"/>
          <p:cNvPicPr preferRelativeResize="0"/>
          <p:nvPr/>
        </p:nvPicPr>
        <p:blipFill rotWithShape="1">
          <a:blip r:embed="rId5">
            <a:alphaModFix/>
          </a:blip>
          <a:srcRect b="0" l="0" r="0" t="0"/>
          <a:stretch/>
        </p:blipFill>
        <p:spPr>
          <a:xfrm flipH="1" rot="10800000">
            <a:off x="1959429" y="1510146"/>
            <a:ext cx="5009740" cy="21786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2"/>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70" name="Google Shape;270;p12"/>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271" name="Google Shape;271;p12"/>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Coastal areas </a:t>
            </a:r>
            <a:endParaRPr/>
          </a:p>
        </p:txBody>
      </p:sp>
      <p:grpSp>
        <p:nvGrpSpPr>
          <p:cNvPr id="272" name="Google Shape;272;p12"/>
          <p:cNvGrpSpPr/>
          <p:nvPr/>
        </p:nvGrpSpPr>
        <p:grpSpPr>
          <a:xfrm>
            <a:off x="807650" y="1644970"/>
            <a:ext cx="7528095" cy="3545776"/>
            <a:chOff x="565" y="2221"/>
            <a:chExt cx="7528095" cy="2117766"/>
          </a:xfrm>
        </p:grpSpPr>
        <p:sp>
          <p:nvSpPr>
            <p:cNvPr id="273" name="Google Shape;273;p12"/>
            <p:cNvSpPr/>
            <p:nvPr/>
          </p:nvSpPr>
          <p:spPr>
            <a:xfrm>
              <a:off x="565" y="2221"/>
              <a:ext cx="7528095" cy="468139"/>
            </a:xfrm>
            <a:prstGeom prst="roundRect">
              <a:avLst>
                <a:gd fmla="val 10000" name="adj"/>
              </a:avLst>
            </a:prstGeom>
            <a:solidFill>
              <a:srgbClr val="CB8655"/>
            </a:solidFill>
            <a:ln cap="flat" cmpd="sng" w="12700">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txBox="1"/>
            <p:nvPr/>
          </p:nvSpPr>
          <p:spPr>
            <a:xfrm>
              <a:off x="14276" y="15932"/>
              <a:ext cx="7500600" cy="440700"/>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3A3838"/>
                </a:buClr>
                <a:buSzPts val="2000"/>
                <a:buFont typeface="Calibri"/>
                <a:buNone/>
              </a:pPr>
              <a:r>
                <a:rPr b="0" i="0" lang="de-DE" sz="2000" u="none" cap="none" strike="noStrike">
                  <a:solidFill>
                    <a:srgbClr val="3A3838"/>
                  </a:solidFill>
                  <a:latin typeface="Calibri"/>
                  <a:ea typeface="Calibri"/>
                  <a:cs typeface="Calibri"/>
                  <a:sym typeface="Calibri"/>
                </a:rPr>
                <a:t>The coast is divided into 3</a:t>
              </a:r>
              <a:r>
                <a:rPr b="1" i="0" lang="de-DE" sz="2000" u="none" cap="none" strike="noStrike">
                  <a:solidFill>
                    <a:srgbClr val="3A3838"/>
                  </a:solidFill>
                  <a:latin typeface="Calibri"/>
                  <a:ea typeface="Calibri"/>
                  <a:cs typeface="Calibri"/>
                  <a:sym typeface="Calibri"/>
                </a:rPr>
                <a:t> significant areas</a:t>
              </a:r>
              <a:r>
                <a:rPr b="0" i="0" lang="de-DE" sz="2000" u="none" cap="none" strike="noStrike">
                  <a:solidFill>
                    <a:srgbClr val="3A3838"/>
                  </a:solidFill>
                  <a:latin typeface="Calibri"/>
                  <a:ea typeface="Calibri"/>
                  <a:cs typeface="Calibri"/>
                  <a:sym typeface="Calibri"/>
                </a:rPr>
                <a:t>:</a:t>
              </a:r>
              <a:endParaRPr b="0" i="0" sz="2000" u="none" cap="none" strike="noStrike">
                <a:solidFill>
                  <a:srgbClr val="3A3838"/>
                </a:solidFill>
                <a:latin typeface="Calibri"/>
                <a:ea typeface="Calibri"/>
                <a:cs typeface="Calibri"/>
                <a:sym typeface="Calibri"/>
              </a:endParaRPr>
            </a:p>
          </p:txBody>
        </p:sp>
        <p:sp>
          <p:nvSpPr>
            <p:cNvPr id="275" name="Google Shape;275;p12"/>
            <p:cNvSpPr/>
            <p:nvPr/>
          </p:nvSpPr>
          <p:spPr>
            <a:xfrm>
              <a:off x="207487" y="596110"/>
              <a:ext cx="2020136" cy="1496609"/>
            </a:xfrm>
            <a:prstGeom prst="roundRect">
              <a:avLst>
                <a:gd fmla="val 10000" name="adj"/>
              </a:avLst>
            </a:prstGeom>
            <a:solidFill>
              <a:srgbClr val="FEE599"/>
            </a:solidFill>
            <a:ln cap="flat" cmpd="sng" w="12700">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
            <p:cNvSpPr txBox="1"/>
            <p:nvPr/>
          </p:nvSpPr>
          <p:spPr>
            <a:xfrm>
              <a:off x="251321" y="639944"/>
              <a:ext cx="1932468" cy="1408941"/>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3A3838"/>
                </a:buClr>
                <a:buSzPts val="1500"/>
                <a:buFont typeface="Calibri"/>
                <a:buNone/>
              </a:pPr>
              <a:r>
                <a:rPr b="1" i="0" lang="de-DE" sz="1600" u="none" cap="none" strike="noStrike">
                  <a:solidFill>
                    <a:srgbClr val="3A3838"/>
                  </a:solidFill>
                  <a:latin typeface="Calibri"/>
                  <a:ea typeface="Calibri"/>
                  <a:cs typeface="Calibri"/>
                  <a:sym typeface="Calibri"/>
                </a:rPr>
                <a:t>Backshore</a:t>
              </a:r>
              <a:r>
                <a:rPr b="0" i="0" lang="de-DE" sz="1600" u="none" cap="none" strike="noStrike">
                  <a:solidFill>
                    <a:srgbClr val="3A3838"/>
                  </a:solidFill>
                  <a:latin typeface="Calibri"/>
                  <a:ea typeface="Calibri"/>
                  <a:cs typeface="Calibri"/>
                  <a:sym typeface="Calibri"/>
                </a:rPr>
                <a:t> or back beach: is the area from the shore line until a net change in flora or physiological conditions occurs;</a:t>
              </a:r>
              <a:endParaRPr b="0" i="0" sz="1600" u="none" cap="none" strike="noStrike">
                <a:solidFill>
                  <a:srgbClr val="3A3838"/>
                </a:solidFill>
                <a:latin typeface="Calibri"/>
                <a:ea typeface="Calibri"/>
                <a:cs typeface="Calibri"/>
                <a:sym typeface="Calibri"/>
              </a:endParaRPr>
            </a:p>
          </p:txBody>
        </p:sp>
        <p:sp>
          <p:nvSpPr>
            <p:cNvPr id="277" name="Google Shape;277;p12"/>
            <p:cNvSpPr/>
            <p:nvPr/>
          </p:nvSpPr>
          <p:spPr>
            <a:xfrm>
              <a:off x="2564962" y="623378"/>
              <a:ext cx="2399320" cy="1496609"/>
            </a:xfrm>
            <a:prstGeom prst="roundRect">
              <a:avLst>
                <a:gd fmla="val 10000" name="adj"/>
              </a:avLst>
            </a:prstGeom>
            <a:solidFill>
              <a:srgbClr val="C4E0B2"/>
            </a:solidFill>
            <a:ln cap="flat" cmpd="sng" w="12700">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
            <p:cNvSpPr txBox="1"/>
            <p:nvPr/>
          </p:nvSpPr>
          <p:spPr>
            <a:xfrm>
              <a:off x="2608790" y="667213"/>
              <a:ext cx="2311800" cy="14091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3A3838"/>
                </a:buClr>
                <a:buSzPts val="1500"/>
                <a:buFont typeface="Calibri"/>
                <a:buNone/>
              </a:pPr>
              <a:r>
                <a:rPr b="1" i="0" lang="de-DE" sz="1600" u="none" cap="none" strike="noStrike">
                  <a:solidFill>
                    <a:srgbClr val="3A3838"/>
                  </a:solidFill>
                  <a:latin typeface="Calibri"/>
                  <a:ea typeface="Calibri"/>
                  <a:cs typeface="Calibri"/>
                  <a:sym typeface="Calibri"/>
                </a:rPr>
                <a:t>Nearshore:</a:t>
              </a:r>
              <a:r>
                <a:rPr b="0" i="0" lang="de-DE" sz="1600" u="none" cap="none" strike="noStrike">
                  <a:solidFill>
                    <a:srgbClr val="3A3838"/>
                  </a:solidFill>
                  <a:latin typeface="Calibri"/>
                  <a:ea typeface="Calibri"/>
                  <a:cs typeface="Calibri"/>
                  <a:sym typeface="Calibri"/>
                </a:rPr>
                <a:t> is the area that goes from the shore line to where the cracks begin to occur.</a:t>
              </a:r>
              <a:endParaRPr b="0" i="0" sz="1600" u="none" cap="none" strike="noStrike">
                <a:solidFill>
                  <a:srgbClr val="3A3838"/>
                </a:solidFill>
                <a:latin typeface="Calibri"/>
                <a:ea typeface="Calibri"/>
                <a:cs typeface="Calibri"/>
                <a:sym typeface="Calibri"/>
              </a:endParaRPr>
            </a:p>
          </p:txBody>
        </p:sp>
        <p:sp>
          <p:nvSpPr>
            <p:cNvPr id="279" name="Google Shape;279;p12"/>
            <p:cNvSpPr/>
            <p:nvPr/>
          </p:nvSpPr>
          <p:spPr>
            <a:xfrm>
              <a:off x="5244395" y="596105"/>
              <a:ext cx="1986991" cy="1496609"/>
            </a:xfrm>
            <a:prstGeom prst="roundRect">
              <a:avLst>
                <a:gd fmla="val 10000" name="adj"/>
              </a:avLst>
            </a:prstGeom>
            <a:solidFill>
              <a:srgbClr val="D8E2F3"/>
            </a:solidFill>
            <a:ln cap="flat" cmpd="sng" w="12700">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txBox="1"/>
            <p:nvPr/>
          </p:nvSpPr>
          <p:spPr>
            <a:xfrm>
              <a:off x="5288229" y="639939"/>
              <a:ext cx="1899323" cy="1408941"/>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3A3838"/>
                </a:buClr>
                <a:buSzPts val="1500"/>
                <a:buFont typeface="Calibri"/>
                <a:buNone/>
              </a:pPr>
              <a:r>
                <a:rPr b="1" i="0" lang="de-DE" sz="1600" u="none" cap="none" strike="noStrike">
                  <a:solidFill>
                    <a:srgbClr val="3A3838"/>
                  </a:solidFill>
                  <a:latin typeface="Calibri"/>
                  <a:ea typeface="Calibri"/>
                  <a:cs typeface="Calibri"/>
                  <a:sym typeface="Calibri"/>
                </a:rPr>
                <a:t>Offshore:</a:t>
              </a:r>
              <a:r>
                <a:rPr b="0" i="0" lang="de-DE" sz="1600" u="none" cap="none" strike="noStrike">
                  <a:solidFill>
                    <a:srgbClr val="3A3838"/>
                  </a:solidFill>
                  <a:latin typeface="Calibri"/>
                  <a:ea typeface="Calibri"/>
                  <a:cs typeface="Calibri"/>
                  <a:sym typeface="Calibri"/>
                </a:rPr>
                <a:t> from the end of the break zone to the edge of the continental shelf.</a:t>
              </a:r>
              <a:endParaRPr sz="1600"/>
            </a:p>
          </p:txBody>
        </p:sp>
      </p:grpSp>
      <p:sp>
        <p:nvSpPr>
          <p:cNvPr id="281" name="Google Shape;281;p12"/>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282" name="Google Shape;282;p12"/>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83" name="Google Shape;283;p12"/>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fbfb6fe0c8_0_26"/>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89" name="Google Shape;289;gfbfb6fe0c8_0_26"/>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290" name="Google Shape;290;gfbfb6fe0c8_0_26"/>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Coastal areas </a:t>
            </a:r>
            <a:endParaRPr/>
          </a:p>
        </p:txBody>
      </p:sp>
      <p:grpSp>
        <p:nvGrpSpPr>
          <p:cNvPr id="291" name="Google Shape;291;gfbfb6fe0c8_0_26"/>
          <p:cNvGrpSpPr/>
          <p:nvPr/>
        </p:nvGrpSpPr>
        <p:grpSpPr>
          <a:xfrm>
            <a:off x="807650" y="1644983"/>
            <a:ext cx="7528200" cy="3651261"/>
            <a:chOff x="565" y="2221"/>
            <a:chExt cx="7528200" cy="3651261"/>
          </a:xfrm>
        </p:grpSpPr>
        <p:sp>
          <p:nvSpPr>
            <p:cNvPr id="292" name="Google Shape;292;gfbfb6fe0c8_0_26"/>
            <p:cNvSpPr/>
            <p:nvPr/>
          </p:nvSpPr>
          <p:spPr>
            <a:xfrm>
              <a:off x="565" y="2221"/>
              <a:ext cx="7528200" cy="468000"/>
            </a:xfrm>
            <a:prstGeom prst="roundRect">
              <a:avLst>
                <a:gd fmla="val 10000" name="adj"/>
              </a:avLst>
            </a:prstGeom>
            <a:solidFill>
              <a:srgbClr val="CB8655"/>
            </a:solidFill>
            <a:ln cap="flat" cmpd="sng" w="12700">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fbfb6fe0c8_0_26"/>
            <p:cNvSpPr txBox="1"/>
            <p:nvPr/>
          </p:nvSpPr>
          <p:spPr>
            <a:xfrm>
              <a:off x="14276" y="15932"/>
              <a:ext cx="7500600" cy="440700"/>
            </a:xfrm>
            <a:prstGeom prst="rect">
              <a:avLst/>
            </a:prstGeom>
            <a:solidFill>
              <a:srgbClr val="B4D4A5"/>
            </a:solid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3A3838"/>
                </a:buClr>
                <a:buSzPts val="2000"/>
                <a:buFont typeface="Calibri"/>
                <a:buNone/>
              </a:pPr>
              <a:r>
                <a:rPr b="0" i="0" lang="de-DE" sz="2000" u="none" cap="none" strike="noStrike">
                  <a:solidFill>
                    <a:srgbClr val="3A3838"/>
                  </a:solidFill>
                  <a:latin typeface="Calibri"/>
                  <a:ea typeface="Calibri"/>
                  <a:cs typeface="Calibri"/>
                  <a:sym typeface="Calibri"/>
                </a:rPr>
                <a:t>The </a:t>
              </a:r>
              <a:r>
                <a:rPr b="1" lang="de-DE" sz="2000">
                  <a:solidFill>
                    <a:srgbClr val="3A3838"/>
                  </a:solidFill>
                  <a:latin typeface="Calibri"/>
                  <a:ea typeface="Calibri"/>
                  <a:cs typeface="Calibri"/>
                  <a:sym typeface="Calibri"/>
                </a:rPr>
                <a:t>Nearshore</a:t>
              </a:r>
              <a:r>
                <a:rPr b="0" i="0" lang="de-DE" sz="2000" u="none" cap="none" strike="noStrike">
                  <a:solidFill>
                    <a:srgbClr val="3A3838"/>
                  </a:solidFill>
                  <a:latin typeface="Calibri"/>
                  <a:ea typeface="Calibri"/>
                  <a:cs typeface="Calibri"/>
                  <a:sym typeface="Calibri"/>
                </a:rPr>
                <a:t> is divided in turn into 3</a:t>
              </a:r>
              <a:r>
                <a:rPr b="1" i="0" lang="de-DE" sz="2000" u="none" cap="none" strike="noStrike">
                  <a:solidFill>
                    <a:srgbClr val="3A3838"/>
                  </a:solidFill>
                  <a:latin typeface="Calibri"/>
                  <a:ea typeface="Calibri"/>
                  <a:cs typeface="Calibri"/>
                  <a:sym typeface="Calibri"/>
                </a:rPr>
                <a:t> </a:t>
              </a:r>
              <a:r>
                <a:rPr b="1" lang="de-DE" sz="2000">
                  <a:solidFill>
                    <a:srgbClr val="3A3838"/>
                  </a:solidFill>
                  <a:latin typeface="Calibri"/>
                  <a:ea typeface="Calibri"/>
                  <a:cs typeface="Calibri"/>
                  <a:sym typeface="Calibri"/>
                </a:rPr>
                <a:t>layers</a:t>
              </a:r>
              <a:r>
                <a:rPr b="0" i="0" lang="de-DE" sz="2000" u="none" cap="none" strike="noStrike">
                  <a:solidFill>
                    <a:srgbClr val="3A3838"/>
                  </a:solidFill>
                  <a:latin typeface="Calibri"/>
                  <a:ea typeface="Calibri"/>
                  <a:cs typeface="Calibri"/>
                  <a:sym typeface="Calibri"/>
                </a:rPr>
                <a:t>:</a:t>
              </a:r>
              <a:endParaRPr b="0" i="0" sz="2000" u="none" cap="none" strike="noStrike">
                <a:solidFill>
                  <a:srgbClr val="3A3838"/>
                </a:solidFill>
                <a:latin typeface="Calibri"/>
                <a:ea typeface="Calibri"/>
                <a:cs typeface="Calibri"/>
                <a:sym typeface="Calibri"/>
              </a:endParaRPr>
            </a:p>
          </p:txBody>
        </p:sp>
        <p:sp>
          <p:nvSpPr>
            <p:cNvPr id="294" name="Google Shape;294;gfbfb6fe0c8_0_26"/>
            <p:cNvSpPr/>
            <p:nvPr/>
          </p:nvSpPr>
          <p:spPr>
            <a:xfrm>
              <a:off x="1428810" y="827782"/>
              <a:ext cx="4672200" cy="2825700"/>
            </a:xfrm>
            <a:prstGeom prst="roundRect">
              <a:avLst>
                <a:gd fmla="val 10000" name="adj"/>
              </a:avLst>
            </a:prstGeom>
            <a:solidFill>
              <a:srgbClr val="C4E0B2"/>
            </a:solidFill>
            <a:ln cap="flat" cmpd="sng" w="12700">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fbfb6fe0c8_0_26"/>
            <p:cNvSpPr txBox="1"/>
            <p:nvPr/>
          </p:nvSpPr>
          <p:spPr>
            <a:xfrm>
              <a:off x="1552665" y="989188"/>
              <a:ext cx="4423800" cy="2502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3A3838"/>
                </a:buClr>
                <a:buSzPts val="1100"/>
                <a:buFont typeface="Calibri"/>
                <a:buNone/>
              </a:pPr>
              <a:r>
                <a:rPr b="1" i="0" lang="de-DE" sz="1800" u="none" cap="none" strike="noStrike">
                  <a:solidFill>
                    <a:srgbClr val="3A3838"/>
                  </a:solidFill>
                  <a:latin typeface="Calibri"/>
                  <a:ea typeface="Calibri"/>
                  <a:cs typeface="Calibri"/>
                  <a:sym typeface="Calibri"/>
                </a:rPr>
                <a:t>- </a:t>
              </a:r>
              <a:r>
                <a:rPr b="1" i="1" lang="de-DE" sz="1800" u="none" cap="none" strike="noStrike">
                  <a:solidFill>
                    <a:srgbClr val="3A3838"/>
                  </a:solidFill>
                  <a:latin typeface="Calibri"/>
                  <a:ea typeface="Calibri"/>
                  <a:cs typeface="Calibri"/>
                  <a:sym typeface="Calibri"/>
                </a:rPr>
                <a:t>Breaker zones</a:t>
              </a:r>
              <a:r>
                <a:rPr b="1" i="0" lang="de-DE" sz="1800" u="none" cap="none" strike="noStrike">
                  <a:solidFill>
                    <a:srgbClr val="3A3838"/>
                  </a:solidFill>
                  <a:latin typeface="Calibri"/>
                  <a:ea typeface="Calibri"/>
                  <a:cs typeface="Calibri"/>
                  <a:sym typeface="Calibri"/>
                </a:rPr>
                <a:t>: </a:t>
              </a:r>
              <a:r>
                <a:rPr b="0" i="0" lang="de-DE" sz="1800" u="none" cap="none" strike="noStrike">
                  <a:solidFill>
                    <a:srgbClr val="3A3838"/>
                  </a:solidFill>
                  <a:latin typeface="Calibri"/>
                  <a:ea typeface="Calibri"/>
                  <a:cs typeface="Calibri"/>
                  <a:sym typeface="Calibri"/>
                </a:rPr>
                <a:t>where breakdowns begin to occur</a:t>
              </a:r>
              <a:endParaRPr b="0" i="0" sz="1800" u="none" cap="none" strike="noStrike">
                <a:solidFill>
                  <a:srgbClr val="3A3838"/>
                </a:solidFill>
                <a:latin typeface="Calibri"/>
                <a:ea typeface="Calibri"/>
                <a:cs typeface="Calibri"/>
                <a:sym typeface="Calibri"/>
              </a:endParaRPr>
            </a:p>
            <a:p>
              <a:pPr indent="0" lvl="0" marL="0" marR="0" rtl="0" algn="ctr">
                <a:lnSpc>
                  <a:spcPct val="90000"/>
                </a:lnSpc>
                <a:spcBef>
                  <a:spcPts val="0"/>
                </a:spcBef>
                <a:spcAft>
                  <a:spcPts val="0"/>
                </a:spcAft>
                <a:buClr>
                  <a:srgbClr val="3A3838"/>
                </a:buClr>
                <a:buSzPts val="1100"/>
                <a:buFont typeface="Calibri"/>
                <a:buNone/>
              </a:pPr>
              <a:br>
                <a:rPr b="0" i="0" lang="de-DE" sz="1800" u="none" cap="none" strike="noStrike">
                  <a:solidFill>
                    <a:srgbClr val="3A3838"/>
                  </a:solidFill>
                  <a:latin typeface="Calibri"/>
                  <a:ea typeface="Calibri"/>
                  <a:cs typeface="Calibri"/>
                  <a:sym typeface="Calibri"/>
                </a:rPr>
              </a:br>
              <a:r>
                <a:rPr b="0" i="0" lang="de-DE" sz="1800" u="none" cap="none" strike="noStrike">
                  <a:solidFill>
                    <a:srgbClr val="3A3838"/>
                  </a:solidFill>
                  <a:latin typeface="Calibri"/>
                  <a:ea typeface="Calibri"/>
                  <a:cs typeface="Calibri"/>
                  <a:sym typeface="Calibri"/>
                </a:rPr>
                <a:t>- </a:t>
              </a:r>
              <a:r>
                <a:rPr b="1" i="1" lang="de-DE" sz="1800" u="none" cap="none" strike="noStrike">
                  <a:solidFill>
                    <a:srgbClr val="3A3838"/>
                  </a:solidFill>
                  <a:latin typeface="Calibri"/>
                  <a:ea typeface="Calibri"/>
                  <a:cs typeface="Calibri"/>
                  <a:sym typeface="Calibri"/>
                </a:rPr>
                <a:t>Surf zone: </a:t>
              </a:r>
              <a:r>
                <a:rPr b="0" i="0" lang="de-DE" sz="1800" u="none" cap="none" strike="noStrike">
                  <a:solidFill>
                    <a:srgbClr val="3A3838"/>
                  </a:solidFill>
                  <a:latin typeface="Calibri"/>
                  <a:ea typeface="Calibri"/>
                  <a:cs typeface="Calibri"/>
                  <a:sym typeface="Calibri"/>
                </a:rPr>
                <a:t>he surf zone is narrow and close to the shoreline in a gentle wave climate and can be very wide under storm conditions, extending from the seaward boundary of the upper shoreface to the dunefoot.</a:t>
              </a:r>
              <a:endParaRPr b="0" i="0" sz="1800" u="none" cap="none" strike="noStrike">
                <a:solidFill>
                  <a:srgbClr val="3A3838"/>
                </a:solidFill>
                <a:latin typeface="Calibri"/>
                <a:ea typeface="Calibri"/>
                <a:cs typeface="Calibri"/>
                <a:sym typeface="Calibri"/>
              </a:endParaRPr>
            </a:p>
            <a:p>
              <a:pPr indent="0" lvl="0" marL="0" marR="0" rtl="0" algn="ctr">
                <a:lnSpc>
                  <a:spcPct val="90000"/>
                </a:lnSpc>
                <a:spcBef>
                  <a:spcPts val="0"/>
                </a:spcBef>
                <a:spcAft>
                  <a:spcPts val="0"/>
                </a:spcAft>
                <a:buClr>
                  <a:srgbClr val="3A3838"/>
                </a:buClr>
                <a:buSzPts val="1100"/>
                <a:buFont typeface="Calibri"/>
                <a:buNone/>
              </a:pPr>
              <a:br>
                <a:rPr b="0" i="0" lang="de-DE" sz="1800" u="none" cap="none" strike="noStrike">
                  <a:solidFill>
                    <a:srgbClr val="3A3838"/>
                  </a:solidFill>
                  <a:latin typeface="Calibri"/>
                  <a:ea typeface="Calibri"/>
                  <a:cs typeface="Calibri"/>
                  <a:sym typeface="Calibri"/>
                </a:rPr>
              </a:br>
              <a:r>
                <a:rPr b="0" i="0" lang="de-DE" sz="1800" u="none" cap="none" strike="noStrike">
                  <a:solidFill>
                    <a:srgbClr val="3A3838"/>
                  </a:solidFill>
                  <a:latin typeface="Calibri"/>
                  <a:ea typeface="Calibri"/>
                  <a:cs typeface="Calibri"/>
                  <a:sym typeface="Calibri"/>
                </a:rPr>
                <a:t>- </a:t>
              </a:r>
              <a:r>
                <a:rPr b="1" i="1" lang="de-DE" sz="1800" u="none" cap="none" strike="noStrike">
                  <a:solidFill>
                    <a:srgbClr val="3A3838"/>
                  </a:solidFill>
                  <a:latin typeface="Calibri"/>
                  <a:ea typeface="Calibri"/>
                  <a:cs typeface="Calibri"/>
                  <a:sym typeface="Calibri"/>
                </a:rPr>
                <a:t>Swash zone</a:t>
              </a:r>
              <a:r>
                <a:rPr b="1" i="0" lang="de-DE" sz="1800" u="none" cap="none" strike="noStrike">
                  <a:solidFill>
                    <a:srgbClr val="3A3838"/>
                  </a:solidFill>
                  <a:latin typeface="Calibri"/>
                  <a:ea typeface="Calibri"/>
                  <a:cs typeface="Calibri"/>
                  <a:sym typeface="Calibri"/>
                </a:rPr>
                <a:t>:</a:t>
              </a:r>
              <a:r>
                <a:rPr b="0" i="0" lang="de-DE" sz="1800" u="none" cap="none" strike="noStrike">
                  <a:solidFill>
                    <a:srgbClr val="3A3838"/>
                  </a:solidFill>
                  <a:latin typeface="Calibri"/>
                  <a:ea typeface="Calibri"/>
                  <a:cs typeface="Calibri"/>
                  <a:sym typeface="Calibri"/>
                </a:rPr>
                <a:t> the nearest area to shore</a:t>
              </a:r>
              <a:endParaRPr b="0" i="0" sz="1800" u="none" cap="none" strike="noStrike">
                <a:solidFill>
                  <a:srgbClr val="3A3838"/>
                </a:solidFill>
                <a:latin typeface="Calibri"/>
                <a:ea typeface="Calibri"/>
                <a:cs typeface="Calibri"/>
                <a:sym typeface="Calibri"/>
              </a:endParaRPr>
            </a:p>
          </p:txBody>
        </p:sp>
      </p:grpSp>
      <p:sp>
        <p:nvSpPr>
          <p:cNvPr id="296" name="Google Shape;296;gfbfb6fe0c8_0_26"/>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297" name="Google Shape;297;gfbfb6fe0c8_0_26"/>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98" name="Google Shape;298;gfbfb6fe0c8_0_26"/>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3"/>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04" name="Google Shape;304;p13"/>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305" name="Google Shape;305;p13"/>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 Different kind of coast. Natural and artificial.</a:t>
            </a:r>
            <a:endParaRPr sz="2800"/>
          </a:p>
        </p:txBody>
      </p:sp>
      <p:sp>
        <p:nvSpPr>
          <p:cNvPr id="306" name="Google Shape;306;p13"/>
          <p:cNvSpPr txBox="1"/>
          <p:nvPr>
            <p:ph idx="3" type="body"/>
          </p:nvPr>
        </p:nvSpPr>
        <p:spPr>
          <a:xfrm>
            <a:off x="735999" y="1557671"/>
            <a:ext cx="3693600" cy="38451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00000"/>
              </a:lnSpc>
              <a:spcBef>
                <a:spcPts val="0"/>
              </a:spcBef>
              <a:spcAft>
                <a:spcPts val="0"/>
              </a:spcAft>
              <a:buClr>
                <a:srgbClr val="535353"/>
              </a:buClr>
              <a:buSzPct val="100000"/>
              <a:buNone/>
            </a:pPr>
            <a:r>
              <a:t/>
            </a:r>
            <a:endParaRPr/>
          </a:p>
          <a:p>
            <a:pPr indent="-342900" lvl="0" marL="342900" rtl="0" algn="l">
              <a:lnSpc>
                <a:spcPct val="100000"/>
              </a:lnSpc>
              <a:spcBef>
                <a:spcPts val="0"/>
              </a:spcBef>
              <a:spcAft>
                <a:spcPts val="0"/>
              </a:spcAft>
              <a:buClr>
                <a:srgbClr val="535353"/>
              </a:buClr>
              <a:buSzPct val="100000"/>
              <a:buFont typeface="Arial"/>
              <a:buChar char="•"/>
            </a:pPr>
            <a:r>
              <a:rPr b="1" lang="de-DE"/>
              <a:t>Rocky coasts</a:t>
            </a:r>
            <a:r>
              <a:rPr lang="de-DE"/>
              <a:t>: living and dead cliffs</a:t>
            </a:r>
            <a:endParaRPr/>
          </a:p>
          <a:p>
            <a:pPr indent="-342900" lvl="0" marL="342900" rtl="0" algn="l">
              <a:lnSpc>
                <a:spcPct val="100000"/>
              </a:lnSpc>
              <a:spcBef>
                <a:spcPts val="0"/>
              </a:spcBef>
              <a:spcAft>
                <a:spcPts val="0"/>
              </a:spcAft>
              <a:buClr>
                <a:srgbClr val="535353"/>
              </a:buClr>
              <a:buSzPct val="100000"/>
              <a:buFont typeface="Arial"/>
              <a:buChar char="•"/>
            </a:pPr>
            <a:r>
              <a:rPr lang="de-DE"/>
              <a:t>Submerged coasts: rias</a:t>
            </a:r>
            <a:endParaRPr/>
          </a:p>
          <a:p>
            <a:pPr indent="-342900" lvl="0" marL="342900" rtl="0" algn="l">
              <a:lnSpc>
                <a:spcPct val="100000"/>
              </a:lnSpc>
              <a:spcBef>
                <a:spcPts val="0"/>
              </a:spcBef>
              <a:spcAft>
                <a:spcPts val="0"/>
              </a:spcAft>
              <a:buClr>
                <a:srgbClr val="535353"/>
              </a:buClr>
              <a:buSzPct val="100000"/>
              <a:buFont typeface="Arial"/>
              <a:buChar char="•"/>
            </a:pPr>
            <a:r>
              <a:rPr b="1" lang="de-DE"/>
              <a:t>Low coasts</a:t>
            </a:r>
            <a:r>
              <a:rPr lang="de-DE"/>
              <a:t>: beaches, coastal dunes, lagoons, coastal ponds</a:t>
            </a:r>
            <a:endParaRPr/>
          </a:p>
          <a:p>
            <a:pPr indent="-342900" lvl="0" marL="342900" rtl="0" algn="l">
              <a:lnSpc>
                <a:spcPct val="100000"/>
              </a:lnSpc>
              <a:spcBef>
                <a:spcPts val="0"/>
              </a:spcBef>
              <a:spcAft>
                <a:spcPts val="0"/>
              </a:spcAft>
              <a:buClr>
                <a:srgbClr val="535353"/>
              </a:buClr>
              <a:buSzPct val="100000"/>
              <a:buFont typeface="Arial"/>
              <a:buChar char="•"/>
            </a:pPr>
            <a:r>
              <a:rPr lang="de-DE"/>
              <a:t>Coastal plains</a:t>
            </a:r>
            <a:endParaRPr/>
          </a:p>
          <a:p>
            <a:pPr indent="-342900" lvl="0" marL="342900" rtl="0" algn="l">
              <a:lnSpc>
                <a:spcPct val="100000"/>
              </a:lnSpc>
              <a:spcBef>
                <a:spcPts val="0"/>
              </a:spcBef>
              <a:spcAft>
                <a:spcPts val="0"/>
              </a:spcAft>
              <a:buClr>
                <a:srgbClr val="535353"/>
              </a:buClr>
              <a:buSzPct val="100000"/>
              <a:buFont typeface="Arial"/>
              <a:buChar char="•"/>
            </a:pPr>
            <a:r>
              <a:rPr b="1" lang="de-DE"/>
              <a:t>Marine terraces</a:t>
            </a:r>
            <a:endParaRPr/>
          </a:p>
          <a:p>
            <a:pPr indent="-342900" lvl="0" marL="342900" rtl="0" algn="l">
              <a:lnSpc>
                <a:spcPct val="100000"/>
              </a:lnSpc>
              <a:spcBef>
                <a:spcPts val="0"/>
              </a:spcBef>
              <a:spcAft>
                <a:spcPts val="0"/>
              </a:spcAft>
              <a:buClr>
                <a:srgbClr val="535353"/>
              </a:buClr>
              <a:buSzPct val="100000"/>
              <a:buFont typeface="Arial"/>
              <a:buChar char="•"/>
            </a:pPr>
            <a:r>
              <a:rPr lang="de-DE"/>
              <a:t>Submerged morphology</a:t>
            </a:r>
            <a:endParaRPr/>
          </a:p>
          <a:p>
            <a:pPr indent="-342900" lvl="0" marL="342900" rtl="0" algn="l">
              <a:lnSpc>
                <a:spcPct val="100000"/>
              </a:lnSpc>
              <a:spcBef>
                <a:spcPts val="0"/>
              </a:spcBef>
              <a:spcAft>
                <a:spcPts val="0"/>
              </a:spcAft>
              <a:buClr>
                <a:srgbClr val="535353"/>
              </a:buClr>
              <a:buSzPct val="100000"/>
              <a:buFont typeface="Arial"/>
              <a:buChar char="•"/>
            </a:pPr>
            <a:r>
              <a:rPr b="1" lang="de-DE"/>
              <a:t>Coastal defences </a:t>
            </a:r>
            <a:r>
              <a:rPr lang="de-DE"/>
              <a:t>(seawalls)</a:t>
            </a:r>
            <a:endParaRPr/>
          </a:p>
        </p:txBody>
      </p:sp>
      <p:sp>
        <p:nvSpPr>
          <p:cNvPr id="307" name="Google Shape;307;p13"/>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308" name="Google Shape;308;p13"/>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09" name="Google Shape;309;p13"/>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nature, outdoor, rock, water&#10;&#10;Description automatically generated" id="310" name="Google Shape;310;p13"/>
          <p:cNvPicPr preferRelativeResize="0"/>
          <p:nvPr/>
        </p:nvPicPr>
        <p:blipFill rotWithShape="1">
          <a:blip r:embed="rId5">
            <a:alphaModFix/>
          </a:blip>
          <a:srcRect b="0" l="0" r="0" t="0"/>
          <a:stretch/>
        </p:blipFill>
        <p:spPr>
          <a:xfrm>
            <a:off x="5340234" y="1548869"/>
            <a:ext cx="3067165" cy="39664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4"/>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16" name="Google Shape;316;p14"/>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317" name="Google Shape;317;p14"/>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 Erosion: coastal shaping.</a:t>
            </a:r>
            <a:endParaRPr sz="2800"/>
          </a:p>
        </p:txBody>
      </p:sp>
      <p:sp>
        <p:nvSpPr>
          <p:cNvPr id="318" name="Google Shape;318;p14"/>
          <p:cNvSpPr txBox="1"/>
          <p:nvPr>
            <p:ph idx="3" type="body"/>
          </p:nvPr>
        </p:nvSpPr>
        <p:spPr>
          <a:xfrm>
            <a:off x="736000" y="1613525"/>
            <a:ext cx="2268300" cy="4159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535353"/>
              </a:buClr>
              <a:buSzPts val="1600"/>
              <a:buNone/>
            </a:pPr>
            <a:r>
              <a:rPr lang="de-DE" sz="1700"/>
              <a:t>The shoreline, being the meeting point between the land and the water, is an environment in which continually occur </a:t>
            </a:r>
            <a:r>
              <a:rPr b="1" lang="de-DE" sz="1700"/>
              <a:t>erosion processes </a:t>
            </a:r>
            <a:r>
              <a:rPr lang="de-DE" sz="1700"/>
              <a:t>(removal of material, due to waves and tides, coastal currents and wind) and sedimentation (supply of material from rivers or neighbouring stretches of coastline). </a:t>
            </a:r>
            <a:endParaRPr sz="2500"/>
          </a:p>
        </p:txBody>
      </p:sp>
      <p:sp>
        <p:nvSpPr>
          <p:cNvPr id="319" name="Google Shape;319;p14"/>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320" name="Google Shape;320;p14"/>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21" name="Google Shape;321;p14"/>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map&#10;&#10;Description automatically generated" id="322" name="Google Shape;322;p14"/>
          <p:cNvPicPr preferRelativeResize="0"/>
          <p:nvPr/>
        </p:nvPicPr>
        <p:blipFill rotWithShape="1">
          <a:blip r:embed="rId5">
            <a:alphaModFix/>
          </a:blip>
          <a:srcRect b="1964" l="0" r="0" t="0"/>
          <a:stretch/>
        </p:blipFill>
        <p:spPr>
          <a:xfrm>
            <a:off x="2851125" y="1506700"/>
            <a:ext cx="6138496" cy="4073236"/>
          </a:xfrm>
          <a:prstGeom prst="rect">
            <a:avLst/>
          </a:prstGeom>
          <a:noFill/>
          <a:ln>
            <a:noFill/>
          </a:ln>
        </p:spPr>
      </p:pic>
      <p:sp>
        <p:nvSpPr>
          <p:cNvPr id="323" name="Google Shape;323;p14"/>
          <p:cNvSpPr txBox="1"/>
          <p:nvPr/>
        </p:nvSpPr>
        <p:spPr>
          <a:xfrm>
            <a:off x="2873250" y="1871825"/>
            <a:ext cx="3450000" cy="1015800"/>
          </a:xfrm>
          <a:prstGeom prst="rect">
            <a:avLst/>
          </a:prstGeom>
          <a:solidFill>
            <a:schemeClr val="accent4"/>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t/>
            </a:r>
            <a:endParaRPr b="1" i="1">
              <a:solidFill>
                <a:srgbClr val="434343"/>
              </a:solidFill>
              <a:highlight>
                <a:schemeClr val="accent4"/>
              </a:highlight>
              <a:latin typeface="Calibri"/>
              <a:ea typeface="Calibri"/>
              <a:cs typeface="Calibri"/>
              <a:sym typeface="Calibri"/>
            </a:endParaRPr>
          </a:p>
          <a:p>
            <a:pPr indent="0" lvl="0" marL="0" marR="0" rtl="0" algn="ctr">
              <a:lnSpc>
                <a:spcPct val="100000"/>
              </a:lnSpc>
              <a:spcBef>
                <a:spcPts val="0"/>
              </a:spcBef>
              <a:spcAft>
                <a:spcPts val="0"/>
              </a:spcAft>
              <a:buNone/>
            </a:pPr>
            <a:r>
              <a:rPr b="1" i="1" lang="de-DE" u="sng">
                <a:solidFill>
                  <a:schemeClr val="hlink"/>
                </a:solidFill>
                <a:highlight>
                  <a:schemeClr val="accent4"/>
                </a:highlight>
                <a:latin typeface="Calibri"/>
                <a:ea typeface="Calibri"/>
                <a:cs typeface="Calibri"/>
                <a:sym typeface="Calibri"/>
                <a:hlinkClick r:id="rId6"/>
              </a:rPr>
              <a:t>Living with coastal erosion in Europe, EC DG ENV, 2003.</a:t>
            </a:r>
            <a:endParaRPr b="1" i="1">
              <a:solidFill>
                <a:srgbClr val="434343"/>
              </a:solidFill>
              <a:highlight>
                <a:schemeClr val="accent4"/>
              </a:highlight>
              <a:latin typeface="Calibri"/>
              <a:ea typeface="Calibri"/>
              <a:cs typeface="Calibri"/>
              <a:sym typeface="Calibri"/>
            </a:endParaRPr>
          </a:p>
          <a:p>
            <a:pPr indent="0" lvl="0" marL="0" marR="0" rtl="0" algn="l">
              <a:lnSpc>
                <a:spcPct val="100000"/>
              </a:lnSpc>
              <a:spcBef>
                <a:spcPts val="0"/>
              </a:spcBef>
              <a:spcAft>
                <a:spcPts val="0"/>
              </a:spcAft>
              <a:buNone/>
            </a:pPr>
            <a:r>
              <a:t/>
            </a:r>
            <a:endParaRPr b="1" i="1" sz="1200">
              <a:solidFill>
                <a:srgbClr val="434343"/>
              </a:solidFill>
              <a:highlight>
                <a:schemeClr val="accent4"/>
              </a:highlight>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5"/>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29" name="Google Shape;329;p15"/>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330" name="Google Shape;330;p15"/>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 Erosion: coastal shaping.</a:t>
            </a:r>
            <a:endParaRPr sz="2800"/>
          </a:p>
        </p:txBody>
      </p:sp>
      <p:sp>
        <p:nvSpPr>
          <p:cNvPr id="331" name="Google Shape;331;p15"/>
          <p:cNvSpPr txBox="1"/>
          <p:nvPr>
            <p:ph idx="3" type="body"/>
          </p:nvPr>
        </p:nvSpPr>
        <p:spPr>
          <a:xfrm>
            <a:off x="736000" y="1613525"/>
            <a:ext cx="4512900" cy="41874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rgbClr val="535353"/>
              </a:buClr>
              <a:buSzPts val="1600"/>
              <a:buNone/>
            </a:pPr>
            <a:r>
              <a:rPr lang="de-DE" sz="1600"/>
              <a:t>The sum of these processes is the sedimentary balance of the coast. The </a:t>
            </a:r>
            <a:r>
              <a:rPr b="1" lang="de-DE" sz="1600"/>
              <a:t>sedimentary balance </a:t>
            </a:r>
            <a:r>
              <a:rPr lang="de-DE" sz="1600"/>
              <a:t>heavily affects the shape of the coast:</a:t>
            </a:r>
            <a:br>
              <a:rPr lang="de-DE" sz="1600"/>
            </a:br>
            <a:br>
              <a:rPr lang="de-DE" sz="1600"/>
            </a:br>
            <a:r>
              <a:rPr lang="de-DE" sz="1600"/>
              <a:t>if the balance is </a:t>
            </a:r>
            <a:r>
              <a:rPr b="1" lang="de-DE" sz="1600"/>
              <a:t>negative</a:t>
            </a:r>
            <a:r>
              <a:rPr lang="de-DE" sz="1600"/>
              <a:t>, the erosion is prevalent, the coast will be high, characterized by cliffs;</a:t>
            </a:r>
            <a:br>
              <a:rPr lang="de-DE" sz="1600"/>
            </a:br>
            <a:r>
              <a:rPr lang="de-DE" sz="1600"/>
              <a:t>if the balance is </a:t>
            </a:r>
            <a:r>
              <a:rPr b="1" lang="de-DE" sz="1600"/>
              <a:t>positive</a:t>
            </a:r>
            <a:r>
              <a:rPr lang="de-DE" sz="1600"/>
              <a:t>, depositional phenomena are prevalent, the coast will be low. </a:t>
            </a:r>
            <a:endParaRPr sz="1600"/>
          </a:p>
          <a:p>
            <a:pPr indent="0" lvl="0" marL="0" rtl="0" algn="l">
              <a:lnSpc>
                <a:spcPct val="100000"/>
              </a:lnSpc>
              <a:spcBef>
                <a:spcPts val="0"/>
              </a:spcBef>
              <a:spcAft>
                <a:spcPts val="0"/>
              </a:spcAft>
              <a:buClr>
                <a:srgbClr val="535353"/>
              </a:buClr>
              <a:buSzPts val="1600"/>
              <a:buNone/>
            </a:pPr>
            <a:r>
              <a:t/>
            </a:r>
            <a:endParaRPr sz="1600"/>
          </a:p>
          <a:p>
            <a:pPr indent="0" lvl="0" marL="0" rtl="0" algn="l">
              <a:lnSpc>
                <a:spcPct val="100000"/>
              </a:lnSpc>
              <a:spcBef>
                <a:spcPts val="0"/>
              </a:spcBef>
              <a:spcAft>
                <a:spcPts val="0"/>
              </a:spcAft>
              <a:buClr>
                <a:srgbClr val="535353"/>
              </a:buClr>
              <a:buSzPts val="1600"/>
              <a:buNone/>
            </a:pPr>
            <a:r>
              <a:rPr lang="de-DE" sz="1600"/>
              <a:t>In this case we can also distinguish different possibilities:</a:t>
            </a:r>
            <a:br>
              <a:rPr lang="de-DE" sz="1600"/>
            </a:br>
            <a:r>
              <a:rPr lang="de-DE" sz="1600"/>
              <a:t>- </a:t>
            </a:r>
            <a:r>
              <a:rPr b="1" lang="de-DE" sz="1600"/>
              <a:t>open shorelines</a:t>
            </a:r>
            <a:r>
              <a:rPr lang="de-DE" sz="1600"/>
              <a:t>, when there is a clear and linear separation between water and land;</a:t>
            </a:r>
            <a:br>
              <a:rPr lang="de-DE" sz="1600"/>
            </a:br>
            <a:r>
              <a:rPr lang="de-DE" sz="1600"/>
              <a:t>- </a:t>
            </a:r>
            <a:r>
              <a:rPr b="1" lang="de-DE" sz="1600"/>
              <a:t>protected shorelines </a:t>
            </a:r>
            <a:r>
              <a:rPr lang="de-DE" sz="1600"/>
              <a:t>when other bodies of water more or less connected to the sea open after a first line of land emerged (this is the case of the lagoons).</a:t>
            </a:r>
            <a:endParaRPr/>
          </a:p>
          <a:p>
            <a:pPr indent="0" lvl="0" marL="0" rtl="0" algn="l">
              <a:lnSpc>
                <a:spcPct val="100000"/>
              </a:lnSpc>
              <a:spcBef>
                <a:spcPts val="0"/>
              </a:spcBef>
              <a:spcAft>
                <a:spcPts val="0"/>
              </a:spcAft>
              <a:buClr>
                <a:srgbClr val="535353"/>
              </a:buClr>
              <a:buSzPts val="1600"/>
              <a:buNone/>
            </a:pPr>
            <a:r>
              <a:t/>
            </a:r>
            <a:endParaRPr sz="1600"/>
          </a:p>
        </p:txBody>
      </p:sp>
      <p:sp>
        <p:nvSpPr>
          <p:cNvPr id="332" name="Google Shape;332;p15"/>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333" name="Google Shape;333;p15"/>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34" name="Google Shape;334;p15"/>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Diagram&#10;&#10;Description automatically generated" id="335" name="Google Shape;335;p15"/>
          <p:cNvPicPr preferRelativeResize="0"/>
          <p:nvPr/>
        </p:nvPicPr>
        <p:blipFill rotWithShape="1">
          <a:blip r:embed="rId5">
            <a:alphaModFix/>
          </a:blip>
          <a:srcRect b="0" l="0" r="0" t="0"/>
          <a:stretch/>
        </p:blipFill>
        <p:spPr>
          <a:xfrm>
            <a:off x="5125536" y="1372689"/>
            <a:ext cx="3778597" cy="41873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103249b7cc7_0_0"/>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41" name="Google Shape;341;g103249b7cc7_0_0"/>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342" name="Google Shape;342;g103249b7cc7_0_0"/>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 Erosion: coastal shaping.</a:t>
            </a:r>
            <a:endParaRPr sz="2800"/>
          </a:p>
        </p:txBody>
      </p:sp>
      <p:sp>
        <p:nvSpPr>
          <p:cNvPr id="343" name="Google Shape;343;g103249b7cc7_0_0"/>
          <p:cNvSpPr txBox="1"/>
          <p:nvPr>
            <p:ph idx="3" type="body"/>
          </p:nvPr>
        </p:nvSpPr>
        <p:spPr>
          <a:xfrm>
            <a:off x="736000" y="1613525"/>
            <a:ext cx="7671300" cy="40806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SzPts val="2400"/>
              <a:buChar char="-"/>
            </a:pPr>
            <a:r>
              <a:rPr i="1" lang="de-DE" u="sng">
                <a:solidFill>
                  <a:schemeClr val="hlink"/>
                </a:solidFill>
                <a:hlinkClick r:id="rId3"/>
              </a:rPr>
              <a:t>The State of the World’s Beaches</a:t>
            </a:r>
            <a:r>
              <a:rPr i="1" lang="de-DE"/>
              <a:t>,</a:t>
            </a:r>
            <a:r>
              <a:rPr lang="de-DE"/>
              <a:t> by Arjen Luijendijk, Gerben Hagenaars, Roshanka Ranasinghe, Fedor Baart, Gennadii Donchyts &amp; Stefan Aarninkhof (Nature, 2018) discusses about the issue of coastal erosion worldwide, stating that the majority of the sandy shorelines in marine protected areas are eroding, raising cause for serious concern, mainly because coastal zones constitute one of the most heavily populated and developed land zones in the world.</a:t>
            </a:r>
            <a:endParaRPr sz="1600"/>
          </a:p>
        </p:txBody>
      </p:sp>
      <p:sp>
        <p:nvSpPr>
          <p:cNvPr id="344" name="Google Shape;344;g103249b7cc7_0_0"/>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345" name="Google Shape;345;g103249b7cc7_0_0"/>
          <p:cNvPicPr preferRelativeResize="0"/>
          <p:nvPr/>
        </p:nvPicPr>
        <p:blipFill rotWithShape="1">
          <a:blip r:embed="rId4">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46" name="Google Shape;346;g103249b7cc7_0_0"/>
          <p:cNvPicPr preferRelativeResize="0"/>
          <p:nvPr/>
        </p:nvPicPr>
        <p:blipFill rotWithShape="1">
          <a:blip r:embed="rId5">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6"/>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52" name="Google Shape;352;p16"/>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353" name="Google Shape;353;p16"/>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Seawalls </a:t>
            </a:r>
            <a:endParaRPr/>
          </a:p>
        </p:txBody>
      </p:sp>
      <p:sp>
        <p:nvSpPr>
          <p:cNvPr id="354" name="Google Shape;354;p16"/>
          <p:cNvSpPr txBox="1"/>
          <p:nvPr>
            <p:ph idx="3" type="body"/>
          </p:nvPr>
        </p:nvSpPr>
        <p:spPr>
          <a:xfrm>
            <a:off x="952350" y="2026600"/>
            <a:ext cx="7238700" cy="330420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535353"/>
              </a:buClr>
              <a:buSzPts val="2040"/>
              <a:buFont typeface="Arial"/>
              <a:buChar char="•"/>
            </a:pPr>
            <a:r>
              <a:rPr lang="de-DE" sz="2040"/>
              <a:t>When coastal buildings or roads are threatened, usually the first suggestion is to "harden" the coast with a </a:t>
            </a:r>
            <a:r>
              <a:rPr b="1" lang="de-DE" sz="2040"/>
              <a:t>seawall</a:t>
            </a:r>
            <a:r>
              <a:rPr lang="de-DE" sz="2040"/>
              <a:t>. </a:t>
            </a:r>
            <a:endParaRPr sz="2040"/>
          </a:p>
          <a:p>
            <a:pPr indent="0" lvl="0" marL="0" rtl="0" algn="l">
              <a:lnSpc>
                <a:spcPct val="90000"/>
              </a:lnSpc>
              <a:spcBef>
                <a:spcPts val="0"/>
              </a:spcBef>
              <a:spcAft>
                <a:spcPts val="0"/>
              </a:spcAft>
              <a:buClr>
                <a:srgbClr val="535353"/>
              </a:buClr>
              <a:buSzPts val="2040"/>
              <a:buNone/>
            </a:pPr>
            <a:r>
              <a:t/>
            </a:r>
            <a:endParaRPr sz="2040"/>
          </a:p>
          <a:p>
            <a:pPr indent="-342900" lvl="0" marL="342900" rtl="0" algn="l">
              <a:lnSpc>
                <a:spcPct val="90000"/>
              </a:lnSpc>
              <a:spcBef>
                <a:spcPts val="0"/>
              </a:spcBef>
              <a:spcAft>
                <a:spcPts val="0"/>
              </a:spcAft>
              <a:buClr>
                <a:srgbClr val="535353"/>
              </a:buClr>
              <a:buSzPts val="2040"/>
              <a:buFont typeface="Arial"/>
              <a:buChar char="•"/>
            </a:pPr>
            <a:r>
              <a:rPr lang="de-DE" sz="2040"/>
              <a:t>Seawalls are structures built of concrete, wood, steel, or boulders that run parallel to the beach at the land/water interface. They may also be called </a:t>
            </a:r>
            <a:r>
              <a:rPr b="1" lang="de-DE" sz="2040"/>
              <a:t>bulkheads</a:t>
            </a:r>
            <a:r>
              <a:rPr lang="de-DE" sz="2040"/>
              <a:t> or revetments. </a:t>
            </a:r>
            <a:endParaRPr sz="2040"/>
          </a:p>
          <a:p>
            <a:pPr indent="0" lvl="0" marL="342900" rtl="0" algn="l">
              <a:lnSpc>
                <a:spcPct val="90000"/>
              </a:lnSpc>
              <a:spcBef>
                <a:spcPts val="0"/>
              </a:spcBef>
              <a:spcAft>
                <a:spcPts val="0"/>
              </a:spcAft>
              <a:buNone/>
            </a:pPr>
            <a:r>
              <a:t/>
            </a:r>
            <a:endParaRPr sz="2040"/>
          </a:p>
          <a:p>
            <a:pPr indent="-342900" lvl="0" marL="342900" rtl="0" algn="l">
              <a:lnSpc>
                <a:spcPct val="90000"/>
              </a:lnSpc>
              <a:spcBef>
                <a:spcPts val="0"/>
              </a:spcBef>
              <a:spcAft>
                <a:spcPts val="0"/>
              </a:spcAft>
              <a:buClr>
                <a:srgbClr val="535353"/>
              </a:buClr>
              <a:buSzPts val="2040"/>
              <a:buFont typeface="Arial"/>
              <a:buChar char="•"/>
            </a:pPr>
            <a:r>
              <a:rPr lang="de-DE" sz="2040"/>
              <a:t>They are designed to </a:t>
            </a:r>
            <a:r>
              <a:rPr b="1" lang="de-DE" sz="2040"/>
              <a:t>protect</a:t>
            </a:r>
            <a:r>
              <a:rPr lang="de-DE" sz="2040"/>
              <a:t> structures by stopping the natural movement of sand by the waves. If the walls are maintained they may hold back the ocean temporarily. </a:t>
            </a:r>
            <a:endParaRPr sz="2140"/>
          </a:p>
        </p:txBody>
      </p:sp>
      <p:sp>
        <p:nvSpPr>
          <p:cNvPr id="355" name="Google Shape;355;p16"/>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356" name="Google Shape;356;p16"/>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57" name="Google Shape;357;p16"/>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25" name="Google Shape;125;p2"/>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Introduction to the module 13</a:t>
            </a:r>
            <a:endParaRPr/>
          </a:p>
        </p:txBody>
      </p:sp>
      <p:sp>
        <p:nvSpPr>
          <p:cNvPr id="126" name="Google Shape;126;p2"/>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Buildings &amp; Structures</a:t>
            </a:r>
            <a:endParaRPr sz="2800"/>
          </a:p>
        </p:txBody>
      </p:sp>
      <p:grpSp>
        <p:nvGrpSpPr>
          <p:cNvPr id="127" name="Google Shape;127;p2"/>
          <p:cNvGrpSpPr/>
          <p:nvPr/>
        </p:nvGrpSpPr>
        <p:grpSpPr>
          <a:xfrm>
            <a:off x="1987423" y="1575000"/>
            <a:ext cx="5137965" cy="3839731"/>
            <a:chOff x="889079" y="2687"/>
            <a:chExt cx="4455012" cy="3839731"/>
          </a:xfrm>
        </p:grpSpPr>
        <p:sp>
          <p:nvSpPr>
            <p:cNvPr id="128" name="Google Shape;128;p2"/>
            <p:cNvSpPr/>
            <p:nvPr/>
          </p:nvSpPr>
          <p:spPr>
            <a:xfrm rot="10800000">
              <a:off x="1199033" y="2687"/>
              <a:ext cx="4145058" cy="619908"/>
            </a:xfrm>
            <a:prstGeom prst="homePlate">
              <a:avLst>
                <a:gd fmla="val 50000" name="adj"/>
              </a:avLst>
            </a:prstGeom>
            <a:gradFill>
              <a:gsLst>
                <a:gs pos="0">
                  <a:srgbClr val="B4D4A5">
                    <a:alpha val="89803"/>
                  </a:srgbClr>
                </a:gs>
                <a:gs pos="50000">
                  <a:srgbClr val="A8CD97">
                    <a:alpha val="89803"/>
                  </a:srgbClr>
                </a:gs>
                <a:gs pos="100000">
                  <a:srgbClr val="9BC985">
                    <a:alpha val="89803"/>
                  </a:srgbClr>
                </a:gs>
              </a:gsLst>
              <a:lin ang="5400000" scaled="0"/>
            </a:gra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txBox="1"/>
            <p:nvPr/>
          </p:nvSpPr>
          <p:spPr>
            <a:xfrm>
              <a:off x="1354010" y="2687"/>
              <a:ext cx="3990081" cy="619908"/>
            </a:xfrm>
            <a:prstGeom prst="rect">
              <a:avLst/>
            </a:prstGeom>
            <a:noFill/>
            <a:ln>
              <a:noFill/>
            </a:ln>
          </p:spPr>
          <p:txBody>
            <a:bodyPr anchorCtr="0" anchor="ctr" bIns="76200" lIns="273350" spcFirstLastPara="1" rIns="142225"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b="0" i="0" lang="de-DE" sz="2000" u="none" cap="none" strike="noStrike">
                  <a:solidFill>
                    <a:schemeClr val="dk1"/>
                  </a:solidFill>
                  <a:latin typeface="Calibri"/>
                  <a:ea typeface="Calibri"/>
                  <a:cs typeface="Calibri"/>
                  <a:sym typeface="Calibri"/>
                </a:rPr>
                <a:t>1. European Harbors</a:t>
              </a:r>
              <a:endParaRPr b="0" i="0" sz="2000" u="none" cap="none" strike="noStrike">
                <a:solidFill>
                  <a:schemeClr val="dk1"/>
                </a:solidFill>
                <a:latin typeface="Calibri"/>
                <a:ea typeface="Calibri"/>
                <a:cs typeface="Calibri"/>
                <a:sym typeface="Calibri"/>
              </a:endParaRPr>
            </a:p>
          </p:txBody>
        </p:sp>
        <p:sp>
          <p:nvSpPr>
            <p:cNvPr id="130" name="Google Shape;130;p2"/>
            <p:cNvSpPr/>
            <p:nvPr/>
          </p:nvSpPr>
          <p:spPr>
            <a:xfrm>
              <a:off x="889079" y="2687"/>
              <a:ext cx="619908" cy="619908"/>
            </a:xfrm>
            <a:prstGeom prst="ellipse">
              <a:avLst/>
            </a:prstGeom>
            <a:blipFill rotWithShape="1">
              <a:blip r:embed="rId3">
                <a:alphaModFix/>
              </a:blip>
              <a:stretch>
                <a:fillRect b="0" l="-22999" r="-22999" t="0"/>
              </a:stretch>
            </a:blip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rot="10800000">
              <a:off x="1199033" y="807643"/>
              <a:ext cx="4145058" cy="619908"/>
            </a:xfrm>
            <a:prstGeom prst="homePlate">
              <a:avLst>
                <a:gd fmla="val 50000" name="adj"/>
              </a:avLst>
            </a:prstGeom>
            <a:gradFill>
              <a:gsLst>
                <a:gs pos="0">
                  <a:srgbClr val="B4D4A5">
                    <a:alpha val="80000"/>
                  </a:srgbClr>
                </a:gs>
                <a:gs pos="50000">
                  <a:srgbClr val="A8CD97">
                    <a:alpha val="80000"/>
                  </a:srgbClr>
                </a:gs>
                <a:gs pos="100000">
                  <a:srgbClr val="9BC985">
                    <a:alpha val="80000"/>
                  </a:srgbClr>
                </a:gs>
              </a:gsLst>
              <a:lin ang="5400000" scaled="0"/>
            </a:gra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txBox="1"/>
            <p:nvPr/>
          </p:nvSpPr>
          <p:spPr>
            <a:xfrm>
              <a:off x="1354010" y="807643"/>
              <a:ext cx="3990081" cy="619908"/>
            </a:xfrm>
            <a:prstGeom prst="rect">
              <a:avLst/>
            </a:prstGeom>
            <a:noFill/>
            <a:ln>
              <a:noFill/>
            </a:ln>
          </p:spPr>
          <p:txBody>
            <a:bodyPr anchorCtr="0" anchor="ctr" bIns="76200" lIns="273350" spcFirstLastPara="1" rIns="142225"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b="0" i="0" lang="de-DE" sz="2000" u="none" cap="none" strike="noStrike">
                  <a:solidFill>
                    <a:schemeClr val="dk1"/>
                  </a:solidFill>
                  <a:latin typeface="Calibri"/>
                  <a:ea typeface="Calibri"/>
                  <a:cs typeface="Calibri"/>
                  <a:sym typeface="Calibri"/>
                </a:rPr>
                <a:t>2. Coastal geography</a:t>
              </a:r>
              <a:endParaRPr b="0" i="0" sz="2000" u="none" cap="none" strike="noStrike">
                <a:solidFill>
                  <a:schemeClr val="dk1"/>
                </a:solidFill>
                <a:latin typeface="Calibri"/>
                <a:ea typeface="Calibri"/>
                <a:cs typeface="Calibri"/>
                <a:sym typeface="Calibri"/>
              </a:endParaRPr>
            </a:p>
          </p:txBody>
        </p:sp>
        <p:sp>
          <p:nvSpPr>
            <p:cNvPr id="133" name="Google Shape;133;p2"/>
            <p:cNvSpPr/>
            <p:nvPr/>
          </p:nvSpPr>
          <p:spPr>
            <a:xfrm>
              <a:off x="889079" y="807643"/>
              <a:ext cx="619908" cy="619908"/>
            </a:xfrm>
            <a:prstGeom prst="ellipse">
              <a:avLst/>
            </a:prstGeom>
            <a:blipFill rotWithShape="1">
              <a:blip r:embed="rId4">
                <a:alphaModFix/>
              </a:blip>
              <a:stretch>
                <a:fillRect b="-24998" l="0" r="0" t="-24998"/>
              </a:stretch>
            </a:blip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rot="10800000">
              <a:off x="1199033" y="1612598"/>
              <a:ext cx="4145058" cy="619908"/>
            </a:xfrm>
            <a:prstGeom prst="homePlate">
              <a:avLst>
                <a:gd fmla="val 50000" name="adj"/>
              </a:avLst>
            </a:prstGeom>
            <a:gradFill>
              <a:gsLst>
                <a:gs pos="0">
                  <a:srgbClr val="B4D4A5">
                    <a:alpha val="69803"/>
                  </a:srgbClr>
                </a:gs>
                <a:gs pos="50000">
                  <a:srgbClr val="A8CD97">
                    <a:alpha val="69803"/>
                  </a:srgbClr>
                </a:gs>
                <a:gs pos="100000">
                  <a:srgbClr val="9BC985">
                    <a:alpha val="69803"/>
                  </a:srgbClr>
                </a:gs>
              </a:gsLst>
              <a:lin ang="5400000" scaled="0"/>
            </a:gra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txBox="1"/>
            <p:nvPr/>
          </p:nvSpPr>
          <p:spPr>
            <a:xfrm>
              <a:off x="1354010" y="1612598"/>
              <a:ext cx="3990081" cy="619908"/>
            </a:xfrm>
            <a:prstGeom prst="rect">
              <a:avLst/>
            </a:prstGeom>
            <a:noFill/>
            <a:ln>
              <a:noFill/>
            </a:ln>
          </p:spPr>
          <p:txBody>
            <a:bodyPr anchorCtr="0" anchor="ctr" bIns="76200" lIns="273350" spcFirstLastPara="1" rIns="142225"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b="0" i="0" lang="de-DE" sz="2000" u="none" cap="none" strike="noStrike">
                  <a:solidFill>
                    <a:schemeClr val="dk1"/>
                  </a:solidFill>
                  <a:latin typeface="Calibri"/>
                  <a:ea typeface="Calibri"/>
                  <a:cs typeface="Calibri"/>
                  <a:sym typeface="Calibri"/>
                </a:rPr>
                <a:t>3. Natural and </a:t>
              </a:r>
              <a:r>
                <a:rPr lang="de-DE" sz="2000">
                  <a:solidFill>
                    <a:schemeClr val="dk1"/>
                  </a:solidFill>
                  <a:latin typeface="Calibri"/>
                  <a:ea typeface="Calibri"/>
                  <a:cs typeface="Calibri"/>
                  <a:sym typeface="Calibri"/>
                </a:rPr>
                <a:t>Artificial</a:t>
              </a:r>
              <a:r>
                <a:rPr b="0" i="0" lang="de-DE" sz="2000" u="none" cap="none" strike="noStrike">
                  <a:solidFill>
                    <a:schemeClr val="dk1"/>
                  </a:solidFill>
                  <a:latin typeface="Calibri"/>
                  <a:ea typeface="Calibri"/>
                  <a:cs typeface="Calibri"/>
                  <a:sym typeface="Calibri"/>
                </a:rPr>
                <a:t> Harbors</a:t>
              </a:r>
              <a:endParaRPr b="0" i="0" sz="2000" u="none" cap="none" strike="noStrike">
                <a:solidFill>
                  <a:schemeClr val="dk1"/>
                </a:solidFill>
                <a:latin typeface="Calibri"/>
                <a:ea typeface="Calibri"/>
                <a:cs typeface="Calibri"/>
                <a:sym typeface="Calibri"/>
              </a:endParaRPr>
            </a:p>
          </p:txBody>
        </p:sp>
        <p:sp>
          <p:nvSpPr>
            <p:cNvPr id="136" name="Google Shape;136;p2"/>
            <p:cNvSpPr/>
            <p:nvPr/>
          </p:nvSpPr>
          <p:spPr>
            <a:xfrm>
              <a:off x="889079" y="1612598"/>
              <a:ext cx="619908" cy="619908"/>
            </a:xfrm>
            <a:prstGeom prst="ellipse">
              <a:avLst/>
            </a:prstGeom>
            <a:blipFill rotWithShape="1">
              <a:blip r:embed="rId5">
                <a:alphaModFix/>
              </a:blip>
              <a:stretch>
                <a:fillRect b="-2999" l="0" r="0" t="-2999"/>
              </a:stretch>
            </a:blip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p:nvPr/>
          </p:nvSpPr>
          <p:spPr>
            <a:xfrm rot="10800000">
              <a:off x="1199033" y="2417554"/>
              <a:ext cx="4145058" cy="619908"/>
            </a:xfrm>
            <a:prstGeom prst="homePlate">
              <a:avLst>
                <a:gd fmla="val 50000" name="adj"/>
              </a:avLst>
            </a:prstGeom>
            <a:gradFill>
              <a:gsLst>
                <a:gs pos="0">
                  <a:srgbClr val="B4D4A5">
                    <a:alpha val="60000"/>
                  </a:srgbClr>
                </a:gs>
                <a:gs pos="50000">
                  <a:srgbClr val="A8CD97">
                    <a:alpha val="60000"/>
                  </a:srgbClr>
                </a:gs>
                <a:gs pos="100000">
                  <a:srgbClr val="9BC985">
                    <a:alpha val="60000"/>
                  </a:srgbClr>
                </a:gs>
              </a:gsLst>
              <a:lin ang="5400000" scaled="0"/>
            </a:gra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
            <p:cNvSpPr txBox="1"/>
            <p:nvPr/>
          </p:nvSpPr>
          <p:spPr>
            <a:xfrm>
              <a:off x="1354010" y="2417554"/>
              <a:ext cx="3990081" cy="619908"/>
            </a:xfrm>
            <a:prstGeom prst="rect">
              <a:avLst/>
            </a:prstGeom>
            <a:noFill/>
            <a:ln>
              <a:noFill/>
            </a:ln>
          </p:spPr>
          <p:txBody>
            <a:bodyPr anchorCtr="0" anchor="ctr" bIns="76200" lIns="273350" spcFirstLastPara="1" rIns="142225"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b="0" i="0" lang="de-DE" sz="2000" u="none" cap="none" strike="noStrike">
                  <a:solidFill>
                    <a:schemeClr val="dk1"/>
                  </a:solidFill>
                  <a:latin typeface="Calibri"/>
                  <a:ea typeface="Calibri"/>
                  <a:cs typeface="Calibri"/>
                  <a:sym typeface="Calibri"/>
                </a:rPr>
                <a:t>4. Discovering the port structures</a:t>
              </a:r>
              <a:endParaRPr b="0" i="0" sz="2000" u="none" cap="none" strike="noStrike">
                <a:solidFill>
                  <a:schemeClr val="dk1"/>
                </a:solidFill>
                <a:latin typeface="Calibri"/>
                <a:ea typeface="Calibri"/>
                <a:cs typeface="Calibri"/>
                <a:sym typeface="Calibri"/>
              </a:endParaRPr>
            </a:p>
          </p:txBody>
        </p:sp>
        <p:sp>
          <p:nvSpPr>
            <p:cNvPr id="139" name="Google Shape;139;p2"/>
            <p:cNvSpPr/>
            <p:nvPr/>
          </p:nvSpPr>
          <p:spPr>
            <a:xfrm>
              <a:off x="889079" y="2417554"/>
              <a:ext cx="619908" cy="619908"/>
            </a:xfrm>
            <a:prstGeom prst="ellipse">
              <a:avLst/>
            </a:prstGeom>
            <a:blipFill rotWithShape="1">
              <a:blip r:embed="rId6">
                <a:alphaModFix/>
              </a:blip>
              <a:stretch>
                <a:fillRect b="0" l="-17999" r="-17997" t="0"/>
              </a:stretch>
            </a:blip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rot="10800000">
              <a:off x="1199033" y="3222510"/>
              <a:ext cx="4145058" cy="619908"/>
            </a:xfrm>
            <a:prstGeom prst="homePlate">
              <a:avLst>
                <a:gd fmla="val 50000" name="adj"/>
              </a:avLst>
            </a:prstGeom>
            <a:gradFill>
              <a:gsLst>
                <a:gs pos="0">
                  <a:srgbClr val="B4D4A5">
                    <a:alpha val="49803"/>
                  </a:srgbClr>
                </a:gs>
                <a:gs pos="50000">
                  <a:srgbClr val="A8CD97">
                    <a:alpha val="49803"/>
                  </a:srgbClr>
                </a:gs>
                <a:gs pos="100000">
                  <a:srgbClr val="9BC985">
                    <a:alpha val="49803"/>
                  </a:srgbClr>
                </a:gs>
              </a:gsLst>
              <a:lin ang="5400000" scaled="0"/>
            </a:gra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txBox="1"/>
            <p:nvPr/>
          </p:nvSpPr>
          <p:spPr>
            <a:xfrm>
              <a:off x="1354010" y="3222510"/>
              <a:ext cx="3990081" cy="619908"/>
            </a:xfrm>
            <a:prstGeom prst="rect">
              <a:avLst/>
            </a:prstGeom>
            <a:noFill/>
            <a:ln>
              <a:noFill/>
            </a:ln>
          </p:spPr>
          <p:txBody>
            <a:bodyPr anchorCtr="0" anchor="ctr" bIns="76200" lIns="273350" spcFirstLastPara="1" rIns="142225"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b="0" i="0" lang="de-DE" sz="2000" u="none" cap="none" strike="noStrike">
                  <a:solidFill>
                    <a:schemeClr val="dk1"/>
                  </a:solidFill>
                  <a:latin typeface="Calibri"/>
                  <a:ea typeface="Calibri"/>
                  <a:cs typeface="Calibri"/>
                  <a:sym typeface="Calibri"/>
                </a:rPr>
                <a:t>5. General safety requirements</a:t>
              </a:r>
              <a:endParaRPr b="0" i="0" sz="2000" u="none" cap="none" strike="noStrike">
                <a:solidFill>
                  <a:schemeClr val="dk1"/>
                </a:solidFill>
                <a:latin typeface="Calibri"/>
                <a:ea typeface="Calibri"/>
                <a:cs typeface="Calibri"/>
                <a:sym typeface="Calibri"/>
              </a:endParaRPr>
            </a:p>
          </p:txBody>
        </p:sp>
        <p:sp>
          <p:nvSpPr>
            <p:cNvPr id="142" name="Google Shape;142;p2"/>
            <p:cNvSpPr/>
            <p:nvPr/>
          </p:nvSpPr>
          <p:spPr>
            <a:xfrm>
              <a:off x="889079" y="3222510"/>
              <a:ext cx="619908" cy="619908"/>
            </a:xfrm>
            <a:prstGeom prst="ellipse">
              <a:avLst/>
            </a:prstGeom>
            <a:blipFill rotWithShape="1">
              <a:blip r:embed="rId7">
                <a:alphaModFix/>
              </a:blip>
              <a:stretch>
                <a:fillRect b="0" l="-32998" r="-32998" t="0"/>
              </a:stretch>
            </a:blip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2"/>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13 – Buildings &amp; Structures</a:t>
            </a:r>
            <a:endParaRPr/>
          </a:p>
        </p:txBody>
      </p:sp>
      <p:pic>
        <p:nvPicPr>
          <p:cNvPr descr="Immagine che contiene testo&#10;&#10;Descrizione generata automaticamente" id="144" name="Google Shape;144;p2"/>
          <p:cNvPicPr preferRelativeResize="0"/>
          <p:nvPr/>
        </p:nvPicPr>
        <p:blipFill rotWithShape="1">
          <a:blip r:embed="rId8">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145" name="Google Shape;145;p2"/>
          <p:cNvPicPr preferRelativeResize="0"/>
          <p:nvPr/>
        </p:nvPicPr>
        <p:blipFill rotWithShape="1">
          <a:blip r:embed="rId9">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fbfb6fe0c8_0_57"/>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63" name="Google Shape;363;gfbfb6fe0c8_0_57"/>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364" name="Google Shape;364;gfbfb6fe0c8_0_57"/>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Seawalls </a:t>
            </a:r>
            <a:endParaRPr/>
          </a:p>
        </p:txBody>
      </p:sp>
      <p:sp>
        <p:nvSpPr>
          <p:cNvPr id="365" name="Google Shape;365;gfbfb6fe0c8_0_57"/>
          <p:cNvSpPr txBox="1"/>
          <p:nvPr>
            <p:ph idx="3" type="body"/>
          </p:nvPr>
        </p:nvSpPr>
        <p:spPr>
          <a:xfrm>
            <a:off x="736000" y="1713100"/>
            <a:ext cx="4391700" cy="3845100"/>
          </a:xfrm>
          <a:prstGeom prst="rect">
            <a:avLst/>
          </a:prstGeom>
          <a:noFill/>
          <a:ln>
            <a:noFill/>
          </a:ln>
        </p:spPr>
        <p:txBody>
          <a:bodyPr anchorCtr="0" anchor="t" bIns="45700" lIns="91425" spcFirstLastPara="1" rIns="91425" wrap="square" tIns="45700">
            <a:normAutofit/>
          </a:bodyPr>
          <a:lstStyle/>
          <a:p>
            <a:pPr indent="-317500" lvl="0" marL="342900" rtl="0" algn="l">
              <a:lnSpc>
                <a:spcPct val="90000"/>
              </a:lnSpc>
              <a:spcBef>
                <a:spcPts val="0"/>
              </a:spcBef>
              <a:spcAft>
                <a:spcPts val="0"/>
              </a:spcAft>
              <a:buSzPts val="2000"/>
              <a:buChar char="•"/>
            </a:pPr>
            <a:r>
              <a:rPr lang="de-DE" sz="2000"/>
              <a:t>The construction of a seawall usually displaces the open beach that it is built upon. They also </a:t>
            </a:r>
            <a:r>
              <a:rPr b="1" lang="de-DE" sz="2000"/>
              <a:t>prevent the natural landward migration </a:t>
            </a:r>
            <a:r>
              <a:rPr lang="de-DE" sz="2000"/>
              <a:t>of an eroding beach.</a:t>
            </a:r>
            <a:endParaRPr sz="2000"/>
          </a:p>
          <a:p>
            <a:pPr indent="0" lvl="0" marL="0" rtl="0" algn="l">
              <a:lnSpc>
                <a:spcPct val="90000"/>
              </a:lnSpc>
              <a:spcBef>
                <a:spcPts val="0"/>
              </a:spcBef>
              <a:spcAft>
                <a:spcPts val="0"/>
              </a:spcAft>
              <a:buClr>
                <a:srgbClr val="535353"/>
              </a:buClr>
              <a:buSzPts val="2040"/>
              <a:buNone/>
            </a:pPr>
            <a:r>
              <a:t/>
            </a:r>
            <a:endParaRPr sz="2000"/>
          </a:p>
          <a:p>
            <a:pPr indent="-317500" lvl="0" marL="342900" rtl="0" algn="l">
              <a:spcBef>
                <a:spcPts val="0"/>
              </a:spcBef>
              <a:spcAft>
                <a:spcPts val="0"/>
              </a:spcAft>
              <a:buSzPts val="2000"/>
              <a:buChar char="•"/>
            </a:pPr>
            <a:r>
              <a:rPr lang="de-DE" sz="2000"/>
              <a:t>But the </a:t>
            </a:r>
            <a:r>
              <a:rPr b="1" lang="de-DE" sz="2000"/>
              <a:t>strong impact </a:t>
            </a:r>
            <a:r>
              <a:rPr lang="de-DE" sz="2000"/>
              <a:t>of defensive structures (as seawalls) on the coastal landscape and on the </a:t>
            </a:r>
            <a:r>
              <a:rPr b="1" lang="de-DE" sz="2000"/>
              <a:t>sedimentary balance </a:t>
            </a:r>
            <a:r>
              <a:rPr lang="de-DE" sz="2000"/>
              <a:t>of adjacent beaches has led to the search for softer solutions.</a:t>
            </a:r>
            <a:endParaRPr sz="2040"/>
          </a:p>
        </p:txBody>
      </p:sp>
      <p:sp>
        <p:nvSpPr>
          <p:cNvPr id="366" name="Google Shape;366;gfbfb6fe0c8_0_57"/>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367" name="Google Shape;367;gfbfb6fe0c8_0_57"/>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68" name="Google Shape;368;gfbfb6fe0c8_0_57"/>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id="369" name="Google Shape;369;gfbfb6fe0c8_0_57"/>
          <p:cNvPicPr preferRelativeResize="0"/>
          <p:nvPr/>
        </p:nvPicPr>
        <p:blipFill>
          <a:blip r:embed="rId5">
            <a:alphaModFix/>
          </a:blip>
          <a:stretch>
            <a:fillRect/>
          </a:stretch>
        </p:blipFill>
        <p:spPr>
          <a:xfrm>
            <a:off x="5127700" y="2192261"/>
            <a:ext cx="3711499" cy="24734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7"/>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75" name="Google Shape;375;p17"/>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376" name="Google Shape;376;p17"/>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Seawalls </a:t>
            </a:r>
            <a:endParaRPr/>
          </a:p>
        </p:txBody>
      </p:sp>
      <p:sp>
        <p:nvSpPr>
          <p:cNvPr id="377" name="Google Shape;377;p17"/>
          <p:cNvSpPr txBox="1"/>
          <p:nvPr>
            <p:ph idx="3" type="body"/>
          </p:nvPr>
        </p:nvSpPr>
        <p:spPr>
          <a:xfrm>
            <a:off x="560850" y="3664951"/>
            <a:ext cx="8022300" cy="18609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100000"/>
              </a:lnSpc>
              <a:spcBef>
                <a:spcPts val="0"/>
              </a:spcBef>
              <a:spcAft>
                <a:spcPts val="0"/>
              </a:spcAft>
              <a:buClr>
                <a:srgbClr val="535353"/>
              </a:buClr>
              <a:buSzPct val="100000"/>
              <a:buNone/>
            </a:pPr>
            <a:r>
              <a:rPr lang="de-DE"/>
              <a:t>Many of the solutions consist of both submerged works and from the </a:t>
            </a:r>
            <a:r>
              <a:rPr b="1" lang="de-DE"/>
              <a:t>artificial feeding of the shorelines </a:t>
            </a:r>
            <a:r>
              <a:rPr lang="de-DE"/>
              <a:t>with sediments taken from land or submarine quarries, up to the adoption of </a:t>
            </a:r>
            <a:r>
              <a:rPr b="1" lang="de-DE"/>
              <a:t>systems of drainage </a:t>
            </a:r>
            <a:r>
              <a:rPr lang="de-DE"/>
              <a:t>of the beach that limit the ebb currents. </a:t>
            </a:r>
            <a:endParaRPr/>
          </a:p>
          <a:p>
            <a:pPr indent="0" lvl="0" marL="0" rtl="0" algn="ctr">
              <a:lnSpc>
                <a:spcPct val="100000"/>
              </a:lnSpc>
              <a:spcBef>
                <a:spcPts val="0"/>
              </a:spcBef>
              <a:spcAft>
                <a:spcPts val="0"/>
              </a:spcAft>
              <a:buClr>
                <a:srgbClr val="535353"/>
              </a:buClr>
              <a:buSzPct val="100000"/>
              <a:buNone/>
            </a:pPr>
            <a:r>
              <a:rPr lang="de-DE"/>
              <a:t>Unfortunately, these works are not reported in cartography, it becomes increasingly difficult to draw information on the dynamics of the coast from the simple reading of topographical maps.</a:t>
            </a:r>
            <a:endParaRPr/>
          </a:p>
        </p:txBody>
      </p:sp>
      <p:sp>
        <p:nvSpPr>
          <p:cNvPr id="378" name="Google Shape;378;p17"/>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379" name="Google Shape;379;p17"/>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80" name="Google Shape;380;p17"/>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sky, outdoor, shore&#10;&#10;Description automatically generated" id="381" name="Google Shape;381;p17"/>
          <p:cNvPicPr preferRelativeResize="0"/>
          <p:nvPr/>
        </p:nvPicPr>
        <p:blipFill rotWithShape="1">
          <a:blip r:embed="rId5">
            <a:alphaModFix/>
          </a:blip>
          <a:srcRect b="0" l="0" r="0" t="0"/>
          <a:stretch/>
        </p:blipFill>
        <p:spPr>
          <a:xfrm>
            <a:off x="1442551" y="1548868"/>
            <a:ext cx="6258296" cy="192871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18"/>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87" name="Google Shape;387;p18"/>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Natural and Artificial Harbors</a:t>
            </a:r>
            <a:endParaRPr/>
          </a:p>
        </p:txBody>
      </p:sp>
      <p:sp>
        <p:nvSpPr>
          <p:cNvPr id="388" name="Google Shape;388;p18"/>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Different kind</a:t>
            </a:r>
            <a:endParaRPr sz="2800"/>
          </a:p>
          <a:p>
            <a:pPr indent="0" lvl="0" marL="0" rtl="0" algn="l">
              <a:lnSpc>
                <a:spcPct val="90000"/>
              </a:lnSpc>
              <a:spcBef>
                <a:spcPts val="0"/>
              </a:spcBef>
              <a:spcAft>
                <a:spcPts val="0"/>
              </a:spcAft>
              <a:buClr>
                <a:srgbClr val="535353"/>
              </a:buClr>
              <a:buSzPts val="2800"/>
              <a:buNone/>
            </a:pPr>
            <a:r>
              <a:t/>
            </a:r>
            <a:endParaRPr sz="2800"/>
          </a:p>
        </p:txBody>
      </p:sp>
      <p:sp>
        <p:nvSpPr>
          <p:cNvPr id="389" name="Google Shape;389;p18"/>
          <p:cNvSpPr txBox="1"/>
          <p:nvPr>
            <p:ph idx="3" type="body"/>
          </p:nvPr>
        </p:nvSpPr>
        <p:spPr>
          <a:xfrm>
            <a:off x="736000" y="1613525"/>
            <a:ext cx="3322200" cy="38451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Clr>
                <a:srgbClr val="535353"/>
              </a:buClr>
              <a:buSzPts val="2400"/>
              <a:buFont typeface="Arial"/>
              <a:buChar char="•"/>
            </a:pPr>
            <a:r>
              <a:rPr b="1" lang="de-DE"/>
              <a:t>Natural harbors</a:t>
            </a:r>
            <a:r>
              <a:rPr lang="de-DE"/>
              <a:t>, formed naturally they are protected from the sea/ocean’s fury by bays, fiords, mountains, but are still subject to tidal and wave energy. </a:t>
            </a:r>
            <a:endParaRPr/>
          </a:p>
          <a:p>
            <a:pPr indent="-342900" lvl="0" marL="342900" rtl="0" algn="l">
              <a:lnSpc>
                <a:spcPct val="100000"/>
              </a:lnSpc>
              <a:spcBef>
                <a:spcPts val="0"/>
              </a:spcBef>
              <a:spcAft>
                <a:spcPts val="0"/>
              </a:spcAft>
              <a:buClr>
                <a:srgbClr val="535353"/>
              </a:buClr>
              <a:buSzPts val="2400"/>
              <a:buFont typeface="Arial"/>
              <a:buChar char="•"/>
            </a:pPr>
            <a:r>
              <a:rPr lang="de-DE"/>
              <a:t>This causes water mixing and circulation. </a:t>
            </a:r>
            <a:endParaRPr/>
          </a:p>
          <a:p>
            <a:pPr indent="0" lvl="0" marL="0" rtl="0" algn="l">
              <a:lnSpc>
                <a:spcPct val="100000"/>
              </a:lnSpc>
              <a:spcBef>
                <a:spcPts val="0"/>
              </a:spcBef>
              <a:spcAft>
                <a:spcPts val="0"/>
              </a:spcAft>
              <a:buClr>
                <a:srgbClr val="535353"/>
              </a:buClr>
              <a:buSzPts val="2400"/>
              <a:buNone/>
            </a:pPr>
            <a:r>
              <a:t/>
            </a:r>
            <a:endParaRPr/>
          </a:p>
        </p:txBody>
      </p:sp>
      <p:sp>
        <p:nvSpPr>
          <p:cNvPr id="390" name="Google Shape;390;p18"/>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391" name="Google Shape;391;p18"/>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92" name="Google Shape;392;p18"/>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id="393" name="Google Shape;393;p18"/>
          <p:cNvPicPr preferRelativeResize="0"/>
          <p:nvPr/>
        </p:nvPicPr>
        <p:blipFill rotWithShape="1">
          <a:blip r:embed="rId5">
            <a:alphaModFix/>
          </a:blip>
          <a:srcRect b="0" l="0" r="0" t="0"/>
          <a:stretch/>
        </p:blipFill>
        <p:spPr>
          <a:xfrm>
            <a:off x="4786242" y="1458125"/>
            <a:ext cx="3816434" cy="3845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10516832942_0_11"/>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399" name="Google Shape;399;g10516832942_0_11"/>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Natural and Artificial Harbors</a:t>
            </a:r>
            <a:endParaRPr/>
          </a:p>
        </p:txBody>
      </p:sp>
      <p:sp>
        <p:nvSpPr>
          <p:cNvPr id="400" name="Google Shape;400;g10516832942_0_11"/>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Different kind</a:t>
            </a:r>
            <a:endParaRPr/>
          </a:p>
        </p:txBody>
      </p:sp>
      <p:sp>
        <p:nvSpPr>
          <p:cNvPr id="401" name="Google Shape;401;g10516832942_0_11"/>
          <p:cNvSpPr txBox="1"/>
          <p:nvPr>
            <p:ph idx="3" type="body"/>
          </p:nvPr>
        </p:nvSpPr>
        <p:spPr>
          <a:xfrm>
            <a:off x="736000" y="1613525"/>
            <a:ext cx="2834700" cy="3845100"/>
          </a:xfrm>
          <a:prstGeom prst="rect">
            <a:avLst/>
          </a:prstGeom>
          <a:noFill/>
          <a:ln>
            <a:noFill/>
          </a:ln>
        </p:spPr>
        <p:txBody>
          <a:bodyPr anchorCtr="0" anchor="t" bIns="45700" lIns="91425" spcFirstLastPara="1" rIns="91425" wrap="square" tIns="45700">
            <a:normAutofit fontScale="92500" lnSpcReduction="10000"/>
          </a:bodyPr>
          <a:lstStyle/>
          <a:p>
            <a:pPr indent="-331470" lvl="0" marL="342900" rtl="0" algn="l">
              <a:lnSpc>
                <a:spcPct val="100000"/>
              </a:lnSpc>
              <a:spcBef>
                <a:spcPts val="0"/>
              </a:spcBef>
              <a:spcAft>
                <a:spcPts val="0"/>
              </a:spcAft>
              <a:buClr>
                <a:srgbClr val="535353"/>
              </a:buClr>
              <a:buSzPct val="100000"/>
              <a:buFont typeface="Arial"/>
              <a:buChar char="•"/>
            </a:pPr>
            <a:r>
              <a:rPr b="1" lang="de-DE"/>
              <a:t>Semi-N</a:t>
            </a:r>
            <a:r>
              <a:rPr b="1" lang="de-DE"/>
              <a:t>atural harbors</a:t>
            </a:r>
            <a:r>
              <a:rPr lang="de-DE"/>
              <a:t>, also formed naturally, but integrated with </a:t>
            </a:r>
            <a:r>
              <a:rPr lang="de-DE"/>
              <a:t>artificial</a:t>
            </a:r>
            <a:r>
              <a:rPr lang="de-DE"/>
              <a:t> structures to make protections from waves </a:t>
            </a:r>
            <a:r>
              <a:rPr lang="de-DE"/>
              <a:t>stronger</a:t>
            </a:r>
            <a:r>
              <a:rPr lang="de-DE"/>
              <a:t> and facilitate the entrance of boats and ships. </a:t>
            </a:r>
            <a:endParaRPr/>
          </a:p>
          <a:p>
            <a:pPr indent="0" lvl="0" marL="0" rtl="0" algn="l">
              <a:lnSpc>
                <a:spcPct val="100000"/>
              </a:lnSpc>
              <a:spcBef>
                <a:spcPts val="0"/>
              </a:spcBef>
              <a:spcAft>
                <a:spcPts val="0"/>
              </a:spcAft>
              <a:buClr>
                <a:srgbClr val="535353"/>
              </a:buClr>
              <a:buSzPct val="100000"/>
              <a:buNone/>
            </a:pPr>
            <a:r>
              <a:t/>
            </a:r>
            <a:endParaRPr/>
          </a:p>
        </p:txBody>
      </p:sp>
      <p:sp>
        <p:nvSpPr>
          <p:cNvPr id="402" name="Google Shape;402;g10516832942_0_11"/>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403" name="Google Shape;403;g10516832942_0_11"/>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04" name="Google Shape;404;g10516832942_0_11"/>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id="405" name="Google Shape;405;g10516832942_0_11"/>
          <p:cNvPicPr preferRelativeResize="0"/>
          <p:nvPr/>
        </p:nvPicPr>
        <p:blipFill>
          <a:blip r:embed="rId5">
            <a:alphaModFix/>
          </a:blip>
          <a:stretch>
            <a:fillRect/>
          </a:stretch>
        </p:blipFill>
        <p:spPr>
          <a:xfrm>
            <a:off x="3904025" y="1963086"/>
            <a:ext cx="4286250" cy="2733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9"/>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411" name="Google Shape;411;p19"/>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Natural and Artificial Harbors</a:t>
            </a:r>
            <a:endParaRPr/>
          </a:p>
        </p:txBody>
      </p:sp>
      <p:sp>
        <p:nvSpPr>
          <p:cNvPr id="412" name="Google Shape;412;p19"/>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Different</a:t>
            </a:r>
            <a:r>
              <a:rPr lang="de-DE" sz="2800"/>
              <a:t> kind</a:t>
            </a:r>
            <a:endParaRPr sz="2800"/>
          </a:p>
        </p:txBody>
      </p:sp>
      <p:sp>
        <p:nvSpPr>
          <p:cNvPr id="413" name="Google Shape;413;p19"/>
          <p:cNvSpPr txBox="1"/>
          <p:nvPr>
            <p:ph idx="3" type="body"/>
          </p:nvPr>
        </p:nvSpPr>
        <p:spPr>
          <a:xfrm>
            <a:off x="735999" y="3955215"/>
            <a:ext cx="7747601" cy="1781298"/>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lnSpc>
                <a:spcPct val="100000"/>
              </a:lnSpc>
              <a:spcBef>
                <a:spcPts val="0"/>
              </a:spcBef>
              <a:spcAft>
                <a:spcPts val="0"/>
              </a:spcAft>
              <a:buClr>
                <a:srgbClr val="535353"/>
              </a:buClr>
              <a:buSzPct val="100000"/>
              <a:buFont typeface="Arial"/>
              <a:buChar char="•"/>
            </a:pPr>
            <a:r>
              <a:rPr b="1" lang="de-DE"/>
              <a:t>Artificial harbors </a:t>
            </a:r>
            <a:r>
              <a:rPr lang="de-DE"/>
              <a:t>have been constructed by building a series of breakwaters and jetties. When an artificial harbor is built in an area that is subject to high-energy </a:t>
            </a:r>
            <a:r>
              <a:rPr b="1" lang="de-DE"/>
              <a:t>wave action</a:t>
            </a:r>
            <a:r>
              <a:rPr lang="de-DE"/>
              <a:t>, it will invariably interrupt the longshore flow of sand. This will cause </a:t>
            </a:r>
            <a:r>
              <a:rPr b="1" lang="de-DE"/>
              <a:t>serious downdrift erosion. </a:t>
            </a:r>
            <a:r>
              <a:rPr lang="de-DE"/>
              <a:t>Stagnant artificial harbors are easily polluted by boating activities: paint, oil, grease, garbage and illegally dumped sewage. These wastes can poison the living creatures that swim in these waters.</a:t>
            </a:r>
            <a:endParaRPr/>
          </a:p>
        </p:txBody>
      </p:sp>
      <p:sp>
        <p:nvSpPr>
          <p:cNvPr id="414" name="Google Shape;414;p19"/>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415" name="Google Shape;415;p19"/>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16" name="Google Shape;416;p19"/>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id="417" name="Google Shape;417;p19"/>
          <p:cNvPicPr preferRelativeResize="0"/>
          <p:nvPr/>
        </p:nvPicPr>
        <p:blipFill>
          <a:blip r:embed="rId5">
            <a:alphaModFix/>
          </a:blip>
          <a:stretch>
            <a:fillRect/>
          </a:stretch>
        </p:blipFill>
        <p:spPr>
          <a:xfrm>
            <a:off x="2861725" y="1701275"/>
            <a:ext cx="3419949" cy="21015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0"/>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423" name="Google Shape;423;p20"/>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Natural and Artificial Harbors</a:t>
            </a:r>
            <a:endParaRPr/>
          </a:p>
        </p:txBody>
      </p:sp>
      <p:sp>
        <p:nvSpPr>
          <p:cNvPr id="424" name="Google Shape;424;p20"/>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Types of Harbor</a:t>
            </a:r>
            <a:r>
              <a:rPr lang="de-DE" sz="2800"/>
              <a:t> </a:t>
            </a:r>
            <a:endParaRPr/>
          </a:p>
        </p:txBody>
      </p:sp>
      <p:sp>
        <p:nvSpPr>
          <p:cNvPr id="425" name="Google Shape;425;p20"/>
          <p:cNvSpPr txBox="1"/>
          <p:nvPr>
            <p:ph idx="3" type="body"/>
          </p:nvPr>
        </p:nvSpPr>
        <p:spPr>
          <a:xfrm>
            <a:off x="1726900" y="1641847"/>
            <a:ext cx="5690100" cy="969300"/>
          </a:xfrm>
          <a:prstGeom prst="rect">
            <a:avLst/>
          </a:prstGeom>
          <a:noFill/>
          <a:ln>
            <a:noFill/>
          </a:ln>
        </p:spPr>
        <p:txBody>
          <a:bodyPr anchorCtr="0" anchor="t" bIns="45700" lIns="91425" spcFirstLastPara="1" rIns="91425" wrap="square" tIns="45700">
            <a:normAutofit/>
          </a:bodyPr>
          <a:lstStyle/>
          <a:p>
            <a:pPr indent="-201930" lvl="0" marL="342900" rtl="0" algn="ctr">
              <a:lnSpc>
                <a:spcPct val="100000"/>
              </a:lnSpc>
              <a:spcBef>
                <a:spcPts val="0"/>
              </a:spcBef>
              <a:spcAft>
                <a:spcPts val="0"/>
              </a:spcAft>
              <a:buClr>
                <a:srgbClr val="535353"/>
              </a:buClr>
              <a:buSzPts val="2400"/>
              <a:buFont typeface="Arial"/>
              <a:buNone/>
            </a:pPr>
            <a:r>
              <a:rPr lang="de-DE"/>
              <a:t>Check this </a:t>
            </a:r>
            <a:r>
              <a:rPr lang="de-DE" u="sng">
                <a:solidFill>
                  <a:schemeClr val="hlink"/>
                </a:solidFill>
                <a:hlinkClick r:id="rId3"/>
              </a:rPr>
              <a:t>video</a:t>
            </a:r>
            <a:r>
              <a:rPr lang="de-DE"/>
              <a:t> out to go deeper into the classification of Harbors.  </a:t>
            </a:r>
            <a:endParaRPr/>
          </a:p>
        </p:txBody>
      </p:sp>
      <p:sp>
        <p:nvSpPr>
          <p:cNvPr id="426" name="Google Shape;426;p20"/>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427" name="Google Shape;427;p20"/>
          <p:cNvPicPr preferRelativeResize="0"/>
          <p:nvPr/>
        </p:nvPicPr>
        <p:blipFill rotWithShape="1">
          <a:blip r:embed="rId4">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28" name="Google Shape;428;p20"/>
          <p:cNvPicPr preferRelativeResize="0"/>
          <p:nvPr/>
        </p:nvPicPr>
        <p:blipFill rotWithShape="1">
          <a:blip r:embed="rId5">
            <a:alphaModFix/>
          </a:blip>
          <a:srcRect b="0" l="0" r="0" t="0"/>
          <a:stretch/>
        </p:blipFill>
        <p:spPr>
          <a:xfrm>
            <a:off x="6969169" y="6115710"/>
            <a:ext cx="1789127" cy="368049"/>
          </a:xfrm>
          <a:prstGeom prst="rect">
            <a:avLst/>
          </a:prstGeom>
          <a:noFill/>
          <a:ln>
            <a:noFill/>
          </a:ln>
        </p:spPr>
      </p:pic>
      <p:pic>
        <p:nvPicPr>
          <p:cNvPr id="429" name="Google Shape;429;p20"/>
          <p:cNvPicPr preferRelativeResize="0"/>
          <p:nvPr/>
        </p:nvPicPr>
        <p:blipFill>
          <a:blip r:embed="rId6">
            <a:alphaModFix/>
          </a:blip>
          <a:stretch>
            <a:fillRect/>
          </a:stretch>
        </p:blipFill>
        <p:spPr>
          <a:xfrm>
            <a:off x="2265024" y="2611150"/>
            <a:ext cx="5044299" cy="2820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10516832942_0_1"/>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435" name="Google Shape;435;g10516832942_0_1"/>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Natural and Artificial Harbors</a:t>
            </a:r>
            <a:endParaRPr/>
          </a:p>
        </p:txBody>
      </p:sp>
      <p:sp>
        <p:nvSpPr>
          <p:cNvPr id="436" name="Google Shape;436;g10516832942_0_1"/>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Environmental threat </a:t>
            </a:r>
            <a:endParaRPr/>
          </a:p>
        </p:txBody>
      </p:sp>
      <p:sp>
        <p:nvSpPr>
          <p:cNvPr id="437" name="Google Shape;437;g10516832942_0_1"/>
          <p:cNvSpPr txBox="1"/>
          <p:nvPr>
            <p:ph idx="3" type="body"/>
          </p:nvPr>
        </p:nvSpPr>
        <p:spPr>
          <a:xfrm>
            <a:off x="735998" y="1613521"/>
            <a:ext cx="5690100" cy="3845100"/>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lnSpc>
                <a:spcPct val="100000"/>
              </a:lnSpc>
              <a:spcBef>
                <a:spcPts val="0"/>
              </a:spcBef>
              <a:spcAft>
                <a:spcPts val="0"/>
              </a:spcAft>
              <a:buClr>
                <a:srgbClr val="535353"/>
              </a:buClr>
              <a:buSzPct val="100000"/>
              <a:buFont typeface="Arial"/>
              <a:buChar char="•"/>
            </a:pPr>
            <a:r>
              <a:rPr lang="de-DE"/>
              <a:t>Some harbor designs force the longshore current to make a 90-degree turn towards the ocean. This causes a large </a:t>
            </a:r>
            <a:r>
              <a:rPr b="1" lang="de-DE"/>
              <a:t>rip current </a:t>
            </a:r>
            <a:r>
              <a:rPr lang="de-DE"/>
              <a:t>that may carry sand offshore that might otherwise remain in the surf zone. This will have the effect of completely </a:t>
            </a:r>
            <a:r>
              <a:rPr b="1" lang="de-DE"/>
              <a:t>changing the shape of the ocean bottom</a:t>
            </a:r>
            <a:r>
              <a:rPr lang="de-DE"/>
              <a:t>. </a:t>
            </a:r>
            <a:endParaRPr/>
          </a:p>
          <a:p>
            <a:pPr indent="0" lvl="0" marL="342900" rtl="0" algn="l">
              <a:lnSpc>
                <a:spcPct val="100000"/>
              </a:lnSpc>
              <a:spcBef>
                <a:spcPts val="0"/>
              </a:spcBef>
              <a:spcAft>
                <a:spcPts val="0"/>
              </a:spcAft>
              <a:buNone/>
            </a:pPr>
            <a:r>
              <a:t/>
            </a:r>
            <a:endParaRPr/>
          </a:p>
          <a:p>
            <a:pPr indent="-342900" lvl="0" marL="342900" rtl="0" algn="l">
              <a:lnSpc>
                <a:spcPct val="100000"/>
              </a:lnSpc>
              <a:spcBef>
                <a:spcPts val="0"/>
              </a:spcBef>
              <a:spcAft>
                <a:spcPts val="0"/>
              </a:spcAft>
              <a:buClr>
                <a:srgbClr val="535353"/>
              </a:buClr>
              <a:buSzPct val="100000"/>
              <a:buFont typeface="Arial"/>
              <a:buChar char="•"/>
            </a:pPr>
            <a:r>
              <a:rPr lang="de-DE"/>
              <a:t>An artificial harbor mouth can act as a trap for the longshore sand transport causing it to clog up with sand, which makes </a:t>
            </a:r>
            <a:r>
              <a:rPr b="1" lang="de-DE"/>
              <a:t>costly periodic dredging</a:t>
            </a:r>
            <a:r>
              <a:rPr lang="de-DE"/>
              <a:t> projects necessary.</a:t>
            </a:r>
            <a:endParaRPr/>
          </a:p>
          <a:p>
            <a:pPr indent="-201930" lvl="0" marL="342900" rtl="0" algn="l">
              <a:lnSpc>
                <a:spcPct val="100000"/>
              </a:lnSpc>
              <a:spcBef>
                <a:spcPts val="0"/>
              </a:spcBef>
              <a:spcAft>
                <a:spcPts val="0"/>
              </a:spcAft>
              <a:buClr>
                <a:srgbClr val="535353"/>
              </a:buClr>
              <a:buSzPct val="100000"/>
              <a:buFont typeface="Arial"/>
              <a:buNone/>
            </a:pPr>
            <a:r>
              <a:t/>
            </a:r>
            <a:endParaRPr/>
          </a:p>
        </p:txBody>
      </p:sp>
      <p:sp>
        <p:nvSpPr>
          <p:cNvPr id="438" name="Google Shape;438;g10516832942_0_1"/>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439" name="Google Shape;439;g10516832942_0_1"/>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40" name="Google Shape;440;g10516832942_0_1"/>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1083616de61_0_0"/>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446" name="Google Shape;446;g1083616de61_0_0"/>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Natural and Artificial Harbors</a:t>
            </a:r>
            <a:endParaRPr/>
          </a:p>
        </p:txBody>
      </p:sp>
      <p:sp>
        <p:nvSpPr>
          <p:cNvPr id="447" name="Google Shape;447;g1083616de61_0_0"/>
          <p:cNvSpPr txBox="1"/>
          <p:nvPr>
            <p:ph idx="2" type="body"/>
          </p:nvPr>
        </p:nvSpPr>
        <p:spPr>
          <a:xfrm>
            <a:off x="735999" y="102956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Environmental threat </a:t>
            </a:r>
            <a:endParaRPr/>
          </a:p>
        </p:txBody>
      </p:sp>
      <p:sp>
        <p:nvSpPr>
          <p:cNvPr id="448" name="Google Shape;448;g1083616de61_0_0"/>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449" name="Google Shape;449;g1083616de61_0_0"/>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50" name="Google Shape;450;g1083616de61_0_0"/>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grpSp>
        <p:nvGrpSpPr>
          <p:cNvPr id="451" name="Google Shape;451;g1083616de61_0_0"/>
          <p:cNvGrpSpPr/>
          <p:nvPr/>
        </p:nvGrpSpPr>
        <p:grpSpPr>
          <a:xfrm>
            <a:off x="847470" y="1508817"/>
            <a:ext cx="7449064" cy="3972208"/>
            <a:chOff x="151079" y="125575"/>
            <a:chExt cx="6948754" cy="3625270"/>
          </a:xfrm>
        </p:grpSpPr>
        <p:cxnSp>
          <p:nvCxnSpPr>
            <p:cNvPr id="452" name="Google Shape;452;g1083616de61_0_0"/>
            <p:cNvCxnSpPr/>
            <p:nvPr/>
          </p:nvCxnSpPr>
          <p:spPr>
            <a:xfrm>
              <a:off x="1662194" y="3207152"/>
              <a:ext cx="3639900" cy="0"/>
            </a:xfrm>
            <a:prstGeom prst="straightConnector1">
              <a:avLst/>
            </a:prstGeom>
            <a:noFill/>
            <a:ln cap="flat" cmpd="sng" w="25400">
              <a:solidFill>
                <a:srgbClr val="345A99"/>
              </a:solidFill>
              <a:prstDash val="solid"/>
              <a:round/>
              <a:headEnd len="sm" w="sm" type="none"/>
              <a:tailEnd len="sm" w="sm" type="none"/>
            </a:ln>
          </p:spPr>
        </p:cxnSp>
        <p:cxnSp>
          <p:nvCxnSpPr>
            <p:cNvPr id="453" name="Google Shape;453;g1083616de61_0_0"/>
            <p:cNvCxnSpPr/>
            <p:nvPr/>
          </p:nvCxnSpPr>
          <p:spPr>
            <a:xfrm>
              <a:off x="1662194" y="1938267"/>
              <a:ext cx="3117900" cy="0"/>
            </a:xfrm>
            <a:prstGeom prst="straightConnector1">
              <a:avLst/>
            </a:prstGeom>
            <a:noFill/>
            <a:ln cap="flat" cmpd="sng" w="25400">
              <a:solidFill>
                <a:srgbClr val="345A99"/>
              </a:solidFill>
              <a:prstDash val="solid"/>
              <a:round/>
              <a:headEnd len="sm" w="sm" type="none"/>
              <a:tailEnd len="sm" w="sm" type="none"/>
            </a:ln>
          </p:spPr>
        </p:cxnSp>
        <p:cxnSp>
          <p:nvCxnSpPr>
            <p:cNvPr id="454" name="Google Shape;454;g1083616de61_0_0"/>
            <p:cNvCxnSpPr/>
            <p:nvPr/>
          </p:nvCxnSpPr>
          <p:spPr>
            <a:xfrm>
              <a:off x="1662194" y="669383"/>
              <a:ext cx="3639900" cy="0"/>
            </a:xfrm>
            <a:prstGeom prst="straightConnector1">
              <a:avLst/>
            </a:prstGeom>
            <a:noFill/>
            <a:ln cap="flat" cmpd="sng" w="25400">
              <a:solidFill>
                <a:srgbClr val="345A99"/>
              </a:solidFill>
              <a:prstDash val="solid"/>
              <a:round/>
              <a:headEnd len="sm" w="sm" type="none"/>
              <a:tailEnd len="sm" w="sm" type="none"/>
            </a:ln>
          </p:spPr>
        </p:cxnSp>
        <p:sp>
          <p:nvSpPr>
            <p:cNvPr id="455" name="Google Shape;455;g1083616de61_0_0"/>
            <p:cNvSpPr/>
            <p:nvPr/>
          </p:nvSpPr>
          <p:spPr>
            <a:xfrm>
              <a:off x="151079" y="422476"/>
              <a:ext cx="3022200" cy="3031500"/>
            </a:xfrm>
            <a:prstGeom prst="ellipse">
              <a:avLst/>
            </a:prstGeom>
            <a:solidFill>
              <a:srgbClr val="E1EFD8"/>
            </a:solidFill>
            <a:ln cap="flat" cmpd="sng" w="25400">
              <a:solidFill>
                <a:srgbClr val="4472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1083616de61_0_0"/>
            <p:cNvSpPr/>
            <p:nvPr/>
          </p:nvSpPr>
          <p:spPr>
            <a:xfrm>
              <a:off x="456547" y="1316605"/>
              <a:ext cx="2320200" cy="119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1083616de61_0_0"/>
            <p:cNvSpPr txBox="1"/>
            <p:nvPr/>
          </p:nvSpPr>
          <p:spPr>
            <a:xfrm>
              <a:off x="456547" y="1169553"/>
              <a:ext cx="2320200" cy="11964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rgbClr val="000000"/>
                </a:buClr>
                <a:buSzPts val="2000"/>
                <a:buFont typeface="Arial"/>
                <a:buNone/>
              </a:pPr>
              <a:r>
                <a:rPr b="0" i="0" lang="de-DE" sz="2000" u="none" cap="none" strike="noStrike">
                  <a:solidFill>
                    <a:srgbClr val="262626"/>
                  </a:solidFill>
                  <a:latin typeface="Arial"/>
                  <a:ea typeface="Arial"/>
                  <a:cs typeface="Arial"/>
                  <a:sym typeface="Arial"/>
                </a:rPr>
                <a:t>Discover Module 13 to have a better overview </a:t>
              </a:r>
              <a:r>
                <a:rPr b="0" i="0" lang="de-DE" sz="2000" u="none" cap="none" strike="noStrike">
                  <a:solidFill>
                    <a:srgbClr val="11151A"/>
                  </a:solidFill>
                  <a:latin typeface="Arial"/>
                  <a:ea typeface="Arial"/>
                  <a:cs typeface="Arial"/>
                  <a:sym typeface="Arial"/>
                </a:rPr>
                <a:t>of</a:t>
              </a:r>
              <a:r>
                <a:rPr b="0" i="0" lang="de-DE" sz="1800" u="none" cap="none" strike="noStrike">
                  <a:solidFill>
                    <a:srgbClr val="11151A"/>
                  </a:solidFill>
                  <a:latin typeface="Arial"/>
                  <a:ea typeface="Arial"/>
                  <a:cs typeface="Arial"/>
                  <a:sym typeface="Arial"/>
                </a:rPr>
                <a:t>:  </a:t>
              </a:r>
              <a:endParaRPr b="0" i="0" sz="1800" u="none" cap="none" strike="noStrike">
                <a:solidFill>
                  <a:srgbClr val="11151A"/>
                </a:solidFill>
                <a:latin typeface="Arial"/>
                <a:ea typeface="Arial"/>
                <a:cs typeface="Arial"/>
                <a:sym typeface="Arial"/>
              </a:endParaRPr>
            </a:p>
          </p:txBody>
        </p:sp>
        <p:sp>
          <p:nvSpPr>
            <p:cNvPr id="458" name="Google Shape;458;g1083616de61_0_0"/>
            <p:cNvSpPr/>
            <p:nvPr/>
          </p:nvSpPr>
          <p:spPr>
            <a:xfrm>
              <a:off x="4758273" y="125575"/>
              <a:ext cx="1087500" cy="1087500"/>
            </a:xfrm>
            <a:prstGeom prst="ellipse">
              <a:avLst/>
            </a:prstGeom>
            <a:blipFill rotWithShape="1">
              <a:blip r:embed="rId5">
                <a:alphaModFix/>
              </a:blip>
              <a:stretch>
                <a:fillRect b="0" l="-144979" r="-144990" t="0"/>
              </a:stretch>
            </a:blip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1083616de61_0_0"/>
            <p:cNvSpPr/>
            <p:nvPr/>
          </p:nvSpPr>
          <p:spPr>
            <a:xfrm>
              <a:off x="5845889" y="125575"/>
              <a:ext cx="1007400" cy="10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1083616de61_0_0"/>
            <p:cNvSpPr txBox="1"/>
            <p:nvPr/>
          </p:nvSpPr>
          <p:spPr>
            <a:xfrm>
              <a:off x="5845889" y="125575"/>
              <a:ext cx="1007400" cy="1087500"/>
            </a:xfrm>
            <a:prstGeom prst="rect">
              <a:avLst/>
            </a:prstGeom>
            <a:noFill/>
            <a:ln>
              <a:noFill/>
            </a:ln>
          </p:spPr>
          <p:txBody>
            <a:bodyPr anchorCtr="0" anchor="ctr" bIns="0" lIns="64750" spcFirstLastPara="1" rIns="64750" wrap="square" tIns="0">
              <a:noAutofit/>
            </a:bodyPr>
            <a:lstStyle/>
            <a:p>
              <a:pPr indent="0" lvl="0" marL="0" marR="0" rtl="0" algn="l">
                <a:lnSpc>
                  <a:spcPct val="90000"/>
                </a:lnSpc>
                <a:spcBef>
                  <a:spcPts val="0"/>
                </a:spcBef>
                <a:spcAft>
                  <a:spcPts val="0"/>
                </a:spcAft>
                <a:buClr>
                  <a:srgbClr val="000000"/>
                </a:buClr>
                <a:buSzPts val="1700"/>
                <a:buFont typeface="Arial"/>
                <a:buNone/>
              </a:pPr>
              <a:r>
                <a:rPr b="0" i="0" lang="de-DE" sz="1700" u="none" cap="none" strike="noStrike">
                  <a:solidFill>
                    <a:srgbClr val="000000"/>
                  </a:solidFill>
                  <a:latin typeface="Arial"/>
                  <a:ea typeface="Arial"/>
                  <a:cs typeface="Arial"/>
                  <a:sym typeface="Arial"/>
                </a:rPr>
                <a:t>New green materials</a:t>
              </a:r>
              <a:endParaRPr/>
            </a:p>
          </p:txBody>
        </p:sp>
        <p:sp>
          <p:nvSpPr>
            <p:cNvPr id="461" name="Google Shape;461;g1083616de61_0_0"/>
            <p:cNvSpPr/>
            <p:nvPr/>
          </p:nvSpPr>
          <p:spPr>
            <a:xfrm>
              <a:off x="3934589" y="1393198"/>
              <a:ext cx="1087500" cy="1087500"/>
            </a:xfrm>
            <a:prstGeom prst="ellipse">
              <a:avLst/>
            </a:prstGeom>
            <a:blipFill rotWithShape="1">
              <a:blip r:embed="rId6">
                <a:alphaModFix/>
              </a:blip>
              <a:stretch>
                <a:fillRect b="0" l="-31999" r="-31999" t="0"/>
              </a:stretch>
            </a:blip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1083616de61_0_0"/>
            <p:cNvSpPr/>
            <p:nvPr/>
          </p:nvSpPr>
          <p:spPr>
            <a:xfrm>
              <a:off x="5323833" y="1394460"/>
              <a:ext cx="1776000" cy="10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1083616de61_0_0"/>
            <p:cNvSpPr txBox="1"/>
            <p:nvPr/>
          </p:nvSpPr>
          <p:spPr>
            <a:xfrm>
              <a:off x="5323833" y="1394460"/>
              <a:ext cx="1776000" cy="1087500"/>
            </a:xfrm>
            <a:prstGeom prst="rect">
              <a:avLst/>
            </a:prstGeom>
            <a:noFill/>
            <a:ln>
              <a:noFill/>
            </a:ln>
          </p:spPr>
          <p:txBody>
            <a:bodyPr anchorCtr="0" anchor="ctr" bIns="0" lIns="64750" spcFirstLastPara="1" rIns="64750" wrap="square" tIns="0">
              <a:noAutofit/>
            </a:bodyPr>
            <a:lstStyle/>
            <a:p>
              <a:pPr indent="0" lvl="0" marL="0" marR="0" rtl="0" algn="l">
                <a:lnSpc>
                  <a:spcPct val="90000"/>
                </a:lnSpc>
                <a:spcBef>
                  <a:spcPts val="0"/>
                </a:spcBef>
                <a:spcAft>
                  <a:spcPts val="0"/>
                </a:spcAft>
                <a:buClr>
                  <a:srgbClr val="000000"/>
                </a:buClr>
                <a:buSzPts val="1700"/>
                <a:buFont typeface="Arial"/>
                <a:buNone/>
              </a:pPr>
              <a:r>
                <a:rPr b="0" i="0" lang="de-DE" sz="1700" u="none" cap="none" strike="noStrike">
                  <a:solidFill>
                    <a:srgbClr val="000000"/>
                  </a:solidFill>
                  <a:latin typeface="Arial"/>
                  <a:ea typeface="Arial"/>
                  <a:cs typeface="Arial"/>
                  <a:sym typeface="Arial"/>
                </a:rPr>
                <a:t>EU requirements on ship pollution</a:t>
              </a:r>
              <a:endParaRPr/>
            </a:p>
          </p:txBody>
        </p:sp>
        <p:sp>
          <p:nvSpPr>
            <p:cNvPr id="464" name="Google Shape;464;g1083616de61_0_0"/>
            <p:cNvSpPr/>
            <p:nvPr/>
          </p:nvSpPr>
          <p:spPr>
            <a:xfrm>
              <a:off x="4758273" y="2663345"/>
              <a:ext cx="1087500" cy="1087500"/>
            </a:xfrm>
            <a:prstGeom prst="ellipse">
              <a:avLst/>
            </a:prstGeom>
            <a:blipFill rotWithShape="1">
              <a:blip r:embed="rId7">
                <a:alphaModFix/>
              </a:blip>
              <a:stretch>
                <a:fillRect b="0" l="-16998" r="-16998" t="0"/>
              </a:stretch>
            </a:blip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1083616de61_0_0"/>
            <p:cNvSpPr/>
            <p:nvPr/>
          </p:nvSpPr>
          <p:spPr>
            <a:xfrm>
              <a:off x="5845889" y="2663345"/>
              <a:ext cx="1219200" cy="10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1083616de61_0_0"/>
            <p:cNvSpPr txBox="1"/>
            <p:nvPr/>
          </p:nvSpPr>
          <p:spPr>
            <a:xfrm>
              <a:off x="5845889" y="2663345"/>
              <a:ext cx="1219200" cy="1087500"/>
            </a:xfrm>
            <a:prstGeom prst="rect">
              <a:avLst/>
            </a:prstGeom>
            <a:noFill/>
            <a:ln>
              <a:noFill/>
            </a:ln>
          </p:spPr>
          <p:txBody>
            <a:bodyPr anchorCtr="0" anchor="ctr" bIns="0" lIns="64750" spcFirstLastPara="1" rIns="64750" wrap="square" tIns="0">
              <a:noAutofit/>
            </a:bodyPr>
            <a:lstStyle/>
            <a:p>
              <a:pPr indent="0" lvl="0" marL="0" marR="0" rtl="0" algn="l">
                <a:lnSpc>
                  <a:spcPct val="90000"/>
                </a:lnSpc>
                <a:spcBef>
                  <a:spcPts val="0"/>
                </a:spcBef>
                <a:spcAft>
                  <a:spcPts val="0"/>
                </a:spcAft>
                <a:buClr>
                  <a:srgbClr val="000000"/>
                </a:buClr>
                <a:buSzPts val="1700"/>
                <a:buFont typeface="Arial"/>
                <a:buNone/>
              </a:pPr>
              <a:r>
                <a:rPr b="0" i="0" lang="de-DE" sz="1700" u="none" cap="none" strike="noStrike">
                  <a:solidFill>
                    <a:srgbClr val="000000"/>
                  </a:solidFill>
                  <a:latin typeface="Arial"/>
                  <a:ea typeface="Arial"/>
                  <a:cs typeface="Arial"/>
                  <a:sym typeface="Arial"/>
                </a:rPr>
                <a:t>Boat recycling procedures</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21"/>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472" name="Google Shape;472;p21"/>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4. Discovering the Port</a:t>
            </a:r>
            <a:endParaRPr/>
          </a:p>
        </p:txBody>
      </p:sp>
      <p:sp>
        <p:nvSpPr>
          <p:cNvPr id="473" name="Google Shape;473;p21"/>
          <p:cNvSpPr txBox="1"/>
          <p:nvPr>
            <p:ph idx="2" type="body"/>
          </p:nvPr>
        </p:nvSpPr>
        <p:spPr>
          <a:xfrm>
            <a:off x="736000" y="1021911"/>
            <a:ext cx="5451044" cy="9612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Introduction</a:t>
            </a:r>
            <a:endParaRPr sz="2800"/>
          </a:p>
        </p:txBody>
      </p:sp>
      <p:sp>
        <p:nvSpPr>
          <p:cNvPr id="474" name="Google Shape;474;p21"/>
          <p:cNvSpPr txBox="1"/>
          <p:nvPr>
            <p:ph idx="3" type="body"/>
          </p:nvPr>
        </p:nvSpPr>
        <p:spPr>
          <a:xfrm>
            <a:off x="736000" y="3882800"/>
            <a:ext cx="7861800" cy="18426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rgbClr val="535353"/>
              </a:buClr>
              <a:buSzPct val="100000"/>
              <a:buNone/>
            </a:pPr>
            <a:r>
              <a:rPr lang="de-DE"/>
              <a:t>The structures around a boat can be different, the place where we can find all or almost all of them is in the </a:t>
            </a:r>
            <a:r>
              <a:rPr b="1" lang="de-DE"/>
              <a:t>port</a:t>
            </a:r>
            <a:r>
              <a:rPr lang="de-DE"/>
              <a:t>. A port is a natural or artificial structure placed on the sea coast or on the shore of a lake or a watercourse, designed to allow the landing and mooring of boats and ships, and their </a:t>
            </a:r>
            <a:r>
              <a:rPr b="1" lang="de-DE"/>
              <a:t>protection</a:t>
            </a:r>
            <a:r>
              <a:rPr lang="de-DE"/>
              <a:t> from adverse conditions of the waters. A port is usually located near an estuary, in a bay, lagoon or protected by a fiord.</a:t>
            </a:r>
            <a:endParaRPr/>
          </a:p>
        </p:txBody>
      </p:sp>
      <p:sp>
        <p:nvSpPr>
          <p:cNvPr id="475" name="Google Shape;475;p21"/>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476" name="Google Shape;476;p21"/>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77" name="Google Shape;477;p21"/>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power shovel, crane, several&#10;&#10;Description automatically generated" id="478" name="Google Shape;478;p21"/>
          <p:cNvPicPr preferRelativeResize="0"/>
          <p:nvPr/>
        </p:nvPicPr>
        <p:blipFill rotWithShape="1">
          <a:blip r:embed="rId5">
            <a:alphaModFix/>
          </a:blip>
          <a:srcRect b="0" l="0" r="0" t="0"/>
          <a:stretch/>
        </p:blipFill>
        <p:spPr>
          <a:xfrm>
            <a:off x="3313875" y="1253460"/>
            <a:ext cx="5093524" cy="25467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22"/>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484" name="Google Shape;484;p22"/>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4. Discovering the Port</a:t>
            </a:r>
            <a:endParaRPr/>
          </a:p>
        </p:txBody>
      </p:sp>
      <p:sp>
        <p:nvSpPr>
          <p:cNvPr id="485" name="Google Shape;485;p22"/>
          <p:cNvSpPr txBox="1"/>
          <p:nvPr>
            <p:ph idx="2" type="body"/>
          </p:nvPr>
        </p:nvSpPr>
        <p:spPr>
          <a:xfrm>
            <a:off x="736000" y="1021911"/>
            <a:ext cx="2589092" cy="9612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Infrastructure and Buildings</a:t>
            </a:r>
            <a:endParaRPr/>
          </a:p>
        </p:txBody>
      </p:sp>
      <p:sp>
        <p:nvSpPr>
          <p:cNvPr id="486" name="Google Shape;486;p22"/>
          <p:cNvSpPr txBox="1"/>
          <p:nvPr>
            <p:ph idx="3" type="body"/>
          </p:nvPr>
        </p:nvSpPr>
        <p:spPr>
          <a:xfrm>
            <a:off x="736000" y="3662400"/>
            <a:ext cx="7861800" cy="2126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rgbClr val="535353"/>
              </a:buClr>
              <a:buSzPct val="100000"/>
              <a:buNone/>
            </a:pPr>
            <a:r>
              <a:rPr lang="de-DE"/>
              <a:t>The primary function of a port is </a:t>
            </a:r>
            <a:r>
              <a:rPr b="1" lang="de-DE"/>
              <a:t>to supply services to freight (warehousing, transshipment, etc.)</a:t>
            </a:r>
            <a:r>
              <a:rPr lang="de-DE"/>
              <a:t> </a:t>
            </a:r>
            <a:r>
              <a:rPr b="1" lang="de-DE"/>
              <a:t>and ships (piers, refueling, repairs, etc.)</a:t>
            </a:r>
            <a:r>
              <a:rPr lang="de-DE"/>
              <a:t>. It allows and facilitates the loading and unloading of goods and people. Besides of being the link to maritime access and infrastructure development, ports are the gateways of continental distribution systems. In this view, containerization has substantially changed port dynamics.</a:t>
            </a:r>
            <a:endParaRPr/>
          </a:p>
        </p:txBody>
      </p:sp>
      <p:sp>
        <p:nvSpPr>
          <p:cNvPr id="487" name="Google Shape;487;p22"/>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488" name="Google Shape;488;p22"/>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89" name="Google Shape;489;p22"/>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Diagram&#10;&#10;Description automatically generated with low confidence" id="490" name="Google Shape;490;p22"/>
          <p:cNvPicPr preferRelativeResize="0"/>
          <p:nvPr/>
        </p:nvPicPr>
        <p:blipFill rotWithShape="1">
          <a:blip r:embed="rId5">
            <a:alphaModFix/>
          </a:blip>
          <a:srcRect b="0" l="0" r="0" t="0"/>
          <a:stretch/>
        </p:blipFill>
        <p:spPr>
          <a:xfrm>
            <a:off x="3325091" y="1079319"/>
            <a:ext cx="5750269" cy="25549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51" name="Google Shape;151;p3"/>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European Harbors</a:t>
            </a:r>
            <a:endParaRPr/>
          </a:p>
        </p:txBody>
      </p:sp>
      <p:sp>
        <p:nvSpPr>
          <p:cNvPr id="152" name="Google Shape;152;p3"/>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Historical prominence </a:t>
            </a:r>
            <a:endParaRPr/>
          </a:p>
        </p:txBody>
      </p:sp>
      <p:sp>
        <p:nvSpPr>
          <p:cNvPr id="153" name="Google Shape;153;p3"/>
          <p:cNvSpPr txBox="1"/>
          <p:nvPr>
            <p:ph idx="3" type="body"/>
          </p:nvPr>
        </p:nvSpPr>
        <p:spPr>
          <a:xfrm>
            <a:off x="735999" y="1613521"/>
            <a:ext cx="3432240" cy="3845106"/>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rgbClr val="535353"/>
              </a:buClr>
              <a:buSzPct val="100000"/>
              <a:buNone/>
            </a:pPr>
            <a:r>
              <a:rPr i="1" lang="de-DE"/>
              <a:t>“</a:t>
            </a:r>
            <a:r>
              <a:rPr b="1" i="1" lang="de-DE"/>
              <a:t>Ports </a:t>
            </a:r>
            <a:r>
              <a:rPr i="1" lang="de-DE"/>
              <a:t>have been, for centuries, focal points of local, regional, national, and international economic development and </a:t>
            </a:r>
            <a:r>
              <a:rPr b="1" i="1" lang="de-DE"/>
              <a:t>social change</a:t>
            </a:r>
            <a:r>
              <a:rPr i="1" lang="de-DE"/>
              <a:t>. Its projection to the hinterland (...) led seaports history to become a significant field of research to support the study of evolving trade networks, as well as technological and industrial development and social and urban changes. </a:t>
            </a:r>
            <a:endParaRPr/>
          </a:p>
        </p:txBody>
      </p:sp>
      <p:sp>
        <p:nvSpPr>
          <p:cNvPr id="154" name="Google Shape;154;p3"/>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155" name="Google Shape;155;p3"/>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156" name="Google Shape;156;p3"/>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n aerial view of a city&#10;&#10;Description automatically generated with medium confidence" id="157" name="Google Shape;157;p3"/>
          <p:cNvPicPr preferRelativeResize="0"/>
          <p:nvPr/>
        </p:nvPicPr>
        <p:blipFill rotWithShape="1">
          <a:blip r:embed="rId5">
            <a:alphaModFix/>
          </a:blip>
          <a:srcRect b="0" l="0" r="0" t="0"/>
          <a:stretch/>
        </p:blipFill>
        <p:spPr>
          <a:xfrm flipH="1">
            <a:off x="4181764" y="1659935"/>
            <a:ext cx="4717505" cy="35381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103249b7cc7_0_11"/>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496" name="Google Shape;496;g103249b7cc7_0_11"/>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4. Discovering the Port</a:t>
            </a:r>
            <a:endParaRPr/>
          </a:p>
        </p:txBody>
      </p:sp>
      <p:sp>
        <p:nvSpPr>
          <p:cNvPr id="497" name="Google Shape;497;g103249b7cc7_0_11"/>
          <p:cNvSpPr txBox="1"/>
          <p:nvPr>
            <p:ph idx="2" type="body"/>
          </p:nvPr>
        </p:nvSpPr>
        <p:spPr>
          <a:xfrm>
            <a:off x="736000" y="1021900"/>
            <a:ext cx="5146800" cy="96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Infrastructure and Buildings</a:t>
            </a:r>
            <a:endParaRPr/>
          </a:p>
        </p:txBody>
      </p:sp>
      <p:sp>
        <p:nvSpPr>
          <p:cNvPr id="498" name="Google Shape;498;g103249b7cc7_0_11"/>
          <p:cNvSpPr txBox="1"/>
          <p:nvPr>
            <p:ph idx="3" type="body"/>
          </p:nvPr>
        </p:nvSpPr>
        <p:spPr>
          <a:xfrm>
            <a:off x="640750" y="1876300"/>
            <a:ext cx="7861800" cy="9612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100000"/>
              </a:lnSpc>
              <a:spcBef>
                <a:spcPts val="0"/>
              </a:spcBef>
              <a:spcAft>
                <a:spcPts val="0"/>
              </a:spcAft>
              <a:buClr>
                <a:srgbClr val="535353"/>
              </a:buClr>
              <a:buSzPct val="100000"/>
              <a:buNone/>
            </a:pPr>
            <a:r>
              <a:rPr lang="de-DE"/>
              <a:t>This </a:t>
            </a:r>
            <a:r>
              <a:rPr lang="de-DE" u="sng">
                <a:solidFill>
                  <a:schemeClr val="hlink"/>
                </a:solidFill>
                <a:hlinkClick r:id="rId3"/>
              </a:rPr>
              <a:t>video-documentary</a:t>
            </a:r>
            <a:r>
              <a:rPr lang="de-DE"/>
              <a:t> will bring you inside the Port of Rotterdam one of the biggest and most important logistics hub of Europe.</a:t>
            </a:r>
            <a:endParaRPr/>
          </a:p>
          <a:p>
            <a:pPr indent="0" lvl="0" marL="0" rtl="0" algn="ctr">
              <a:lnSpc>
                <a:spcPct val="100000"/>
              </a:lnSpc>
              <a:spcBef>
                <a:spcPts val="0"/>
              </a:spcBef>
              <a:spcAft>
                <a:spcPts val="0"/>
              </a:spcAft>
              <a:buClr>
                <a:srgbClr val="535353"/>
              </a:buClr>
              <a:buSzPct val="100000"/>
              <a:buNone/>
            </a:pPr>
            <a:r>
              <a:t/>
            </a:r>
            <a:endParaRPr/>
          </a:p>
        </p:txBody>
      </p:sp>
      <p:sp>
        <p:nvSpPr>
          <p:cNvPr id="499" name="Google Shape;499;g103249b7cc7_0_11"/>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500" name="Google Shape;500;g103249b7cc7_0_11"/>
          <p:cNvPicPr preferRelativeResize="0"/>
          <p:nvPr/>
        </p:nvPicPr>
        <p:blipFill rotWithShape="1">
          <a:blip r:embed="rId4">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01" name="Google Shape;501;g103249b7cc7_0_11"/>
          <p:cNvPicPr preferRelativeResize="0"/>
          <p:nvPr/>
        </p:nvPicPr>
        <p:blipFill rotWithShape="1">
          <a:blip r:embed="rId5">
            <a:alphaModFix/>
          </a:blip>
          <a:srcRect b="0" l="0" r="0" t="0"/>
          <a:stretch/>
        </p:blipFill>
        <p:spPr>
          <a:xfrm>
            <a:off x="6969169" y="6115710"/>
            <a:ext cx="1789127" cy="368049"/>
          </a:xfrm>
          <a:prstGeom prst="rect">
            <a:avLst/>
          </a:prstGeom>
          <a:noFill/>
          <a:ln>
            <a:noFill/>
          </a:ln>
        </p:spPr>
      </p:pic>
      <p:pic>
        <p:nvPicPr>
          <p:cNvPr id="502" name="Google Shape;502;g103249b7cc7_0_11"/>
          <p:cNvPicPr preferRelativeResize="0"/>
          <p:nvPr/>
        </p:nvPicPr>
        <p:blipFill>
          <a:blip r:embed="rId6">
            <a:alphaModFix/>
          </a:blip>
          <a:stretch>
            <a:fillRect/>
          </a:stretch>
        </p:blipFill>
        <p:spPr>
          <a:xfrm>
            <a:off x="1951888" y="2647300"/>
            <a:ext cx="5240225" cy="2804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23"/>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08" name="Google Shape;508;p23"/>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4. Discovering the Port</a:t>
            </a:r>
            <a:endParaRPr/>
          </a:p>
        </p:txBody>
      </p:sp>
      <p:sp>
        <p:nvSpPr>
          <p:cNvPr id="509" name="Google Shape;509;p23"/>
          <p:cNvSpPr txBox="1"/>
          <p:nvPr>
            <p:ph idx="2" type="body"/>
          </p:nvPr>
        </p:nvSpPr>
        <p:spPr>
          <a:xfrm>
            <a:off x="736000" y="1021911"/>
            <a:ext cx="5451044" cy="9612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Types</a:t>
            </a:r>
            <a:endParaRPr sz="2800"/>
          </a:p>
        </p:txBody>
      </p:sp>
      <p:sp>
        <p:nvSpPr>
          <p:cNvPr id="510" name="Google Shape;510;p23"/>
          <p:cNvSpPr txBox="1"/>
          <p:nvPr>
            <p:ph idx="3" type="body"/>
          </p:nvPr>
        </p:nvSpPr>
        <p:spPr>
          <a:xfrm>
            <a:off x="735999" y="1806211"/>
            <a:ext cx="3313487" cy="3775192"/>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lnSpc>
                <a:spcPct val="100000"/>
              </a:lnSpc>
              <a:spcBef>
                <a:spcPts val="0"/>
              </a:spcBef>
              <a:spcAft>
                <a:spcPts val="0"/>
              </a:spcAft>
              <a:buClr>
                <a:srgbClr val="535353"/>
              </a:buClr>
              <a:buSzPct val="100000"/>
              <a:buFont typeface="Arial"/>
              <a:buChar char="•"/>
            </a:pPr>
            <a:r>
              <a:rPr b="1" lang="de-DE"/>
              <a:t>Monofunctionnal</a:t>
            </a:r>
            <a:r>
              <a:rPr lang="de-DE"/>
              <a:t> ports: Transit a limited array of commodities, most often dry or liquid bulks. Composed of specialized piers.</a:t>
            </a:r>
            <a:endParaRPr/>
          </a:p>
          <a:p>
            <a:pPr indent="0" lvl="0" marL="342900" rtl="0" algn="l">
              <a:lnSpc>
                <a:spcPct val="100000"/>
              </a:lnSpc>
              <a:spcBef>
                <a:spcPts val="0"/>
              </a:spcBef>
              <a:spcAft>
                <a:spcPts val="0"/>
              </a:spcAft>
              <a:buNone/>
            </a:pPr>
            <a:r>
              <a:t/>
            </a:r>
            <a:endParaRPr/>
          </a:p>
          <a:p>
            <a:pPr indent="-342900" lvl="0" marL="342900" rtl="0" algn="l">
              <a:lnSpc>
                <a:spcPct val="100000"/>
              </a:lnSpc>
              <a:spcBef>
                <a:spcPts val="0"/>
              </a:spcBef>
              <a:spcAft>
                <a:spcPts val="0"/>
              </a:spcAft>
              <a:buClr>
                <a:srgbClr val="535353"/>
              </a:buClr>
              <a:buSzPct val="100000"/>
              <a:buFont typeface="Arial"/>
              <a:buChar char="•"/>
            </a:pPr>
            <a:r>
              <a:rPr b="1" lang="de-DE"/>
              <a:t>Polyfunctionnal</a:t>
            </a:r>
            <a:r>
              <a:rPr lang="de-DE"/>
              <a:t> ports: Several trans-shipment and industrial activities are present. Variety of specialized and general cargo piers.</a:t>
            </a:r>
            <a:endParaRPr/>
          </a:p>
        </p:txBody>
      </p:sp>
      <p:sp>
        <p:nvSpPr>
          <p:cNvPr id="511" name="Google Shape;511;p23"/>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512" name="Google Shape;512;p23"/>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13" name="Google Shape;513;p23"/>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Diagram&#10;&#10;Description automatically generated" id="514" name="Google Shape;514;p23"/>
          <p:cNvPicPr preferRelativeResize="0"/>
          <p:nvPr/>
        </p:nvPicPr>
        <p:blipFill rotWithShape="1">
          <a:blip r:embed="rId5">
            <a:alphaModFix/>
          </a:blip>
          <a:srcRect b="0" l="0" r="0" t="0"/>
          <a:stretch/>
        </p:blipFill>
        <p:spPr>
          <a:xfrm>
            <a:off x="3955681" y="1704379"/>
            <a:ext cx="5188319" cy="37751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24"/>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20" name="Google Shape;520;p24"/>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4. Discovering the Port</a:t>
            </a:r>
            <a:endParaRPr/>
          </a:p>
        </p:txBody>
      </p:sp>
      <p:sp>
        <p:nvSpPr>
          <p:cNvPr id="521" name="Google Shape;521;p24"/>
          <p:cNvSpPr txBox="1"/>
          <p:nvPr>
            <p:ph idx="2" type="body"/>
          </p:nvPr>
        </p:nvSpPr>
        <p:spPr>
          <a:xfrm>
            <a:off x="736000" y="1021911"/>
            <a:ext cx="5451044" cy="9612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Structures</a:t>
            </a:r>
            <a:endParaRPr sz="2800"/>
          </a:p>
        </p:txBody>
      </p:sp>
      <p:sp>
        <p:nvSpPr>
          <p:cNvPr id="522" name="Google Shape;522;p24"/>
          <p:cNvSpPr txBox="1"/>
          <p:nvPr>
            <p:ph idx="3" type="body"/>
          </p:nvPr>
        </p:nvSpPr>
        <p:spPr>
          <a:xfrm>
            <a:off x="735999" y="1698170"/>
            <a:ext cx="2648469" cy="3966359"/>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lnSpc>
                <a:spcPct val="100000"/>
              </a:lnSpc>
              <a:spcBef>
                <a:spcPts val="0"/>
              </a:spcBef>
              <a:spcAft>
                <a:spcPts val="0"/>
              </a:spcAft>
              <a:buClr>
                <a:srgbClr val="535353"/>
              </a:buClr>
              <a:buSzPct val="100000"/>
              <a:buFont typeface="Arial"/>
              <a:buChar char="•"/>
            </a:pPr>
            <a:r>
              <a:rPr b="1" lang="de-DE"/>
              <a:t>Breakwater/seawall: </a:t>
            </a:r>
            <a:r>
              <a:rPr lang="de-DE"/>
              <a:t>a wooden or stone wall that extends from the shore into the sea and is built in order to protect a harbor or beach from the force of the waves</a:t>
            </a:r>
            <a:endParaRPr/>
          </a:p>
          <a:p>
            <a:pPr indent="0" lvl="0" marL="342900" rtl="0" algn="l">
              <a:lnSpc>
                <a:spcPct val="100000"/>
              </a:lnSpc>
              <a:spcBef>
                <a:spcPts val="0"/>
              </a:spcBef>
              <a:spcAft>
                <a:spcPts val="0"/>
              </a:spcAft>
              <a:buNone/>
            </a:pPr>
            <a:r>
              <a:t/>
            </a:r>
            <a:endParaRPr/>
          </a:p>
          <a:p>
            <a:pPr indent="-342900" lvl="0" marL="342900" rtl="0" algn="l">
              <a:lnSpc>
                <a:spcPct val="100000"/>
              </a:lnSpc>
              <a:spcBef>
                <a:spcPts val="0"/>
              </a:spcBef>
              <a:spcAft>
                <a:spcPts val="0"/>
              </a:spcAft>
              <a:buClr>
                <a:srgbClr val="535353"/>
              </a:buClr>
              <a:buSzPct val="100000"/>
              <a:buFont typeface="Arial"/>
              <a:buChar char="•"/>
            </a:pPr>
            <a:r>
              <a:rPr b="1" lang="de-DE"/>
              <a:t>Fender: </a:t>
            </a:r>
            <a:r>
              <a:rPr lang="de-DE"/>
              <a:t>a plastic cylinder, tyre, piece of old rope or matting, etc., hung over a ship's side to protect it against impact.</a:t>
            </a:r>
            <a:endParaRPr/>
          </a:p>
          <a:p>
            <a:pPr indent="-224790" lvl="0" marL="342900" rtl="0" algn="l">
              <a:lnSpc>
                <a:spcPct val="100000"/>
              </a:lnSpc>
              <a:spcBef>
                <a:spcPts val="0"/>
              </a:spcBef>
              <a:spcAft>
                <a:spcPts val="0"/>
              </a:spcAft>
              <a:buClr>
                <a:srgbClr val="535353"/>
              </a:buClr>
              <a:buSzPct val="100000"/>
              <a:buFont typeface="Arial"/>
              <a:buNone/>
            </a:pPr>
            <a:r>
              <a:t/>
            </a:r>
            <a:endParaRPr/>
          </a:p>
        </p:txBody>
      </p:sp>
      <p:sp>
        <p:nvSpPr>
          <p:cNvPr id="523" name="Google Shape;523;p24"/>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524" name="Google Shape;524;p24"/>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25" name="Google Shape;525;p24"/>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text, outdoor&#10;&#10;Description automatically generated" id="526" name="Google Shape;526;p24"/>
          <p:cNvPicPr preferRelativeResize="0"/>
          <p:nvPr/>
        </p:nvPicPr>
        <p:blipFill rotWithShape="1">
          <a:blip r:embed="rId5">
            <a:alphaModFix/>
          </a:blip>
          <a:srcRect b="7230" l="0" r="0" t="0"/>
          <a:stretch/>
        </p:blipFill>
        <p:spPr>
          <a:xfrm>
            <a:off x="3681351" y="1960635"/>
            <a:ext cx="5076945" cy="326450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25"/>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32" name="Google Shape;532;p25"/>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4. Discovering the Port</a:t>
            </a:r>
            <a:endParaRPr/>
          </a:p>
        </p:txBody>
      </p:sp>
      <p:sp>
        <p:nvSpPr>
          <p:cNvPr id="533" name="Google Shape;533;p25"/>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Infrastructures and minor maritime buildings</a:t>
            </a:r>
            <a:endParaRPr sz="2800"/>
          </a:p>
        </p:txBody>
      </p:sp>
      <p:sp>
        <p:nvSpPr>
          <p:cNvPr id="534" name="Google Shape;534;p25"/>
          <p:cNvSpPr txBox="1"/>
          <p:nvPr>
            <p:ph idx="3" type="body"/>
          </p:nvPr>
        </p:nvSpPr>
        <p:spPr>
          <a:xfrm>
            <a:off x="735998" y="1613521"/>
            <a:ext cx="8022297" cy="1815479"/>
          </a:xfrm>
          <a:prstGeom prst="rect">
            <a:avLst/>
          </a:prstGeom>
          <a:noFill/>
          <a:ln>
            <a:noFill/>
          </a:ln>
        </p:spPr>
        <p:txBody>
          <a:bodyPr anchorCtr="0" anchor="t" bIns="45700" lIns="91425" spcFirstLastPara="1" rIns="91425" wrap="square" tIns="45700">
            <a:noAutofit/>
          </a:bodyPr>
          <a:lstStyle/>
          <a:p>
            <a:pPr indent="-349250" lvl="0" marL="342900" rtl="0" algn="l">
              <a:lnSpc>
                <a:spcPct val="80000"/>
              </a:lnSpc>
              <a:spcBef>
                <a:spcPts val="0"/>
              </a:spcBef>
              <a:spcAft>
                <a:spcPts val="0"/>
              </a:spcAft>
              <a:buClr>
                <a:srgbClr val="535353"/>
              </a:buClr>
              <a:buSzPts val="1780"/>
              <a:buFont typeface="Arial"/>
              <a:buChar char="•"/>
            </a:pPr>
            <a:r>
              <a:rPr b="1" lang="de-DE" sz="1779"/>
              <a:t>Quay: </a:t>
            </a:r>
            <a:r>
              <a:rPr lang="de-DE" sz="1779"/>
              <a:t>a structure built parallel to the bank of a waterway for use as a landing place.</a:t>
            </a:r>
            <a:endParaRPr sz="1779"/>
          </a:p>
          <a:p>
            <a:pPr indent="-349250" lvl="0" marL="342900" rtl="0" algn="l">
              <a:lnSpc>
                <a:spcPct val="80000"/>
              </a:lnSpc>
              <a:spcBef>
                <a:spcPts val="0"/>
              </a:spcBef>
              <a:spcAft>
                <a:spcPts val="0"/>
              </a:spcAft>
              <a:buClr>
                <a:srgbClr val="535353"/>
              </a:buClr>
              <a:buSzPts val="1780"/>
              <a:buFont typeface="Arial"/>
              <a:buChar char="•"/>
            </a:pPr>
            <a:r>
              <a:rPr b="1" lang="de-DE" sz="1779"/>
              <a:t>Bollard: </a:t>
            </a:r>
            <a:r>
              <a:rPr lang="de-DE" sz="1779"/>
              <a:t>a short, thick post on the deck of a ship or a quayside, to which a ship's rope may be secured.</a:t>
            </a:r>
            <a:endParaRPr sz="1779"/>
          </a:p>
          <a:p>
            <a:pPr indent="-349250" lvl="0" marL="342900" rtl="0" algn="l">
              <a:lnSpc>
                <a:spcPct val="80000"/>
              </a:lnSpc>
              <a:spcBef>
                <a:spcPts val="0"/>
              </a:spcBef>
              <a:spcAft>
                <a:spcPts val="0"/>
              </a:spcAft>
              <a:buClr>
                <a:srgbClr val="535353"/>
              </a:buClr>
              <a:buSzPts val="1780"/>
              <a:buFont typeface="Arial"/>
              <a:buChar char="•"/>
            </a:pPr>
            <a:r>
              <a:rPr b="1" lang="de-DE" sz="1779"/>
              <a:t>Pier/Jetty: </a:t>
            </a:r>
            <a:r>
              <a:rPr lang="de-DE" sz="1779"/>
              <a:t>a structure (such as a breakwater) extending into navigable water for use as a landing place or promenade or to protect or form a harbor. It may also refer more specifically to a walkway accessing the centre of an enclosed waterbody.</a:t>
            </a:r>
            <a:endParaRPr sz="1779"/>
          </a:p>
          <a:p>
            <a:pPr indent="-236220" lvl="0" marL="342900" rtl="0" algn="l">
              <a:lnSpc>
                <a:spcPct val="80000"/>
              </a:lnSpc>
              <a:spcBef>
                <a:spcPts val="0"/>
              </a:spcBef>
              <a:spcAft>
                <a:spcPts val="0"/>
              </a:spcAft>
              <a:buClr>
                <a:srgbClr val="535353"/>
              </a:buClr>
              <a:buSzPts val="1680"/>
              <a:buFont typeface="Arial"/>
              <a:buNone/>
            </a:pPr>
            <a:r>
              <a:t/>
            </a:r>
            <a:endParaRPr sz="1679"/>
          </a:p>
        </p:txBody>
      </p:sp>
      <p:sp>
        <p:nvSpPr>
          <p:cNvPr id="535" name="Google Shape;535;p25"/>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536" name="Google Shape;536;p25"/>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37" name="Google Shape;537;p25"/>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boat, docked, shore&#10;&#10;Description automatically generated" id="538" name="Google Shape;538;p25"/>
          <p:cNvPicPr preferRelativeResize="0"/>
          <p:nvPr/>
        </p:nvPicPr>
        <p:blipFill rotWithShape="1">
          <a:blip r:embed="rId5">
            <a:alphaModFix/>
          </a:blip>
          <a:srcRect b="0" l="0" r="0" t="0"/>
          <a:stretch/>
        </p:blipFill>
        <p:spPr>
          <a:xfrm>
            <a:off x="1882875" y="3429000"/>
            <a:ext cx="5498275" cy="2121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26"/>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44" name="Google Shape;544;p26"/>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4. Discovering the Port</a:t>
            </a:r>
            <a:endParaRPr/>
          </a:p>
        </p:txBody>
      </p:sp>
      <p:sp>
        <p:nvSpPr>
          <p:cNvPr id="545" name="Google Shape;545;p26"/>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Physical capacity of the port to accommodate ship operations.</a:t>
            </a:r>
            <a:endParaRPr/>
          </a:p>
          <a:p>
            <a:pPr indent="0" lvl="0" marL="0" rtl="0" algn="l">
              <a:lnSpc>
                <a:spcPct val="90000"/>
              </a:lnSpc>
              <a:spcBef>
                <a:spcPts val="1000"/>
              </a:spcBef>
              <a:spcAft>
                <a:spcPts val="0"/>
              </a:spcAft>
              <a:buClr>
                <a:srgbClr val="535353"/>
              </a:buClr>
              <a:buSzPts val="2800"/>
              <a:buNone/>
            </a:pPr>
            <a:r>
              <a:t/>
            </a:r>
            <a:endParaRPr sz="2800"/>
          </a:p>
        </p:txBody>
      </p:sp>
      <p:sp>
        <p:nvSpPr>
          <p:cNvPr id="546" name="Google Shape;546;p26"/>
          <p:cNvSpPr txBox="1"/>
          <p:nvPr>
            <p:ph idx="3" type="body"/>
          </p:nvPr>
        </p:nvSpPr>
        <p:spPr>
          <a:xfrm>
            <a:off x="735997" y="2061889"/>
            <a:ext cx="6139816" cy="3578890"/>
          </a:xfrm>
          <a:prstGeom prst="rect">
            <a:avLst/>
          </a:prstGeom>
          <a:noFill/>
          <a:ln>
            <a:noFill/>
          </a:ln>
        </p:spPr>
        <p:txBody>
          <a:bodyPr anchorCtr="0" anchor="t" bIns="45700" lIns="91425" spcFirstLastPara="1" rIns="91425" wrap="square" tIns="45700">
            <a:normAutofit fontScale="85000" lnSpcReduction="20000"/>
          </a:bodyPr>
          <a:lstStyle/>
          <a:p>
            <a:pPr indent="-342900" lvl="0" marL="342900" rtl="0" algn="l">
              <a:lnSpc>
                <a:spcPct val="100000"/>
              </a:lnSpc>
              <a:spcBef>
                <a:spcPts val="0"/>
              </a:spcBef>
              <a:spcAft>
                <a:spcPts val="0"/>
              </a:spcAft>
              <a:buClr>
                <a:srgbClr val="535353"/>
              </a:buClr>
              <a:buSzPct val="100000"/>
              <a:buFont typeface="Arial"/>
              <a:buChar char="•"/>
            </a:pPr>
            <a:r>
              <a:rPr b="1" lang="de-DE"/>
              <a:t>Tidal range</a:t>
            </a:r>
            <a:r>
              <a:rPr lang="de-DE"/>
              <a:t>: difference between the high and low tide. Ship operations cannot handle variations of more than 3 meters.</a:t>
            </a:r>
            <a:endParaRPr/>
          </a:p>
          <a:p>
            <a:pPr indent="0" lvl="0" marL="0" rtl="0" algn="l">
              <a:lnSpc>
                <a:spcPct val="100000"/>
              </a:lnSpc>
              <a:spcBef>
                <a:spcPts val="0"/>
              </a:spcBef>
              <a:spcAft>
                <a:spcPts val="0"/>
              </a:spcAft>
              <a:buClr>
                <a:srgbClr val="535353"/>
              </a:buClr>
              <a:buSzPct val="100000"/>
              <a:buNone/>
            </a:pPr>
            <a:r>
              <a:rPr lang="de-DE"/>
              <a:t> </a:t>
            </a:r>
            <a:endParaRPr/>
          </a:p>
          <a:p>
            <a:pPr indent="-342900" lvl="0" marL="342900" rtl="0" algn="l">
              <a:lnSpc>
                <a:spcPct val="100000"/>
              </a:lnSpc>
              <a:spcBef>
                <a:spcPts val="0"/>
              </a:spcBef>
              <a:spcAft>
                <a:spcPts val="0"/>
              </a:spcAft>
              <a:buClr>
                <a:srgbClr val="535353"/>
              </a:buClr>
              <a:buSzPct val="100000"/>
              <a:buFont typeface="Arial"/>
              <a:buChar char="•"/>
            </a:pPr>
            <a:r>
              <a:rPr b="1" lang="de-DE"/>
              <a:t>Channel and berth depths</a:t>
            </a:r>
            <a:r>
              <a:rPr lang="de-DE"/>
              <a:t>: very important to accommodate modern cargo ships. (e.g.) </a:t>
            </a:r>
            <a:r>
              <a:rPr b="1" lang="de-DE"/>
              <a:t>Panamax ship</a:t>
            </a:r>
            <a:r>
              <a:rPr lang="de-DE"/>
              <a:t>: (65,000 deadweight tons) requires more than 12 meters (40 feet) of depth. Many port sites are unable to handle modern maritime access.</a:t>
            </a:r>
            <a:endParaRPr/>
          </a:p>
          <a:p>
            <a:pPr indent="0" lvl="0" marL="0" rtl="0" algn="l">
              <a:lnSpc>
                <a:spcPct val="100000"/>
              </a:lnSpc>
              <a:spcBef>
                <a:spcPts val="0"/>
              </a:spcBef>
              <a:spcAft>
                <a:spcPts val="0"/>
              </a:spcAft>
              <a:buClr>
                <a:srgbClr val="535353"/>
              </a:buClr>
              <a:buSzPct val="100000"/>
              <a:buNone/>
            </a:pPr>
            <a:r>
              <a:t/>
            </a:r>
            <a:endParaRPr/>
          </a:p>
          <a:p>
            <a:pPr indent="-342900" lvl="0" marL="342900" rtl="0" algn="l">
              <a:lnSpc>
                <a:spcPct val="100000"/>
              </a:lnSpc>
              <a:spcBef>
                <a:spcPts val="0"/>
              </a:spcBef>
              <a:spcAft>
                <a:spcPts val="0"/>
              </a:spcAft>
              <a:buClr>
                <a:srgbClr val="535353"/>
              </a:buClr>
              <a:buSzPct val="100000"/>
              <a:buFont typeface="Arial"/>
              <a:buChar char="•"/>
            </a:pPr>
            <a:r>
              <a:rPr b="1" lang="de-DE"/>
              <a:t>Maritime interface</a:t>
            </a:r>
            <a:r>
              <a:rPr lang="de-DE"/>
              <a:t>: amount of space that is available to support maritime access. Related to the amount of shoreline. Guarantee its future development and expansion.</a:t>
            </a:r>
            <a:endParaRPr/>
          </a:p>
        </p:txBody>
      </p:sp>
      <p:sp>
        <p:nvSpPr>
          <p:cNvPr id="547" name="Google Shape;547;p26"/>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548" name="Google Shape;548;p26"/>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49" name="Google Shape;549;p26"/>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7"/>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55" name="Google Shape;555;p27"/>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4. Discovering the Port</a:t>
            </a:r>
            <a:endParaRPr/>
          </a:p>
        </p:txBody>
      </p:sp>
      <p:sp>
        <p:nvSpPr>
          <p:cNvPr id="556" name="Google Shape;556;p27"/>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Facilities</a:t>
            </a:r>
            <a:endParaRPr sz="2800"/>
          </a:p>
        </p:txBody>
      </p:sp>
      <p:sp>
        <p:nvSpPr>
          <p:cNvPr id="557" name="Google Shape;557;p27"/>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558" name="Google Shape;558;p27"/>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59" name="Google Shape;559;p27"/>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outdoor, sky, outdoor object, lined&#10;&#10;Description automatically generated" id="560" name="Google Shape;560;p27"/>
          <p:cNvPicPr preferRelativeResize="0"/>
          <p:nvPr/>
        </p:nvPicPr>
        <p:blipFill rotWithShape="1">
          <a:blip r:embed="rId5">
            <a:alphaModFix/>
          </a:blip>
          <a:srcRect b="0" l="0" r="0" t="0"/>
          <a:stretch/>
        </p:blipFill>
        <p:spPr>
          <a:xfrm>
            <a:off x="5738252" y="1922004"/>
            <a:ext cx="3020044" cy="3006622"/>
          </a:xfrm>
          <a:prstGeom prst="rect">
            <a:avLst/>
          </a:prstGeom>
          <a:noFill/>
          <a:ln>
            <a:noFill/>
          </a:ln>
        </p:spPr>
      </p:pic>
      <p:grpSp>
        <p:nvGrpSpPr>
          <p:cNvPr id="561" name="Google Shape;561;p27"/>
          <p:cNvGrpSpPr/>
          <p:nvPr/>
        </p:nvGrpSpPr>
        <p:grpSpPr>
          <a:xfrm>
            <a:off x="735998" y="1588907"/>
            <a:ext cx="4822155" cy="3995858"/>
            <a:chOff x="0" y="487"/>
            <a:chExt cx="4822155" cy="3995858"/>
          </a:xfrm>
        </p:grpSpPr>
        <p:cxnSp>
          <p:nvCxnSpPr>
            <p:cNvPr id="562" name="Google Shape;562;p27"/>
            <p:cNvCxnSpPr/>
            <p:nvPr/>
          </p:nvCxnSpPr>
          <p:spPr>
            <a:xfrm>
              <a:off x="0" y="487"/>
              <a:ext cx="4822155"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563" name="Google Shape;563;p27"/>
            <p:cNvSpPr/>
            <p:nvPr/>
          </p:nvSpPr>
          <p:spPr>
            <a:xfrm>
              <a:off x="0" y="487"/>
              <a:ext cx="4822155" cy="57083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7"/>
            <p:cNvSpPr txBox="1"/>
            <p:nvPr/>
          </p:nvSpPr>
          <p:spPr>
            <a:xfrm>
              <a:off x="0" y="487"/>
              <a:ext cx="4822155" cy="570836"/>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dk1"/>
                </a:buClr>
                <a:buSzPts val="1500"/>
                <a:buFont typeface="Calibri"/>
                <a:buNone/>
              </a:pPr>
              <a:r>
                <a:rPr b="1" i="0" lang="de-DE" sz="1500" u="none" cap="none" strike="noStrike">
                  <a:solidFill>
                    <a:schemeClr val="dk1"/>
                  </a:solidFill>
                  <a:latin typeface="Calibri"/>
                  <a:ea typeface="Calibri"/>
                  <a:cs typeface="Calibri"/>
                  <a:sym typeface="Calibri"/>
                </a:rPr>
                <a:t>Berth / mooring availability</a:t>
              </a:r>
              <a:r>
                <a:rPr b="0" i="0" lang="de-DE" sz="1500" u="none" cap="none" strike="noStrike">
                  <a:solidFill>
                    <a:schemeClr val="dk1"/>
                  </a:solidFill>
                  <a:latin typeface="Calibri"/>
                  <a:ea typeface="Calibri"/>
                  <a:cs typeface="Calibri"/>
                  <a:sym typeface="Calibri"/>
                </a:rPr>
                <a:t>: always check mooring places available </a:t>
              </a:r>
              <a:endParaRPr b="0" i="0" sz="1500" u="none" cap="none" strike="noStrike">
                <a:solidFill>
                  <a:schemeClr val="dk1"/>
                </a:solidFill>
                <a:latin typeface="Calibri"/>
                <a:ea typeface="Calibri"/>
                <a:cs typeface="Calibri"/>
                <a:sym typeface="Calibri"/>
              </a:endParaRPr>
            </a:p>
          </p:txBody>
        </p:sp>
        <p:cxnSp>
          <p:nvCxnSpPr>
            <p:cNvPr id="565" name="Google Shape;565;p27"/>
            <p:cNvCxnSpPr/>
            <p:nvPr/>
          </p:nvCxnSpPr>
          <p:spPr>
            <a:xfrm>
              <a:off x="0" y="571324"/>
              <a:ext cx="4822155"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566" name="Google Shape;566;p27"/>
            <p:cNvSpPr/>
            <p:nvPr/>
          </p:nvSpPr>
          <p:spPr>
            <a:xfrm>
              <a:off x="0" y="571324"/>
              <a:ext cx="4822155" cy="57083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7"/>
            <p:cNvSpPr txBox="1"/>
            <p:nvPr/>
          </p:nvSpPr>
          <p:spPr>
            <a:xfrm>
              <a:off x="0" y="571324"/>
              <a:ext cx="4822155" cy="570836"/>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dk1"/>
                </a:buClr>
                <a:buSzPts val="1500"/>
                <a:buFont typeface="Calibri"/>
                <a:buNone/>
              </a:pPr>
              <a:r>
                <a:rPr b="1" i="0" lang="de-DE" sz="1500" u="none" cap="none" strike="noStrike">
                  <a:solidFill>
                    <a:schemeClr val="dk1"/>
                  </a:solidFill>
                  <a:latin typeface="Calibri"/>
                  <a:ea typeface="Calibri"/>
                  <a:cs typeface="Calibri"/>
                  <a:sym typeface="Calibri"/>
                </a:rPr>
                <a:t>Port Authority / Harbor Office</a:t>
              </a:r>
              <a:r>
                <a:rPr b="0" i="0" lang="de-DE" sz="1500" u="none" cap="none" strike="noStrike">
                  <a:solidFill>
                    <a:schemeClr val="dk1"/>
                  </a:solidFill>
                  <a:latin typeface="Calibri"/>
                  <a:ea typeface="Calibri"/>
                  <a:cs typeface="Calibri"/>
                  <a:sym typeface="Calibri"/>
                </a:rPr>
                <a:t>: a governmental commission empowered to manage or construct port facilities.</a:t>
              </a:r>
              <a:endParaRPr b="0" i="0" sz="1500" u="none" cap="none" strike="noStrike">
                <a:solidFill>
                  <a:schemeClr val="dk1"/>
                </a:solidFill>
                <a:latin typeface="Calibri"/>
                <a:ea typeface="Calibri"/>
                <a:cs typeface="Calibri"/>
                <a:sym typeface="Calibri"/>
              </a:endParaRPr>
            </a:p>
          </p:txBody>
        </p:sp>
        <p:cxnSp>
          <p:nvCxnSpPr>
            <p:cNvPr id="568" name="Google Shape;568;p27"/>
            <p:cNvCxnSpPr/>
            <p:nvPr/>
          </p:nvCxnSpPr>
          <p:spPr>
            <a:xfrm>
              <a:off x="0" y="1142161"/>
              <a:ext cx="4822155"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569" name="Google Shape;569;p27"/>
            <p:cNvSpPr/>
            <p:nvPr/>
          </p:nvSpPr>
          <p:spPr>
            <a:xfrm>
              <a:off x="0" y="1142161"/>
              <a:ext cx="4822155" cy="57083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7"/>
            <p:cNvSpPr txBox="1"/>
            <p:nvPr/>
          </p:nvSpPr>
          <p:spPr>
            <a:xfrm>
              <a:off x="0" y="1142161"/>
              <a:ext cx="4822155" cy="570836"/>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dk1"/>
                </a:buClr>
                <a:buSzPts val="1500"/>
                <a:buFont typeface="Calibri"/>
                <a:buNone/>
              </a:pPr>
              <a:r>
                <a:rPr b="1" i="0" lang="de-DE" sz="1500" u="none" cap="none" strike="noStrike">
                  <a:solidFill>
                    <a:schemeClr val="dk1"/>
                  </a:solidFill>
                  <a:latin typeface="Calibri"/>
                  <a:ea typeface="Calibri"/>
                  <a:cs typeface="Calibri"/>
                  <a:sym typeface="Calibri"/>
                </a:rPr>
                <a:t>Customs house</a:t>
              </a:r>
              <a:r>
                <a:rPr b="0" i="0" lang="de-DE" sz="1500" u="none" cap="none" strike="noStrike">
                  <a:solidFill>
                    <a:schemeClr val="dk1"/>
                  </a:solidFill>
                  <a:latin typeface="Calibri"/>
                  <a:ea typeface="Calibri"/>
                  <a:cs typeface="Calibri"/>
                  <a:sym typeface="Calibri"/>
                </a:rPr>
                <a:t>: a government building or office, as at a seaport, for collecting customs, clearing vessels, etc.</a:t>
              </a:r>
              <a:endParaRPr b="0" i="0" sz="1500" u="none" cap="none" strike="noStrike">
                <a:solidFill>
                  <a:schemeClr val="dk1"/>
                </a:solidFill>
                <a:latin typeface="Calibri"/>
                <a:ea typeface="Calibri"/>
                <a:cs typeface="Calibri"/>
                <a:sym typeface="Calibri"/>
              </a:endParaRPr>
            </a:p>
          </p:txBody>
        </p:sp>
        <p:cxnSp>
          <p:nvCxnSpPr>
            <p:cNvPr id="571" name="Google Shape;571;p27"/>
            <p:cNvCxnSpPr/>
            <p:nvPr/>
          </p:nvCxnSpPr>
          <p:spPr>
            <a:xfrm>
              <a:off x="0" y="1712998"/>
              <a:ext cx="4822155"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572" name="Google Shape;572;p27"/>
            <p:cNvSpPr/>
            <p:nvPr/>
          </p:nvSpPr>
          <p:spPr>
            <a:xfrm>
              <a:off x="0" y="1712998"/>
              <a:ext cx="4822155" cy="57083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7"/>
            <p:cNvSpPr txBox="1"/>
            <p:nvPr/>
          </p:nvSpPr>
          <p:spPr>
            <a:xfrm>
              <a:off x="0" y="1712998"/>
              <a:ext cx="4822155" cy="570836"/>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dk1"/>
                </a:buClr>
                <a:buSzPts val="1500"/>
                <a:buFont typeface="Calibri"/>
                <a:buNone/>
              </a:pPr>
              <a:r>
                <a:rPr b="1" i="0" lang="de-DE" sz="1500" u="none" cap="none" strike="noStrike">
                  <a:solidFill>
                    <a:schemeClr val="dk1"/>
                  </a:solidFill>
                  <a:latin typeface="Calibri"/>
                  <a:ea typeface="Calibri"/>
                  <a:cs typeface="Calibri"/>
                  <a:sym typeface="Calibri"/>
                </a:rPr>
                <a:t>The Harbor Master</a:t>
              </a:r>
              <a:r>
                <a:rPr b="0" i="0" lang="de-DE" sz="1500" u="none" cap="none" strike="noStrike">
                  <a:solidFill>
                    <a:schemeClr val="dk1"/>
                  </a:solidFill>
                  <a:latin typeface="Calibri"/>
                  <a:ea typeface="Calibri"/>
                  <a:cs typeface="Calibri"/>
                  <a:sym typeface="Calibri"/>
                </a:rPr>
                <a:t>: the officer who executes the regulations respecting the use of a harbor.</a:t>
              </a:r>
              <a:endParaRPr b="0" i="0" sz="1500" u="none" cap="none" strike="noStrike">
                <a:solidFill>
                  <a:schemeClr val="dk1"/>
                </a:solidFill>
                <a:latin typeface="Calibri"/>
                <a:ea typeface="Calibri"/>
                <a:cs typeface="Calibri"/>
                <a:sym typeface="Calibri"/>
              </a:endParaRPr>
            </a:p>
          </p:txBody>
        </p:sp>
        <p:cxnSp>
          <p:nvCxnSpPr>
            <p:cNvPr id="574" name="Google Shape;574;p27"/>
            <p:cNvCxnSpPr/>
            <p:nvPr/>
          </p:nvCxnSpPr>
          <p:spPr>
            <a:xfrm>
              <a:off x="0" y="2283835"/>
              <a:ext cx="4822155"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575" name="Google Shape;575;p27"/>
            <p:cNvSpPr/>
            <p:nvPr/>
          </p:nvSpPr>
          <p:spPr>
            <a:xfrm>
              <a:off x="0" y="2283835"/>
              <a:ext cx="4822155" cy="57083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7"/>
            <p:cNvSpPr txBox="1"/>
            <p:nvPr/>
          </p:nvSpPr>
          <p:spPr>
            <a:xfrm>
              <a:off x="0" y="2283835"/>
              <a:ext cx="4822155" cy="570836"/>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dk1"/>
                </a:buClr>
                <a:buSzPts val="1500"/>
                <a:buFont typeface="Calibri"/>
                <a:buNone/>
              </a:pPr>
              <a:r>
                <a:rPr b="1" i="0" lang="de-DE" sz="1500" u="none" cap="none" strike="noStrike">
                  <a:solidFill>
                    <a:schemeClr val="dk1"/>
                  </a:solidFill>
                  <a:latin typeface="Calibri"/>
                  <a:ea typeface="Calibri"/>
                  <a:cs typeface="Calibri"/>
                  <a:sym typeface="Calibri"/>
                </a:rPr>
                <a:t>Water charger</a:t>
              </a:r>
              <a:endParaRPr b="1" i="0" sz="1500" u="none" cap="none" strike="noStrike">
                <a:solidFill>
                  <a:schemeClr val="dk1"/>
                </a:solidFill>
                <a:latin typeface="Calibri"/>
                <a:ea typeface="Calibri"/>
                <a:cs typeface="Calibri"/>
                <a:sym typeface="Calibri"/>
              </a:endParaRPr>
            </a:p>
          </p:txBody>
        </p:sp>
        <p:cxnSp>
          <p:nvCxnSpPr>
            <p:cNvPr id="577" name="Google Shape;577;p27"/>
            <p:cNvCxnSpPr/>
            <p:nvPr/>
          </p:nvCxnSpPr>
          <p:spPr>
            <a:xfrm>
              <a:off x="0" y="2854672"/>
              <a:ext cx="4822155"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578" name="Google Shape;578;p27"/>
            <p:cNvSpPr/>
            <p:nvPr/>
          </p:nvSpPr>
          <p:spPr>
            <a:xfrm>
              <a:off x="0" y="2854672"/>
              <a:ext cx="4822155" cy="57083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7"/>
            <p:cNvSpPr txBox="1"/>
            <p:nvPr/>
          </p:nvSpPr>
          <p:spPr>
            <a:xfrm>
              <a:off x="0" y="2854672"/>
              <a:ext cx="4822155" cy="570836"/>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dk1"/>
                </a:buClr>
                <a:buSzPts val="1500"/>
                <a:buFont typeface="Calibri"/>
                <a:buNone/>
              </a:pPr>
              <a:r>
                <a:rPr b="1" i="0" lang="de-DE" sz="1500" u="none" cap="none" strike="noStrike">
                  <a:solidFill>
                    <a:schemeClr val="dk1"/>
                  </a:solidFill>
                  <a:latin typeface="Calibri"/>
                  <a:ea typeface="Calibri"/>
                  <a:cs typeface="Calibri"/>
                  <a:sym typeface="Calibri"/>
                </a:rPr>
                <a:t>Gas &amp; Oil station</a:t>
              </a:r>
              <a:endParaRPr b="1" i="0" sz="1500" u="none" cap="none" strike="noStrike">
                <a:solidFill>
                  <a:schemeClr val="dk1"/>
                </a:solidFill>
                <a:latin typeface="Calibri"/>
                <a:ea typeface="Calibri"/>
                <a:cs typeface="Calibri"/>
                <a:sym typeface="Calibri"/>
              </a:endParaRPr>
            </a:p>
          </p:txBody>
        </p:sp>
        <p:cxnSp>
          <p:nvCxnSpPr>
            <p:cNvPr id="580" name="Google Shape;580;p27"/>
            <p:cNvCxnSpPr/>
            <p:nvPr/>
          </p:nvCxnSpPr>
          <p:spPr>
            <a:xfrm>
              <a:off x="0" y="3425509"/>
              <a:ext cx="4822155"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581" name="Google Shape;581;p27"/>
            <p:cNvSpPr/>
            <p:nvPr/>
          </p:nvSpPr>
          <p:spPr>
            <a:xfrm>
              <a:off x="0" y="3425509"/>
              <a:ext cx="4822155" cy="57083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7"/>
            <p:cNvSpPr txBox="1"/>
            <p:nvPr/>
          </p:nvSpPr>
          <p:spPr>
            <a:xfrm>
              <a:off x="0" y="3425509"/>
              <a:ext cx="4822155" cy="570836"/>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dk1"/>
                </a:buClr>
                <a:buSzPts val="1500"/>
                <a:buFont typeface="Calibri"/>
                <a:buNone/>
              </a:pPr>
              <a:r>
                <a:rPr b="1" i="0" lang="de-DE" sz="1500" u="none" cap="none" strike="noStrike">
                  <a:solidFill>
                    <a:schemeClr val="dk1"/>
                  </a:solidFill>
                  <a:latin typeface="Calibri"/>
                  <a:ea typeface="Calibri"/>
                  <a:cs typeface="Calibri"/>
                  <a:sym typeface="Calibri"/>
                </a:rPr>
                <a:t>Wharehouses and containers</a:t>
              </a:r>
              <a:endParaRPr b="1" i="0" sz="1500" u="none" cap="none" strike="noStrike">
                <a:solidFill>
                  <a:schemeClr val="dk1"/>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1067fa2213b_0_42"/>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588" name="Google Shape;588;g1067fa2213b_0_42"/>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4. Discovering the Port</a:t>
            </a:r>
            <a:endParaRPr/>
          </a:p>
        </p:txBody>
      </p:sp>
      <p:sp>
        <p:nvSpPr>
          <p:cNvPr id="589" name="Google Shape;589;g1067fa2213b_0_42"/>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EU internal market Competition rules</a:t>
            </a:r>
            <a:endParaRPr sz="2800"/>
          </a:p>
        </p:txBody>
      </p:sp>
      <p:sp>
        <p:nvSpPr>
          <p:cNvPr id="590" name="Google Shape;590;g1067fa2213b_0_42"/>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591" name="Google Shape;591;g1067fa2213b_0_42"/>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92" name="Google Shape;592;g1067fa2213b_0_42"/>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593" name="Google Shape;593;g1067fa2213b_0_42"/>
          <p:cNvSpPr txBox="1"/>
          <p:nvPr/>
        </p:nvSpPr>
        <p:spPr>
          <a:xfrm>
            <a:off x="1009025" y="1724925"/>
            <a:ext cx="3898500" cy="39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1900">
                <a:latin typeface="Calibri"/>
                <a:ea typeface="Calibri"/>
                <a:cs typeface="Calibri"/>
                <a:sym typeface="Calibri"/>
              </a:rPr>
              <a:t>Ports are interested in European Commission action on Competition.</a:t>
            </a:r>
            <a:endParaRPr sz="1900">
              <a:latin typeface="Calibri"/>
              <a:ea typeface="Calibri"/>
              <a:cs typeface="Calibri"/>
              <a:sym typeface="Calibri"/>
            </a:endParaRPr>
          </a:p>
          <a:p>
            <a:pPr indent="0" lvl="0" marL="0" rtl="0" algn="l">
              <a:spcBef>
                <a:spcPts val="0"/>
              </a:spcBef>
              <a:spcAft>
                <a:spcPts val="0"/>
              </a:spcAft>
              <a:buNone/>
            </a:pPr>
            <a:r>
              <a:rPr lang="de-DE" sz="1900">
                <a:latin typeface="Calibri"/>
                <a:ea typeface="Calibri"/>
                <a:cs typeface="Calibri"/>
                <a:sym typeface="Calibri"/>
              </a:rPr>
              <a:t>In May 2016 the Commission published the Notice on the notion of State Aid of the preceding, which gives guidance on when public investments do not involve State aid. </a:t>
            </a:r>
            <a:endParaRPr sz="1900">
              <a:latin typeface="Calibri"/>
              <a:ea typeface="Calibri"/>
              <a:cs typeface="Calibri"/>
              <a:sym typeface="Calibri"/>
            </a:endParaRPr>
          </a:p>
          <a:p>
            <a:pPr indent="0" lvl="0" marL="0" rtl="0" algn="ctr">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rPr lang="de-DE" sz="1900">
                <a:latin typeface="Calibri"/>
                <a:ea typeface="Calibri"/>
                <a:cs typeface="Calibri"/>
                <a:sym typeface="Calibri"/>
              </a:rPr>
              <a:t>An </a:t>
            </a:r>
            <a:r>
              <a:rPr lang="de-DE" sz="1900" u="sng">
                <a:solidFill>
                  <a:schemeClr val="hlink"/>
                </a:solidFill>
                <a:latin typeface="Calibri"/>
                <a:ea typeface="Calibri"/>
                <a:cs typeface="Calibri"/>
                <a:sym typeface="Calibri"/>
                <a:hlinkClick r:id="rId5"/>
              </a:rPr>
              <a:t>Analytical grid for ports infrastructure</a:t>
            </a:r>
            <a:r>
              <a:rPr lang="de-DE" sz="1900">
                <a:latin typeface="Calibri"/>
                <a:ea typeface="Calibri"/>
                <a:cs typeface="Calibri"/>
                <a:sym typeface="Calibri"/>
              </a:rPr>
              <a:t> was published on 2 December 2016 to provide further guidance on the rules and case practice applicable in the port sector.</a:t>
            </a:r>
            <a:endParaRPr sz="1800">
              <a:latin typeface="Calibri"/>
              <a:ea typeface="Calibri"/>
              <a:cs typeface="Calibri"/>
              <a:sym typeface="Calibri"/>
            </a:endParaRPr>
          </a:p>
        </p:txBody>
      </p:sp>
      <p:pic>
        <p:nvPicPr>
          <p:cNvPr id="594" name="Google Shape;594;g1067fa2213b_0_42"/>
          <p:cNvPicPr preferRelativeResize="0"/>
          <p:nvPr/>
        </p:nvPicPr>
        <p:blipFill>
          <a:blip r:embed="rId6">
            <a:alphaModFix/>
          </a:blip>
          <a:stretch>
            <a:fillRect/>
          </a:stretch>
        </p:blipFill>
        <p:spPr>
          <a:xfrm>
            <a:off x="5143500" y="2803325"/>
            <a:ext cx="3340100" cy="182989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105ac672efb_0_0"/>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600" name="Google Shape;600;g105ac672efb_0_0"/>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4. Discovering the Port</a:t>
            </a:r>
            <a:endParaRPr/>
          </a:p>
        </p:txBody>
      </p:sp>
      <p:sp>
        <p:nvSpPr>
          <p:cNvPr id="601" name="Google Shape;601;g105ac672efb_0_0"/>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EU internal market Competition rules</a:t>
            </a:r>
            <a:endParaRPr sz="2800"/>
          </a:p>
        </p:txBody>
      </p:sp>
      <p:sp>
        <p:nvSpPr>
          <p:cNvPr id="602" name="Google Shape;602;g105ac672efb_0_0"/>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603" name="Google Shape;603;g105ac672efb_0_0"/>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04" name="Google Shape;604;g105ac672efb_0_0"/>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605" name="Google Shape;605;g105ac672efb_0_0"/>
          <p:cNvSpPr txBox="1"/>
          <p:nvPr/>
        </p:nvSpPr>
        <p:spPr>
          <a:xfrm>
            <a:off x="802200" y="1745950"/>
            <a:ext cx="7605000" cy="357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DE" sz="2000">
                <a:latin typeface="Calibri"/>
                <a:ea typeface="Calibri"/>
                <a:cs typeface="Calibri"/>
                <a:sym typeface="Calibri"/>
              </a:rPr>
              <a:t>Among the multitude of possible measures to tackle adverse environmental impacts of maritime operations, ‘Port pricing’ or ‘environmental charging’ has been receiving increasing attention in the last few years, having generated a considerable maritime transport economics literature, as well as a number of concrete, bottom-up initiatives voluntarily implemented by port managing bodies (e.g. </a:t>
            </a:r>
            <a:r>
              <a:rPr i="1" lang="de-DE" sz="2000">
                <a:latin typeface="Calibri"/>
                <a:ea typeface="Calibri"/>
                <a:cs typeface="Calibri"/>
                <a:sym typeface="Calibri"/>
              </a:rPr>
              <a:t>the Environmental Ship Index, Clean Baltic Sea Shipping, Green Award</a:t>
            </a:r>
            <a:r>
              <a:rPr lang="de-DE" sz="2000">
                <a:latin typeface="Calibri"/>
                <a:ea typeface="Calibri"/>
                <a:cs typeface="Calibri"/>
                <a:sym typeface="Calibri"/>
              </a:rPr>
              <a:t>, etc.).</a:t>
            </a:r>
            <a:endParaRPr sz="2000">
              <a:latin typeface="Calibri"/>
              <a:ea typeface="Calibri"/>
              <a:cs typeface="Calibri"/>
              <a:sym typeface="Calibri"/>
            </a:endParaRPr>
          </a:p>
          <a:p>
            <a:pPr indent="0" lvl="0" marL="0" rtl="0" algn="ctr">
              <a:spcBef>
                <a:spcPts val="0"/>
              </a:spcBef>
              <a:spcAft>
                <a:spcPts val="0"/>
              </a:spcAft>
              <a:buNone/>
            </a:pPr>
            <a:r>
              <a:t/>
            </a:r>
            <a:endParaRPr sz="2000">
              <a:latin typeface="Calibri"/>
              <a:ea typeface="Calibri"/>
              <a:cs typeface="Calibri"/>
              <a:sym typeface="Calibri"/>
            </a:endParaRPr>
          </a:p>
          <a:p>
            <a:pPr indent="0" lvl="0" marL="0" rtl="0" algn="ctr">
              <a:spcBef>
                <a:spcPts val="0"/>
              </a:spcBef>
              <a:spcAft>
                <a:spcPts val="0"/>
              </a:spcAft>
              <a:buNone/>
            </a:pPr>
            <a:r>
              <a:rPr lang="de-DE" sz="2000">
                <a:latin typeface="Calibri"/>
                <a:ea typeface="Calibri"/>
                <a:cs typeface="Calibri"/>
                <a:sym typeface="Calibri"/>
              </a:rPr>
              <a:t>Check also the Cogea and EC </a:t>
            </a:r>
            <a:r>
              <a:rPr lang="de-DE" sz="2000" u="sng">
                <a:solidFill>
                  <a:schemeClr val="hlink"/>
                </a:solidFill>
                <a:latin typeface="Calibri"/>
                <a:ea typeface="Calibri"/>
                <a:cs typeface="Calibri"/>
                <a:sym typeface="Calibri"/>
                <a:hlinkClick r:id="rId5"/>
              </a:rPr>
              <a:t>Study on differentiated port infrastructure</a:t>
            </a:r>
            <a:r>
              <a:rPr lang="de-DE" sz="2000">
                <a:uFill>
                  <a:noFill/>
                </a:uFill>
                <a:latin typeface="Calibri"/>
                <a:ea typeface="Calibri"/>
                <a:cs typeface="Calibri"/>
                <a:sym typeface="Calibri"/>
                <a:hlinkClick r:id="rId6"/>
              </a:rPr>
              <a:t> </a:t>
            </a:r>
            <a:r>
              <a:rPr lang="de-DE" sz="2000" u="sng">
                <a:solidFill>
                  <a:schemeClr val="hlink"/>
                </a:solidFill>
                <a:latin typeface="Calibri"/>
                <a:ea typeface="Calibri"/>
                <a:cs typeface="Calibri"/>
                <a:sym typeface="Calibri"/>
                <a:hlinkClick r:id="rId7"/>
              </a:rPr>
              <a:t>charges to promote environmentally friendly maritime transport activities and sustainable transportation</a:t>
            </a:r>
            <a:r>
              <a:rPr lang="de-DE" sz="2000">
                <a:latin typeface="Calibri"/>
                <a:ea typeface="Calibri"/>
                <a:cs typeface="Calibri"/>
                <a:sym typeface="Calibri"/>
              </a:rPr>
              <a:t> to discover more on the issue. </a:t>
            </a:r>
            <a:endParaRPr sz="20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28"/>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611" name="Google Shape;611;p28"/>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5. General safety requirements  </a:t>
            </a:r>
            <a:endParaRPr/>
          </a:p>
        </p:txBody>
      </p:sp>
      <p:sp>
        <p:nvSpPr>
          <p:cNvPr id="612" name="Google Shape;612;p28"/>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Obligations</a:t>
            </a:r>
            <a:r>
              <a:rPr lang="de-DE" sz="2800"/>
              <a:t> at the port</a:t>
            </a:r>
            <a:endParaRPr sz="2800"/>
          </a:p>
        </p:txBody>
      </p:sp>
      <p:sp>
        <p:nvSpPr>
          <p:cNvPr id="613" name="Google Shape;613;p28"/>
          <p:cNvSpPr txBox="1"/>
          <p:nvPr>
            <p:ph idx="3" type="body"/>
          </p:nvPr>
        </p:nvSpPr>
        <p:spPr>
          <a:xfrm>
            <a:off x="736000" y="1684775"/>
            <a:ext cx="3099600" cy="4072200"/>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lnSpc>
                <a:spcPct val="100000"/>
              </a:lnSpc>
              <a:spcBef>
                <a:spcPts val="0"/>
              </a:spcBef>
              <a:spcAft>
                <a:spcPts val="0"/>
              </a:spcAft>
              <a:buClr>
                <a:srgbClr val="535353"/>
              </a:buClr>
              <a:buSzPct val="100000"/>
              <a:buFont typeface="Arial"/>
              <a:buChar char="•"/>
            </a:pPr>
            <a:r>
              <a:rPr lang="de-DE"/>
              <a:t>A boat entering or transiting to a port must follow rules that, with some exceptions, are international standards worldwide accepted.</a:t>
            </a:r>
            <a:endParaRPr/>
          </a:p>
          <a:p>
            <a:pPr indent="0" lvl="0" marL="342900" rtl="0" algn="l">
              <a:lnSpc>
                <a:spcPct val="100000"/>
              </a:lnSpc>
              <a:spcBef>
                <a:spcPts val="0"/>
              </a:spcBef>
              <a:spcAft>
                <a:spcPts val="0"/>
              </a:spcAft>
              <a:buNone/>
            </a:pPr>
            <a:r>
              <a:t/>
            </a:r>
            <a:endParaRPr/>
          </a:p>
          <a:p>
            <a:pPr indent="-342900" lvl="0" marL="342900" rtl="0" algn="l">
              <a:lnSpc>
                <a:spcPct val="100000"/>
              </a:lnSpc>
              <a:spcBef>
                <a:spcPts val="0"/>
              </a:spcBef>
              <a:spcAft>
                <a:spcPts val="0"/>
              </a:spcAft>
              <a:buClr>
                <a:srgbClr val="535353"/>
              </a:buClr>
              <a:buSzPct val="100000"/>
              <a:buFont typeface="Arial"/>
              <a:buChar char="•"/>
            </a:pPr>
            <a:r>
              <a:rPr lang="de-DE"/>
              <a:t>In the following slides of section 5, we present some of the most important ones. </a:t>
            </a:r>
            <a:endParaRPr/>
          </a:p>
          <a:p>
            <a:pPr indent="0" lvl="0" marL="0" rtl="0" algn="l">
              <a:lnSpc>
                <a:spcPct val="100000"/>
              </a:lnSpc>
              <a:spcBef>
                <a:spcPts val="0"/>
              </a:spcBef>
              <a:spcAft>
                <a:spcPts val="0"/>
              </a:spcAft>
              <a:buClr>
                <a:srgbClr val="535353"/>
              </a:buClr>
              <a:buSzPct val="100000"/>
              <a:buNone/>
            </a:pPr>
            <a:r>
              <a:t/>
            </a:r>
            <a:endParaRPr/>
          </a:p>
        </p:txBody>
      </p:sp>
      <p:sp>
        <p:nvSpPr>
          <p:cNvPr id="614" name="Google Shape;614;p28"/>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615" name="Google Shape;615;p28"/>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16" name="Google Shape;616;p28"/>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id="617" name="Google Shape;617;p28"/>
          <p:cNvPicPr preferRelativeResize="0"/>
          <p:nvPr/>
        </p:nvPicPr>
        <p:blipFill rotWithShape="1">
          <a:blip r:embed="rId5">
            <a:alphaModFix/>
          </a:blip>
          <a:srcRect b="0" l="0" r="7749" t="0"/>
          <a:stretch/>
        </p:blipFill>
        <p:spPr>
          <a:xfrm>
            <a:off x="3988000" y="1761137"/>
            <a:ext cx="4615949" cy="33357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29"/>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623" name="Google Shape;623;p29"/>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5. General safety requirements  </a:t>
            </a:r>
            <a:endParaRPr/>
          </a:p>
        </p:txBody>
      </p:sp>
      <p:sp>
        <p:nvSpPr>
          <p:cNvPr id="624" name="Google Shape;624;p29"/>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Behaviour into the port</a:t>
            </a:r>
            <a:endParaRPr sz="2800"/>
          </a:p>
        </p:txBody>
      </p:sp>
      <p:sp>
        <p:nvSpPr>
          <p:cNvPr id="625" name="Google Shape;625;p29"/>
          <p:cNvSpPr txBox="1"/>
          <p:nvPr>
            <p:ph idx="3" type="body"/>
          </p:nvPr>
        </p:nvSpPr>
        <p:spPr>
          <a:xfrm>
            <a:off x="5615375" y="1572325"/>
            <a:ext cx="3142800" cy="41373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00000"/>
              </a:lnSpc>
              <a:spcBef>
                <a:spcPts val="0"/>
              </a:spcBef>
              <a:spcAft>
                <a:spcPts val="0"/>
              </a:spcAft>
              <a:buClr>
                <a:srgbClr val="535353"/>
              </a:buClr>
              <a:buSzPct val="65243"/>
              <a:buNone/>
            </a:pPr>
            <a:r>
              <a:rPr lang="de-DE" sz="2222"/>
              <a:t>1. </a:t>
            </a:r>
            <a:r>
              <a:rPr b="1" lang="de-DE" sz="2422"/>
              <a:t>Departure from the port</a:t>
            </a:r>
            <a:endParaRPr sz="2422"/>
          </a:p>
          <a:p>
            <a:pPr indent="0" lvl="0" marL="0" rtl="0" algn="l">
              <a:lnSpc>
                <a:spcPct val="100000"/>
              </a:lnSpc>
              <a:spcBef>
                <a:spcPts val="0"/>
              </a:spcBef>
              <a:spcAft>
                <a:spcPts val="0"/>
              </a:spcAft>
              <a:buClr>
                <a:srgbClr val="535353"/>
              </a:buClr>
              <a:buSzPct val="59857"/>
              <a:buNone/>
            </a:pPr>
            <a:r>
              <a:rPr lang="de-DE" sz="2422"/>
              <a:t>Before leaving the berths, it is a good idea to safely store items and clothing that could hinder manoeuvre operations.</a:t>
            </a:r>
            <a:endParaRPr sz="3372"/>
          </a:p>
          <a:p>
            <a:pPr indent="0" lvl="0" marL="0" rtl="0" algn="l">
              <a:lnSpc>
                <a:spcPct val="100000"/>
              </a:lnSpc>
              <a:spcBef>
                <a:spcPts val="0"/>
              </a:spcBef>
              <a:spcAft>
                <a:spcPts val="0"/>
              </a:spcAft>
              <a:buClr>
                <a:srgbClr val="535353"/>
              </a:buClr>
              <a:buSzPct val="59857"/>
              <a:buNone/>
            </a:pPr>
            <a:r>
              <a:rPr lang="de-DE" sz="2422"/>
              <a:t>To better understand the departure procedure, it is useful to take as an example a common </a:t>
            </a:r>
            <a:r>
              <a:rPr b="1" lang="de-DE" sz="2422"/>
              <a:t>mooring in windward </a:t>
            </a:r>
            <a:r>
              <a:rPr lang="de-DE" sz="2422"/>
              <a:t>(a boat perpendicular to the dock with the stern on the ground), two mooring cables on the ground, and one or two also on the side of the channel (trap).</a:t>
            </a:r>
            <a:endParaRPr sz="3372"/>
          </a:p>
          <a:p>
            <a:pPr indent="0" lvl="0" marL="0" rtl="0" algn="l">
              <a:lnSpc>
                <a:spcPct val="100000"/>
              </a:lnSpc>
              <a:spcBef>
                <a:spcPts val="0"/>
              </a:spcBef>
              <a:spcAft>
                <a:spcPts val="0"/>
              </a:spcAft>
              <a:buClr>
                <a:srgbClr val="535353"/>
              </a:buClr>
              <a:buSzPct val="87878"/>
              <a:buNone/>
            </a:pPr>
            <a:r>
              <a:rPr lang="de-DE" sz="1650"/>
              <a:t> </a:t>
            </a:r>
            <a:endParaRPr sz="2600"/>
          </a:p>
          <a:p>
            <a:pPr indent="0" lvl="0" marL="0" rtl="0" algn="l">
              <a:lnSpc>
                <a:spcPct val="100000"/>
              </a:lnSpc>
              <a:spcBef>
                <a:spcPts val="0"/>
              </a:spcBef>
              <a:spcAft>
                <a:spcPts val="0"/>
              </a:spcAft>
              <a:buClr>
                <a:srgbClr val="535353"/>
              </a:buClr>
              <a:buSzPct val="100000"/>
              <a:buNone/>
            </a:pPr>
            <a:r>
              <a:rPr lang="de-DE" sz="1450"/>
              <a:t> </a:t>
            </a:r>
            <a:endParaRPr/>
          </a:p>
        </p:txBody>
      </p:sp>
      <p:sp>
        <p:nvSpPr>
          <p:cNvPr id="626" name="Google Shape;626;p29"/>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627" name="Google Shape;627;p29"/>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28" name="Google Shape;628;p29"/>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boat, water, outdoor, docked&#10;&#10;Description automatically generated" id="629" name="Google Shape;629;p29"/>
          <p:cNvPicPr preferRelativeResize="0"/>
          <p:nvPr/>
        </p:nvPicPr>
        <p:blipFill rotWithShape="1">
          <a:blip r:embed="rId5">
            <a:alphaModFix/>
          </a:blip>
          <a:srcRect b="0" l="0" r="0" t="0"/>
          <a:stretch/>
        </p:blipFill>
        <p:spPr>
          <a:xfrm>
            <a:off x="736000" y="2020475"/>
            <a:ext cx="4645801" cy="3091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4"/>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63" name="Google Shape;163;p4"/>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European Harbors</a:t>
            </a:r>
            <a:endParaRPr/>
          </a:p>
        </p:txBody>
      </p:sp>
      <p:sp>
        <p:nvSpPr>
          <p:cNvPr id="164" name="Google Shape;164;p4"/>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Historical prominence </a:t>
            </a:r>
            <a:endParaRPr/>
          </a:p>
        </p:txBody>
      </p:sp>
      <p:sp>
        <p:nvSpPr>
          <p:cNvPr id="165" name="Google Shape;165;p4"/>
          <p:cNvSpPr txBox="1"/>
          <p:nvPr>
            <p:ph idx="3" type="body"/>
          </p:nvPr>
        </p:nvSpPr>
        <p:spPr>
          <a:xfrm>
            <a:off x="1496850" y="1649925"/>
            <a:ext cx="6150300" cy="4080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Clr>
                <a:srgbClr val="535353"/>
              </a:buClr>
              <a:buSzPct val="100000"/>
              <a:buNone/>
            </a:pPr>
            <a:r>
              <a:rPr b="1" i="1" lang="de-DE"/>
              <a:t>“Seaports</a:t>
            </a:r>
            <a:r>
              <a:rPr i="1" lang="de-DE"/>
              <a:t> are no longer studied exclusively as infrastructures or economic centres, but as a </a:t>
            </a:r>
            <a:r>
              <a:rPr b="1" i="1" lang="de-DE"/>
              <a:t>complex system</a:t>
            </a:r>
            <a:r>
              <a:rPr i="1" lang="de-DE"/>
              <a:t>, resulting from economic, political, social and cultural forces; the </a:t>
            </a:r>
            <a:r>
              <a:rPr b="1" i="1" lang="de-DE"/>
              <a:t>gateways between land and sea</a:t>
            </a:r>
            <a:r>
              <a:rPr i="1" lang="de-DE"/>
              <a:t>, between the hinterland and the vorland, a nodal axis with repercussions on the territorial, economic, social and mental structures.”</a:t>
            </a:r>
            <a:endParaRPr/>
          </a:p>
          <a:p>
            <a:pPr indent="0" lvl="0" marL="0" rtl="0" algn="ctr">
              <a:lnSpc>
                <a:spcPct val="100000"/>
              </a:lnSpc>
              <a:spcBef>
                <a:spcPts val="0"/>
              </a:spcBef>
              <a:spcAft>
                <a:spcPts val="0"/>
              </a:spcAft>
              <a:buClr>
                <a:srgbClr val="535353"/>
              </a:buClr>
              <a:buSzPct val="100000"/>
              <a:buNone/>
            </a:pPr>
            <a:r>
              <a:t/>
            </a:r>
            <a:endParaRPr i="1"/>
          </a:p>
          <a:p>
            <a:pPr indent="0" lvl="0" marL="0" rtl="0" algn="ctr">
              <a:lnSpc>
                <a:spcPct val="100000"/>
              </a:lnSpc>
              <a:spcBef>
                <a:spcPts val="0"/>
              </a:spcBef>
              <a:spcAft>
                <a:spcPts val="0"/>
              </a:spcAft>
              <a:buClr>
                <a:srgbClr val="535353"/>
              </a:buClr>
              <a:buSzPct val="100000"/>
              <a:buNone/>
            </a:pPr>
            <a:r>
              <a:rPr i="1" lang="de-DE"/>
              <a:t>“</a:t>
            </a:r>
            <a:r>
              <a:rPr i="1" lang="de-DE"/>
              <a:t>Ports are also active agents in the process of modernization and change, having a role to play in the fields of </a:t>
            </a:r>
            <a:r>
              <a:rPr b="1" i="1" lang="de-DE"/>
              <a:t>technological innovation</a:t>
            </a:r>
            <a:r>
              <a:rPr i="1" lang="de-DE"/>
              <a:t> and in the urbanization process.” </a:t>
            </a:r>
            <a:endParaRPr/>
          </a:p>
          <a:p>
            <a:pPr indent="0" lvl="0" marL="0" rtl="0" algn="ctr">
              <a:lnSpc>
                <a:spcPct val="100000"/>
              </a:lnSpc>
              <a:spcBef>
                <a:spcPts val="0"/>
              </a:spcBef>
              <a:spcAft>
                <a:spcPts val="0"/>
              </a:spcAft>
              <a:buClr>
                <a:srgbClr val="535353"/>
              </a:buClr>
              <a:buSzPct val="100000"/>
              <a:buNone/>
            </a:pPr>
            <a:r>
              <a:t/>
            </a:r>
            <a:endParaRPr/>
          </a:p>
        </p:txBody>
      </p:sp>
      <p:sp>
        <p:nvSpPr>
          <p:cNvPr id="166" name="Google Shape;166;p4"/>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167" name="Google Shape;167;p4"/>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168" name="Google Shape;168;p4"/>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fbfb6fe0c8_0_14"/>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635" name="Google Shape;635;gfbfb6fe0c8_0_14"/>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5. General safety requirements  </a:t>
            </a:r>
            <a:endParaRPr/>
          </a:p>
        </p:txBody>
      </p:sp>
      <p:sp>
        <p:nvSpPr>
          <p:cNvPr id="636" name="Google Shape;636;gfbfb6fe0c8_0_14"/>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Behaviour into the port</a:t>
            </a:r>
            <a:endParaRPr sz="2800"/>
          </a:p>
        </p:txBody>
      </p:sp>
      <p:sp>
        <p:nvSpPr>
          <p:cNvPr id="637" name="Google Shape;637;gfbfb6fe0c8_0_14"/>
          <p:cNvSpPr txBox="1"/>
          <p:nvPr>
            <p:ph idx="3" type="body"/>
          </p:nvPr>
        </p:nvSpPr>
        <p:spPr>
          <a:xfrm>
            <a:off x="4632000" y="1457613"/>
            <a:ext cx="4126200" cy="4074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535353"/>
              </a:buClr>
              <a:buSzPts val="1450"/>
              <a:buNone/>
            </a:pPr>
            <a:r>
              <a:rPr lang="de-DE" sz="1450"/>
              <a:t> </a:t>
            </a:r>
            <a:endParaRPr/>
          </a:p>
          <a:p>
            <a:pPr indent="0" lvl="0" marL="0" rtl="0" algn="l">
              <a:lnSpc>
                <a:spcPct val="100000"/>
              </a:lnSpc>
              <a:spcBef>
                <a:spcPts val="0"/>
              </a:spcBef>
              <a:spcAft>
                <a:spcPts val="0"/>
              </a:spcAft>
              <a:buClr>
                <a:srgbClr val="535353"/>
              </a:buClr>
              <a:buSzPts val="1450"/>
              <a:buNone/>
            </a:pPr>
            <a:r>
              <a:rPr lang="de-DE" sz="1750"/>
              <a:t> 2. </a:t>
            </a:r>
            <a:r>
              <a:rPr b="1" lang="de-DE" sz="1750"/>
              <a:t>Releasing the mooring cables</a:t>
            </a:r>
            <a:endParaRPr sz="1750"/>
          </a:p>
          <a:p>
            <a:pPr indent="0" lvl="0" marL="0" rtl="0" algn="l">
              <a:lnSpc>
                <a:spcPct val="100000"/>
              </a:lnSpc>
              <a:spcBef>
                <a:spcPts val="0"/>
              </a:spcBef>
              <a:spcAft>
                <a:spcPts val="0"/>
              </a:spcAft>
              <a:buClr>
                <a:srgbClr val="535353"/>
              </a:buClr>
              <a:buSzPts val="1450"/>
              <a:buNone/>
            </a:pPr>
            <a:r>
              <a:rPr lang="de-DE" sz="1750"/>
              <a:t>To break free from the ropes that bind the boat, it is important to find out </a:t>
            </a:r>
            <a:r>
              <a:rPr b="1" lang="de-DE" sz="1750"/>
              <a:t>where the wind comes from</a:t>
            </a:r>
            <a:r>
              <a:rPr lang="de-DE" sz="1750"/>
              <a:t>. Then, we will proceed by releasing the downwind cable before the others. The remaining cables will still hold the boat steady enough until they’re loose. In the absence of wind, it is preferable that the last cable to be dropped is the bow one, so as to avoid that the stern can hit the dock.</a:t>
            </a:r>
            <a:endParaRPr sz="2700"/>
          </a:p>
          <a:p>
            <a:pPr indent="0" lvl="0" marL="0" rtl="0" algn="l">
              <a:lnSpc>
                <a:spcPct val="100000"/>
              </a:lnSpc>
              <a:spcBef>
                <a:spcPts val="0"/>
              </a:spcBef>
              <a:spcAft>
                <a:spcPts val="0"/>
              </a:spcAft>
              <a:buClr>
                <a:srgbClr val="535353"/>
              </a:buClr>
              <a:buSzPts val="1450"/>
              <a:buNone/>
            </a:pPr>
            <a:r>
              <a:rPr lang="de-DE" sz="1750"/>
              <a:t>If your crew is large enough, you can release all the mooring cables at the same time.</a:t>
            </a:r>
            <a:endParaRPr sz="2700"/>
          </a:p>
        </p:txBody>
      </p:sp>
      <p:sp>
        <p:nvSpPr>
          <p:cNvPr id="638" name="Google Shape;638;gfbfb6fe0c8_0_14"/>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639" name="Google Shape;639;gfbfb6fe0c8_0_14"/>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40" name="Google Shape;640;gfbfb6fe0c8_0_14"/>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text, rope&#10;&#10;Description automatically generated" id="641" name="Google Shape;641;gfbfb6fe0c8_0_14"/>
          <p:cNvPicPr preferRelativeResize="0"/>
          <p:nvPr/>
        </p:nvPicPr>
        <p:blipFill rotWithShape="1">
          <a:blip r:embed="rId5">
            <a:alphaModFix/>
          </a:blip>
          <a:srcRect b="7373" l="0" r="0" t="0"/>
          <a:stretch/>
        </p:blipFill>
        <p:spPr>
          <a:xfrm>
            <a:off x="518325" y="2318877"/>
            <a:ext cx="3852066" cy="258137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30"/>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647" name="Google Shape;647;p30"/>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5. General safety requirements  </a:t>
            </a:r>
            <a:endParaRPr/>
          </a:p>
        </p:txBody>
      </p:sp>
      <p:sp>
        <p:nvSpPr>
          <p:cNvPr id="648" name="Google Shape;648;p30"/>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Behaviour into the port</a:t>
            </a:r>
            <a:endParaRPr sz="2800"/>
          </a:p>
        </p:txBody>
      </p:sp>
      <p:sp>
        <p:nvSpPr>
          <p:cNvPr id="649" name="Google Shape;649;p30"/>
          <p:cNvSpPr txBox="1"/>
          <p:nvPr>
            <p:ph idx="3" type="body"/>
          </p:nvPr>
        </p:nvSpPr>
        <p:spPr>
          <a:xfrm>
            <a:off x="4370119" y="1643279"/>
            <a:ext cx="4388177" cy="4003508"/>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20000"/>
              </a:lnSpc>
              <a:spcBef>
                <a:spcPts val="0"/>
              </a:spcBef>
              <a:spcAft>
                <a:spcPts val="0"/>
              </a:spcAft>
              <a:buClr>
                <a:srgbClr val="535353"/>
              </a:buClr>
              <a:buSzPct val="100000"/>
              <a:buNone/>
            </a:pPr>
            <a:r>
              <a:rPr lang="de-DE" sz="6400"/>
              <a:t>3. </a:t>
            </a:r>
            <a:r>
              <a:rPr b="1" lang="de-DE" sz="6400"/>
              <a:t>Transit through the port</a:t>
            </a:r>
            <a:endParaRPr/>
          </a:p>
          <a:p>
            <a:pPr indent="0" lvl="0" marL="0" rtl="0" algn="l">
              <a:lnSpc>
                <a:spcPct val="120000"/>
              </a:lnSpc>
              <a:spcBef>
                <a:spcPts val="0"/>
              </a:spcBef>
              <a:spcAft>
                <a:spcPts val="0"/>
              </a:spcAft>
              <a:buClr>
                <a:srgbClr val="535353"/>
              </a:buClr>
              <a:buSzPct val="100000"/>
              <a:buNone/>
            </a:pPr>
            <a:r>
              <a:rPr lang="de-DE" sz="6400"/>
              <a:t>In port you must advance slowly, without raising annoying waves for the boats moored. The allowed </a:t>
            </a:r>
            <a:r>
              <a:rPr b="1" lang="de-DE" sz="6400"/>
              <a:t>speed limit </a:t>
            </a:r>
            <a:r>
              <a:rPr lang="de-DE" sz="6400"/>
              <a:t>is set by the competent Maritime Authority by territory (usually 2 or 3 knots).</a:t>
            </a:r>
            <a:endParaRPr/>
          </a:p>
          <a:p>
            <a:pPr indent="0" lvl="0" marL="0" rtl="0" algn="l">
              <a:lnSpc>
                <a:spcPct val="120000"/>
              </a:lnSpc>
              <a:spcBef>
                <a:spcPts val="0"/>
              </a:spcBef>
              <a:spcAft>
                <a:spcPts val="0"/>
              </a:spcAft>
              <a:buClr>
                <a:srgbClr val="535353"/>
              </a:buClr>
              <a:buSzPct val="100000"/>
              <a:buNone/>
            </a:pPr>
            <a:r>
              <a:rPr lang="de-DE" sz="6400"/>
              <a:t>Inside ports and canals, you keep the starboard. It is very important to observe the movements and intentions of others, making sure that they do the same. If, for example, a boat is going to get in the way of our journey, we must immediately slow down and stop at a safe distance. If necessary, the audible warning device can be switched on during the manoeuvre to attract attention. </a:t>
            </a:r>
            <a:r>
              <a:rPr b="1" lang="de-DE" sz="6400"/>
              <a:t>Prudence</a:t>
            </a:r>
            <a:r>
              <a:rPr lang="de-DE" sz="6400"/>
              <a:t>, understanding, and mutual respect are never excessive in port.</a:t>
            </a:r>
            <a:br>
              <a:rPr lang="de-DE" sz="5600"/>
            </a:br>
            <a:endParaRPr/>
          </a:p>
        </p:txBody>
      </p:sp>
      <p:sp>
        <p:nvSpPr>
          <p:cNvPr id="650" name="Google Shape;650;p30"/>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651" name="Google Shape;651;p30"/>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52" name="Google Shape;652;p30"/>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erial view of a port&#10;&#10;Description automatically generated with low confidence" id="653" name="Google Shape;653;p30"/>
          <p:cNvPicPr preferRelativeResize="0"/>
          <p:nvPr/>
        </p:nvPicPr>
        <p:blipFill rotWithShape="1">
          <a:blip r:embed="rId5">
            <a:alphaModFix/>
          </a:blip>
          <a:srcRect b="0" l="0" r="0" t="0"/>
          <a:stretch/>
        </p:blipFill>
        <p:spPr>
          <a:xfrm>
            <a:off x="735999" y="1923895"/>
            <a:ext cx="3206609" cy="319235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31"/>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659" name="Google Shape;659;p31"/>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5. General safety requirements  </a:t>
            </a:r>
            <a:endParaRPr/>
          </a:p>
          <a:p>
            <a:pPr indent="0" lvl="0" marL="0" rtl="0" algn="l">
              <a:lnSpc>
                <a:spcPct val="90000"/>
              </a:lnSpc>
              <a:spcBef>
                <a:spcPts val="1000"/>
              </a:spcBef>
              <a:spcAft>
                <a:spcPts val="0"/>
              </a:spcAft>
              <a:buClr>
                <a:srgbClr val="45802F"/>
              </a:buClr>
              <a:buSzPts val="3200"/>
              <a:buNone/>
            </a:pPr>
            <a:r>
              <a:t/>
            </a:r>
            <a:endParaRPr/>
          </a:p>
        </p:txBody>
      </p:sp>
      <p:sp>
        <p:nvSpPr>
          <p:cNvPr id="660" name="Google Shape;660;p31"/>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Behavioural tips</a:t>
            </a:r>
            <a:endParaRPr sz="2800"/>
          </a:p>
        </p:txBody>
      </p:sp>
      <p:sp>
        <p:nvSpPr>
          <p:cNvPr id="661" name="Google Shape;661;p31"/>
          <p:cNvSpPr txBox="1"/>
          <p:nvPr>
            <p:ph idx="3" type="body"/>
          </p:nvPr>
        </p:nvSpPr>
        <p:spPr>
          <a:xfrm>
            <a:off x="736000" y="1613521"/>
            <a:ext cx="3360988" cy="3845106"/>
          </a:xfrm>
          <a:prstGeom prst="rect">
            <a:avLst/>
          </a:prstGeom>
          <a:noFill/>
          <a:ln>
            <a:noFill/>
          </a:ln>
        </p:spPr>
        <p:txBody>
          <a:bodyPr anchorCtr="0" anchor="t" bIns="45700" lIns="91425" spcFirstLastPara="1" rIns="91425" wrap="square" tIns="45700">
            <a:normAutofit/>
          </a:bodyPr>
          <a:lstStyle/>
          <a:p>
            <a:pPr indent="-190500" lvl="0" marL="342900" rtl="0" algn="l">
              <a:lnSpc>
                <a:spcPct val="100000"/>
              </a:lnSpc>
              <a:spcBef>
                <a:spcPts val="0"/>
              </a:spcBef>
              <a:spcAft>
                <a:spcPts val="0"/>
              </a:spcAft>
              <a:buClr>
                <a:srgbClr val="535353"/>
              </a:buClr>
              <a:buSzPts val="2400"/>
              <a:buFont typeface="Calibri"/>
              <a:buNone/>
            </a:pPr>
            <a:r>
              <a:t/>
            </a:r>
            <a:endParaRPr/>
          </a:p>
          <a:p>
            <a:pPr indent="-190500" lvl="0" marL="342900" rtl="0" algn="l">
              <a:lnSpc>
                <a:spcPct val="100000"/>
              </a:lnSpc>
              <a:spcBef>
                <a:spcPts val="0"/>
              </a:spcBef>
              <a:spcAft>
                <a:spcPts val="0"/>
              </a:spcAft>
              <a:buClr>
                <a:srgbClr val="535353"/>
              </a:buClr>
              <a:buSzPts val="2400"/>
              <a:buFont typeface="Calibri"/>
              <a:buNone/>
            </a:pPr>
            <a:r>
              <a:t/>
            </a:r>
            <a:endParaRPr/>
          </a:p>
        </p:txBody>
      </p:sp>
      <p:sp>
        <p:nvSpPr>
          <p:cNvPr id="662" name="Google Shape;662;p31"/>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663" name="Google Shape;663;p31"/>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64" name="Google Shape;664;p31"/>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665" name="Google Shape;665;p31"/>
          <p:cNvSpPr txBox="1"/>
          <p:nvPr/>
        </p:nvSpPr>
        <p:spPr>
          <a:xfrm>
            <a:off x="736000" y="1568700"/>
            <a:ext cx="3180600" cy="38850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chemeClr val="dk1"/>
              </a:buClr>
              <a:buSzPts val="1500"/>
              <a:buFont typeface="Calibri"/>
              <a:buNone/>
            </a:pPr>
            <a:r>
              <a:rPr b="0" i="0" lang="de-DE" sz="1600" u="none" cap="none" strike="noStrike">
                <a:solidFill>
                  <a:schemeClr val="dk1"/>
                </a:solidFill>
                <a:latin typeface="Calibri"/>
                <a:ea typeface="Calibri"/>
                <a:cs typeface="Calibri"/>
                <a:sym typeface="Calibri"/>
              </a:rPr>
              <a:t>4. </a:t>
            </a:r>
            <a:r>
              <a:rPr b="1" i="0" lang="de-DE" sz="1600" u="none" cap="none" strike="noStrike">
                <a:solidFill>
                  <a:schemeClr val="dk1"/>
                </a:solidFill>
                <a:latin typeface="Calibri"/>
                <a:ea typeface="Calibri"/>
                <a:cs typeface="Calibri"/>
                <a:sym typeface="Calibri"/>
              </a:rPr>
              <a:t>Boat leaving the port</a:t>
            </a:r>
            <a:endParaRPr sz="1500"/>
          </a:p>
          <a:p>
            <a:pPr indent="0" lvl="0" marL="0" marR="0" rtl="0" algn="l">
              <a:lnSpc>
                <a:spcPct val="120000"/>
              </a:lnSpc>
              <a:spcBef>
                <a:spcPts val="0"/>
              </a:spcBef>
              <a:spcAft>
                <a:spcPts val="0"/>
              </a:spcAft>
              <a:buClr>
                <a:schemeClr val="dk1"/>
              </a:buClr>
              <a:buSzPts val="1500"/>
              <a:buFont typeface="Calibri"/>
              <a:buNone/>
            </a:pPr>
            <a:r>
              <a:rPr b="0" i="0" lang="de-DE" sz="1600" u="none" cap="none" strike="noStrike">
                <a:solidFill>
                  <a:schemeClr val="dk1"/>
                </a:solidFill>
                <a:latin typeface="Calibri"/>
                <a:ea typeface="Calibri"/>
                <a:cs typeface="Calibri"/>
                <a:sym typeface="Calibri"/>
              </a:rPr>
              <a:t>Generally, outgoing units take precedence over incoming units.</a:t>
            </a:r>
            <a:endParaRPr sz="1500"/>
          </a:p>
          <a:p>
            <a:pPr indent="0" lvl="0" marL="0" marR="0" rtl="0" algn="l">
              <a:lnSpc>
                <a:spcPct val="120000"/>
              </a:lnSpc>
              <a:spcBef>
                <a:spcPts val="0"/>
              </a:spcBef>
              <a:spcAft>
                <a:spcPts val="0"/>
              </a:spcAft>
              <a:buClr>
                <a:schemeClr val="dk1"/>
              </a:buClr>
              <a:buSzPts val="1500"/>
              <a:buFont typeface="Calibri"/>
              <a:buNone/>
            </a:pPr>
            <a:r>
              <a:rPr b="0" i="0" lang="de-DE" sz="1600" u="none" cap="none" strike="noStrike">
                <a:solidFill>
                  <a:schemeClr val="dk1"/>
                </a:solidFill>
                <a:latin typeface="Calibri"/>
                <a:ea typeface="Calibri"/>
                <a:cs typeface="Calibri"/>
                <a:sym typeface="Calibri"/>
              </a:rPr>
              <a:t>Therefore, both inside and in the vicinity of the port, it is necessary not to hinder in any way the manoeuvres and the transit of large ships, from which it is obligatory to </a:t>
            </a:r>
            <a:r>
              <a:rPr b="1" i="0" lang="de-DE" sz="1600" u="none" cap="none" strike="noStrike">
                <a:solidFill>
                  <a:schemeClr val="dk1"/>
                </a:solidFill>
                <a:latin typeface="Calibri"/>
                <a:ea typeface="Calibri"/>
                <a:cs typeface="Calibri"/>
                <a:sym typeface="Calibri"/>
              </a:rPr>
              <a:t>keep a proper distance</a:t>
            </a:r>
            <a:r>
              <a:rPr b="0" i="0" lang="de-DE" sz="1600" u="none" cap="none" strike="noStrike">
                <a:solidFill>
                  <a:schemeClr val="dk1"/>
                </a:solidFill>
                <a:latin typeface="Calibri"/>
                <a:ea typeface="Calibri"/>
                <a:cs typeface="Calibri"/>
                <a:sym typeface="Calibri"/>
              </a:rPr>
              <a:t>.</a:t>
            </a:r>
            <a:endParaRPr sz="1500"/>
          </a:p>
          <a:p>
            <a:pPr indent="0" lvl="0" marL="0" marR="0" rtl="0" algn="l">
              <a:lnSpc>
                <a:spcPct val="120000"/>
              </a:lnSpc>
              <a:spcBef>
                <a:spcPts val="0"/>
              </a:spcBef>
              <a:spcAft>
                <a:spcPts val="0"/>
              </a:spcAft>
              <a:buClr>
                <a:schemeClr val="dk1"/>
              </a:buClr>
              <a:buSzPts val="1500"/>
              <a:buFont typeface="Calibri"/>
              <a:buNone/>
            </a:pPr>
            <a:r>
              <a:rPr b="0" i="0" lang="de-DE" sz="1600" u="none" cap="none" strike="noStrike">
                <a:solidFill>
                  <a:schemeClr val="dk1"/>
                </a:solidFill>
                <a:latin typeface="Calibri"/>
                <a:ea typeface="Calibri"/>
                <a:cs typeface="Calibri"/>
                <a:sym typeface="Calibri"/>
              </a:rPr>
              <a:t>Leaving the port you can pick up the fenders and put them in a locker or below deck so that they can not be an obstacle.</a:t>
            </a:r>
            <a:endParaRPr sz="1500"/>
          </a:p>
        </p:txBody>
      </p:sp>
      <p:pic>
        <p:nvPicPr>
          <p:cNvPr descr="A yellow boat in the water&#10;&#10;Description automatically generated with low confidence" id="666" name="Google Shape;666;p31"/>
          <p:cNvPicPr preferRelativeResize="0"/>
          <p:nvPr/>
        </p:nvPicPr>
        <p:blipFill rotWithShape="1">
          <a:blip r:embed="rId5">
            <a:alphaModFix/>
          </a:blip>
          <a:srcRect b="0" l="0" r="0" t="0"/>
          <a:stretch/>
        </p:blipFill>
        <p:spPr>
          <a:xfrm>
            <a:off x="4096989" y="1826725"/>
            <a:ext cx="4661308" cy="310078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103249b7cc7_0_35"/>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672" name="Google Shape;672;g103249b7cc7_0_35"/>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5. General safety requirements  </a:t>
            </a:r>
            <a:endParaRPr/>
          </a:p>
          <a:p>
            <a:pPr indent="0" lvl="0" marL="0" rtl="0" algn="l">
              <a:lnSpc>
                <a:spcPct val="90000"/>
              </a:lnSpc>
              <a:spcBef>
                <a:spcPts val="1000"/>
              </a:spcBef>
              <a:spcAft>
                <a:spcPts val="0"/>
              </a:spcAft>
              <a:buClr>
                <a:srgbClr val="45802F"/>
              </a:buClr>
              <a:buSzPts val="3200"/>
              <a:buNone/>
            </a:pPr>
            <a:r>
              <a:t/>
            </a:r>
            <a:endParaRPr/>
          </a:p>
        </p:txBody>
      </p:sp>
      <p:sp>
        <p:nvSpPr>
          <p:cNvPr id="673" name="Google Shape;673;g103249b7cc7_0_35"/>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European Union Regulation</a:t>
            </a:r>
            <a:endParaRPr sz="2800"/>
          </a:p>
        </p:txBody>
      </p:sp>
      <p:sp>
        <p:nvSpPr>
          <p:cNvPr id="674" name="Google Shape;674;g103249b7cc7_0_35"/>
          <p:cNvSpPr txBox="1"/>
          <p:nvPr>
            <p:ph idx="3" type="body"/>
          </p:nvPr>
        </p:nvSpPr>
        <p:spPr>
          <a:xfrm>
            <a:off x="736000" y="1613521"/>
            <a:ext cx="3360900" cy="3845100"/>
          </a:xfrm>
          <a:prstGeom prst="rect">
            <a:avLst/>
          </a:prstGeom>
          <a:noFill/>
          <a:ln>
            <a:noFill/>
          </a:ln>
        </p:spPr>
        <p:txBody>
          <a:bodyPr anchorCtr="0" anchor="t" bIns="45700" lIns="91425" spcFirstLastPara="1" rIns="91425" wrap="square" tIns="45700">
            <a:normAutofit/>
          </a:bodyPr>
          <a:lstStyle/>
          <a:p>
            <a:pPr indent="-190500" lvl="0" marL="342900" rtl="0" algn="l">
              <a:lnSpc>
                <a:spcPct val="100000"/>
              </a:lnSpc>
              <a:spcBef>
                <a:spcPts val="0"/>
              </a:spcBef>
              <a:spcAft>
                <a:spcPts val="0"/>
              </a:spcAft>
              <a:buClr>
                <a:srgbClr val="535353"/>
              </a:buClr>
              <a:buSzPts val="2400"/>
              <a:buFont typeface="Calibri"/>
              <a:buNone/>
            </a:pPr>
            <a:r>
              <a:t/>
            </a:r>
            <a:endParaRPr/>
          </a:p>
          <a:p>
            <a:pPr indent="-190500" lvl="0" marL="342900" rtl="0" algn="l">
              <a:lnSpc>
                <a:spcPct val="100000"/>
              </a:lnSpc>
              <a:spcBef>
                <a:spcPts val="0"/>
              </a:spcBef>
              <a:spcAft>
                <a:spcPts val="0"/>
              </a:spcAft>
              <a:buClr>
                <a:srgbClr val="535353"/>
              </a:buClr>
              <a:buSzPts val="2400"/>
              <a:buFont typeface="Calibri"/>
              <a:buNone/>
            </a:pPr>
            <a:r>
              <a:t/>
            </a:r>
            <a:endParaRPr/>
          </a:p>
        </p:txBody>
      </p:sp>
      <p:sp>
        <p:nvSpPr>
          <p:cNvPr id="675" name="Google Shape;675;g103249b7cc7_0_35"/>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676" name="Google Shape;676;g103249b7cc7_0_35"/>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77" name="Google Shape;677;g103249b7cc7_0_35"/>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678" name="Google Shape;678;g103249b7cc7_0_35"/>
          <p:cNvSpPr txBox="1"/>
          <p:nvPr/>
        </p:nvSpPr>
        <p:spPr>
          <a:xfrm>
            <a:off x="736350" y="1817163"/>
            <a:ext cx="7671300" cy="29862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chemeClr val="dk1"/>
              </a:buClr>
              <a:buSzPts val="1500"/>
              <a:buFont typeface="Calibri"/>
              <a:buNone/>
            </a:pPr>
            <a:r>
              <a:rPr lang="de-DE" sz="2000">
                <a:latin typeface="Calibri"/>
                <a:ea typeface="Calibri"/>
                <a:cs typeface="Calibri"/>
                <a:sym typeface="Calibri"/>
              </a:rPr>
              <a:t>At EU level the </a:t>
            </a:r>
            <a:r>
              <a:rPr i="1" lang="de-DE" sz="2000" u="sng">
                <a:solidFill>
                  <a:schemeClr val="hlink"/>
                </a:solidFill>
                <a:latin typeface="Calibri"/>
                <a:ea typeface="Calibri"/>
                <a:cs typeface="Calibri"/>
                <a:sym typeface="Calibri"/>
                <a:hlinkClick r:id="rId5"/>
              </a:rPr>
              <a:t>Regulation (EU) 2017/352 of the European Parliament and the Council of Ministers establishing a framework for the provision of port services and common rules on the financial transparency of ports</a:t>
            </a:r>
            <a:r>
              <a:rPr i="1" lang="de-DE" sz="2000">
                <a:latin typeface="Calibri"/>
                <a:ea typeface="Calibri"/>
                <a:cs typeface="Calibri"/>
                <a:sym typeface="Calibri"/>
              </a:rPr>
              <a:t> </a:t>
            </a:r>
            <a:r>
              <a:rPr lang="de-DE" sz="2000">
                <a:latin typeface="Calibri"/>
                <a:ea typeface="Calibri"/>
                <a:cs typeface="Calibri"/>
                <a:sym typeface="Calibri"/>
              </a:rPr>
              <a:t>defines the conditions under which the freedom to provide port services applies; for instance the type of </a:t>
            </a:r>
            <a:r>
              <a:rPr b="1" lang="de-DE" sz="2000">
                <a:latin typeface="Calibri"/>
                <a:ea typeface="Calibri"/>
                <a:cs typeface="Calibri"/>
                <a:sym typeface="Calibri"/>
              </a:rPr>
              <a:t>minimum requirements that can be imposed for safety or environmental purposes</a:t>
            </a:r>
            <a:r>
              <a:rPr lang="de-DE" sz="2000">
                <a:latin typeface="Calibri"/>
                <a:ea typeface="Calibri"/>
                <a:cs typeface="Calibri"/>
                <a:sym typeface="Calibri"/>
              </a:rPr>
              <a:t>, the circumstances in which the number of operators can be limited and the procedure to select the operators in such cases</a:t>
            </a:r>
            <a:endParaRPr sz="20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32"/>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684" name="Google Shape;684;p32"/>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5. General safety requirements  </a:t>
            </a:r>
            <a:endParaRPr/>
          </a:p>
        </p:txBody>
      </p:sp>
      <p:sp>
        <p:nvSpPr>
          <p:cNvPr id="685" name="Google Shape;685;p32"/>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Useful tips</a:t>
            </a:r>
            <a:endParaRPr sz="2800"/>
          </a:p>
        </p:txBody>
      </p:sp>
      <p:sp>
        <p:nvSpPr>
          <p:cNvPr id="686" name="Google Shape;686;p32"/>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687" name="Google Shape;687;p32"/>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88" name="Google Shape;688;p32"/>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grpSp>
        <p:nvGrpSpPr>
          <p:cNvPr id="689" name="Google Shape;689;p32"/>
          <p:cNvGrpSpPr/>
          <p:nvPr/>
        </p:nvGrpSpPr>
        <p:grpSpPr>
          <a:xfrm>
            <a:off x="735999" y="1661022"/>
            <a:ext cx="4293201" cy="3680974"/>
            <a:chOff x="0" y="0"/>
            <a:chExt cx="4293201" cy="3680974"/>
          </a:xfrm>
        </p:grpSpPr>
        <p:sp>
          <p:nvSpPr>
            <p:cNvPr id="690" name="Google Shape;690;p32"/>
            <p:cNvSpPr/>
            <p:nvPr/>
          </p:nvSpPr>
          <p:spPr>
            <a:xfrm>
              <a:off x="0" y="44328"/>
              <a:ext cx="4293201" cy="926021"/>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2"/>
            <p:cNvSpPr/>
            <p:nvPr/>
          </p:nvSpPr>
          <p:spPr>
            <a:xfrm>
              <a:off x="328141" y="170376"/>
              <a:ext cx="597203" cy="596620"/>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2"/>
            <p:cNvSpPr/>
            <p:nvPr/>
          </p:nvSpPr>
          <p:spPr>
            <a:xfrm>
              <a:off x="1182191" y="0"/>
              <a:ext cx="3111009" cy="108582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2"/>
            <p:cNvSpPr txBox="1"/>
            <p:nvPr/>
          </p:nvSpPr>
          <p:spPr>
            <a:xfrm>
              <a:off x="1182191" y="0"/>
              <a:ext cx="3111009" cy="1085824"/>
            </a:xfrm>
            <a:prstGeom prst="rect">
              <a:avLst/>
            </a:prstGeom>
            <a:noFill/>
            <a:ln>
              <a:noFill/>
            </a:ln>
          </p:spPr>
          <p:txBody>
            <a:bodyPr anchorCtr="0" anchor="ctr" bIns="114900" lIns="114900" spcFirstLastPara="1" rIns="114900" wrap="square" tIns="114900">
              <a:noAutofit/>
            </a:bodyPr>
            <a:lstStyle/>
            <a:p>
              <a:pPr indent="0" lvl="0" marL="0" marR="0" rtl="0" algn="l">
                <a:lnSpc>
                  <a:spcPct val="100000"/>
                </a:lnSpc>
                <a:spcBef>
                  <a:spcPts val="0"/>
                </a:spcBef>
                <a:spcAft>
                  <a:spcPts val="0"/>
                </a:spcAft>
                <a:buClr>
                  <a:schemeClr val="dk1"/>
                </a:buClr>
                <a:buSzPts val="1500"/>
                <a:buFont typeface="Calibri"/>
                <a:buNone/>
              </a:pPr>
              <a:r>
                <a:rPr b="0" i="0" lang="de-DE" sz="1500" u="none" cap="none" strike="noStrike">
                  <a:solidFill>
                    <a:schemeClr val="dk1"/>
                  </a:solidFill>
                  <a:latin typeface="Calibri"/>
                  <a:ea typeface="Calibri"/>
                  <a:cs typeface="Calibri"/>
                  <a:sym typeface="Calibri"/>
                </a:rPr>
                <a:t>Pay attention to the weather forecast, take into account </a:t>
              </a:r>
              <a:r>
                <a:rPr b="1" i="0" lang="de-DE" sz="1500" u="none" cap="none" strike="noStrike">
                  <a:solidFill>
                    <a:schemeClr val="dk1"/>
                  </a:solidFill>
                  <a:latin typeface="Calibri"/>
                  <a:ea typeface="Calibri"/>
                  <a:cs typeface="Calibri"/>
                  <a:sym typeface="Calibri"/>
                </a:rPr>
                <a:t>winds and sea conditions</a:t>
              </a:r>
              <a:endParaRPr b="0" i="0" sz="1500" u="none" cap="none" strike="noStrike">
                <a:solidFill>
                  <a:schemeClr val="dk1"/>
                </a:solidFill>
                <a:latin typeface="Calibri"/>
                <a:ea typeface="Calibri"/>
                <a:cs typeface="Calibri"/>
                <a:sym typeface="Calibri"/>
              </a:endParaRPr>
            </a:p>
          </p:txBody>
        </p:sp>
        <p:sp>
          <p:nvSpPr>
            <p:cNvPr id="694" name="Google Shape;694;p32"/>
            <p:cNvSpPr/>
            <p:nvPr/>
          </p:nvSpPr>
          <p:spPr>
            <a:xfrm>
              <a:off x="0" y="1304963"/>
              <a:ext cx="4293201" cy="926021"/>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2"/>
            <p:cNvSpPr/>
            <p:nvPr/>
          </p:nvSpPr>
          <p:spPr>
            <a:xfrm>
              <a:off x="328141" y="1469666"/>
              <a:ext cx="597203" cy="596620"/>
            </a:xfrm>
            <a:prstGeom prst="rect">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2"/>
            <p:cNvSpPr/>
            <p:nvPr/>
          </p:nvSpPr>
          <p:spPr>
            <a:xfrm>
              <a:off x="1241130" y="1225070"/>
              <a:ext cx="2941713" cy="108582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2"/>
            <p:cNvSpPr txBox="1"/>
            <p:nvPr/>
          </p:nvSpPr>
          <p:spPr>
            <a:xfrm>
              <a:off x="1241130" y="1225070"/>
              <a:ext cx="2941713" cy="1085824"/>
            </a:xfrm>
            <a:prstGeom prst="rect">
              <a:avLst/>
            </a:prstGeom>
            <a:noFill/>
            <a:ln>
              <a:noFill/>
            </a:ln>
          </p:spPr>
          <p:txBody>
            <a:bodyPr anchorCtr="0" anchor="ctr" bIns="114900" lIns="114900" spcFirstLastPara="1" rIns="114900" wrap="square" tIns="114900">
              <a:noAutofit/>
            </a:bodyPr>
            <a:lstStyle/>
            <a:p>
              <a:pPr indent="0" lvl="0" marL="0" marR="0" rtl="0" algn="l">
                <a:lnSpc>
                  <a:spcPct val="100000"/>
                </a:lnSpc>
                <a:spcBef>
                  <a:spcPts val="0"/>
                </a:spcBef>
                <a:spcAft>
                  <a:spcPts val="0"/>
                </a:spcAft>
                <a:buClr>
                  <a:schemeClr val="dk1"/>
                </a:buClr>
                <a:buSzPts val="1500"/>
                <a:buFont typeface="Calibri"/>
                <a:buNone/>
              </a:pPr>
              <a:r>
                <a:rPr b="0" i="0" lang="de-DE" sz="1500" u="none" cap="none" strike="noStrike">
                  <a:solidFill>
                    <a:schemeClr val="dk1"/>
                  </a:solidFill>
                  <a:latin typeface="Calibri"/>
                  <a:ea typeface="Calibri"/>
                  <a:cs typeface="Calibri"/>
                  <a:sym typeface="Calibri"/>
                </a:rPr>
                <a:t>Plan the sea route carefully, and in due time</a:t>
              </a:r>
              <a:endParaRPr b="0" i="0" sz="1500" u="none" cap="none" strike="noStrike">
                <a:solidFill>
                  <a:schemeClr val="dk1"/>
                </a:solidFill>
                <a:latin typeface="Calibri"/>
                <a:ea typeface="Calibri"/>
                <a:cs typeface="Calibri"/>
                <a:sym typeface="Calibri"/>
              </a:endParaRPr>
            </a:p>
          </p:txBody>
        </p:sp>
        <p:sp>
          <p:nvSpPr>
            <p:cNvPr id="698" name="Google Shape;698;p32"/>
            <p:cNvSpPr/>
            <p:nvPr/>
          </p:nvSpPr>
          <p:spPr>
            <a:xfrm>
              <a:off x="0" y="2562487"/>
              <a:ext cx="4293201" cy="1085824"/>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2"/>
            <p:cNvSpPr/>
            <p:nvPr/>
          </p:nvSpPr>
          <p:spPr>
            <a:xfrm>
              <a:off x="328461" y="2775068"/>
              <a:ext cx="597203" cy="596620"/>
            </a:xfrm>
            <a:prstGeom prst="rect">
              <a:avLst/>
            </a:prstGeom>
            <a:blipFill rotWithShape="1">
              <a:blip r:embed="rId7">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2"/>
            <p:cNvSpPr/>
            <p:nvPr/>
          </p:nvSpPr>
          <p:spPr>
            <a:xfrm>
              <a:off x="1254127" y="2595150"/>
              <a:ext cx="2941713" cy="108582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2"/>
            <p:cNvSpPr txBox="1"/>
            <p:nvPr/>
          </p:nvSpPr>
          <p:spPr>
            <a:xfrm>
              <a:off x="1254127" y="2595150"/>
              <a:ext cx="2941713" cy="1085824"/>
            </a:xfrm>
            <a:prstGeom prst="rect">
              <a:avLst/>
            </a:prstGeom>
            <a:noFill/>
            <a:ln>
              <a:noFill/>
            </a:ln>
          </p:spPr>
          <p:txBody>
            <a:bodyPr anchorCtr="0" anchor="ctr" bIns="114900" lIns="114900" spcFirstLastPara="1" rIns="114900" wrap="square" tIns="114900">
              <a:noAutofit/>
            </a:bodyPr>
            <a:lstStyle/>
            <a:p>
              <a:pPr indent="0" lvl="0" marL="0" marR="0" rtl="0" algn="l">
                <a:lnSpc>
                  <a:spcPct val="100000"/>
                </a:lnSpc>
                <a:spcBef>
                  <a:spcPts val="0"/>
                </a:spcBef>
                <a:spcAft>
                  <a:spcPts val="0"/>
                </a:spcAft>
                <a:buClr>
                  <a:schemeClr val="dk1"/>
                </a:buClr>
                <a:buSzPts val="1600"/>
                <a:buFont typeface="Calibri"/>
                <a:buNone/>
              </a:pPr>
              <a:r>
                <a:rPr b="0" i="0" lang="de-DE" sz="1600" u="none" cap="none" strike="noStrike">
                  <a:solidFill>
                    <a:schemeClr val="dk1"/>
                  </a:solidFill>
                  <a:latin typeface="Calibri"/>
                  <a:ea typeface="Calibri"/>
                  <a:cs typeface="Calibri"/>
                  <a:sym typeface="Calibri"/>
                </a:rPr>
                <a:t>Make sure boat </a:t>
              </a:r>
              <a:r>
                <a:rPr b="1" i="0" lang="de-DE" sz="1600" u="none" cap="none" strike="noStrike">
                  <a:solidFill>
                    <a:schemeClr val="dk1"/>
                  </a:solidFill>
                  <a:latin typeface="Calibri"/>
                  <a:ea typeface="Calibri"/>
                  <a:cs typeface="Calibri"/>
                  <a:sym typeface="Calibri"/>
                </a:rPr>
                <a:t>safety tools</a:t>
              </a:r>
              <a:r>
                <a:rPr b="0" i="0" lang="de-DE" sz="1600" u="none" cap="none" strike="noStrike">
                  <a:solidFill>
                    <a:schemeClr val="dk1"/>
                  </a:solidFill>
                  <a:latin typeface="Calibri"/>
                  <a:ea typeface="Calibri"/>
                  <a:cs typeface="Calibri"/>
                  <a:sym typeface="Calibri"/>
                </a:rPr>
                <a:t> (visual/sound signalling devices, towable/waerable flotation devices, axe, ..) work correctly</a:t>
              </a:r>
              <a:endParaRPr b="0" i="0" sz="1600" u="none" cap="none" strike="noStrike">
                <a:solidFill>
                  <a:schemeClr val="dk1"/>
                </a:solidFill>
                <a:latin typeface="Calibri"/>
                <a:ea typeface="Calibri"/>
                <a:cs typeface="Calibri"/>
                <a:sym typeface="Calibri"/>
              </a:endParaRPr>
            </a:p>
          </p:txBody>
        </p:sp>
      </p:grpSp>
      <p:pic>
        <p:nvPicPr>
          <p:cNvPr descr="Diagram&#10;&#10;Description automatically generated" id="702" name="Google Shape;702;p32"/>
          <p:cNvPicPr preferRelativeResize="0"/>
          <p:nvPr/>
        </p:nvPicPr>
        <p:blipFill rotWithShape="1">
          <a:blip r:embed="rId8">
            <a:alphaModFix/>
          </a:blip>
          <a:srcRect b="0" l="0" r="0" t="0"/>
          <a:stretch/>
        </p:blipFill>
        <p:spPr>
          <a:xfrm>
            <a:off x="5039780" y="2012223"/>
            <a:ext cx="3928761" cy="2209929"/>
          </a:xfrm>
          <a:prstGeom prst="rect">
            <a:avLst/>
          </a:prstGeom>
          <a:noFill/>
          <a:ln>
            <a:noFill/>
          </a:ln>
        </p:spPr>
      </p:pic>
      <p:sp>
        <p:nvSpPr>
          <p:cNvPr id="703" name="Google Shape;703;p32"/>
          <p:cNvSpPr txBox="1"/>
          <p:nvPr/>
        </p:nvSpPr>
        <p:spPr>
          <a:xfrm>
            <a:off x="5938218" y="4503002"/>
            <a:ext cx="32384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de-DE" sz="1800" u="none" cap="none" strike="noStrike">
                <a:solidFill>
                  <a:schemeClr val="dk1"/>
                </a:solidFill>
                <a:latin typeface="Calibri"/>
                <a:ea typeface="Calibri"/>
                <a:cs typeface="Calibri"/>
                <a:sym typeface="Calibri"/>
              </a:rPr>
              <a:t>Check this </a:t>
            </a:r>
            <a:r>
              <a:rPr b="0" i="0" lang="de-DE" sz="1800" u="sng" cap="none" strike="noStrike">
                <a:solidFill>
                  <a:schemeClr val="dk1"/>
                </a:solidFill>
                <a:latin typeface="Calibri"/>
                <a:ea typeface="Calibri"/>
                <a:cs typeface="Calibri"/>
                <a:sym typeface="Calibri"/>
                <a:hlinkClick r:id="rId9">
                  <a:extLst>
                    <a:ext uri="{A12FA001-AC4F-418D-AE19-62706E023703}">
                      <ahyp:hlinkClr val="tx"/>
                    </a:ext>
                  </a:extLst>
                </a:hlinkClick>
              </a:rPr>
              <a:t>video</a:t>
            </a:r>
            <a:r>
              <a:rPr b="0" i="0" lang="de-DE" sz="1800" u="none" cap="none" strike="noStrike">
                <a:solidFill>
                  <a:schemeClr val="dk1"/>
                </a:solidFill>
                <a:latin typeface="Calibri"/>
                <a:ea typeface="Calibri"/>
                <a:cs typeface="Calibri"/>
                <a:sym typeface="Calibri"/>
              </a:rPr>
              <a:t> out!</a:t>
            </a:r>
            <a:endParaRPr/>
          </a:p>
        </p:txBody>
      </p:sp>
      <p:pic>
        <p:nvPicPr>
          <p:cNvPr descr="Back outline" id="704" name="Google Shape;704;p32"/>
          <p:cNvPicPr preferRelativeResize="0"/>
          <p:nvPr/>
        </p:nvPicPr>
        <p:blipFill rotWithShape="1">
          <a:blip r:embed="rId10">
            <a:alphaModFix/>
          </a:blip>
          <a:srcRect b="0" l="0" r="0" t="0"/>
          <a:stretch/>
        </p:blipFill>
        <p:spPr>
          <a:xfrm>
            <a:off x="5039780" y="4333507"/>
            <a:ext cx="759496" cy="75949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33"/>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710" name="Google Shape;710;p33"/>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In conclusion</a:t>
            </a:r>
            <a:endParaRPr/>
          </a:p>
        </p:txBody>
      </p:sp>
      <p:sp>
        <p:nvSpPr>
          <p:cNvPr id="711" name="Google Shape;711;p33"/>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Summary of the contents </a:t>
            </a:r>
            <a:endParaRPr/>
          </a:p>
        </p:txBody>
      </p:sp>
      <p:sp>
        <p:nvSpPr>
          <p:cNvPr id="712" name="Google Shape;712;p33"/>
          <p:cNvSpPr txBox="1"/>
          <p:nvPr>
            <p:ph idx="3" type="body"/>
          </p:nvPr>
        </p:nvSpPr>
        <p:spPr>
          <a:xfrm>
            <a:off x="735996" y="1534465"/>
            <a:ext cx="2969105" cy="4239462"/>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b="1"/>
          </a:p>
          <a:p>
            <a:pPr indent="0" lvl="0" marL="0" rtl="0" algn="ctr">
              <a:spcBef>
                <a:spcPts val="0"/>
              </a:spcBef>
              <a:spcAft>
                <a:spcPts val="0"/>
              </a:spcAft>
              <a:buNone/>
            </a:pPr>
            <a:r>
              <a:t/>
            </a:r>
            <a:endParaRPr b="1"/>
          </a:p>
          <a:p>
            <a:pPr indent="0" lvl="0" marL="0" rtl="0" algn="ctr">
              <a:spcBef>
                <a:spcPts val="0"/>
              </a:spcBef>
              <a:spcAft>
                <a:spcPts val="0"/>
              </a:spcAft>
              <a:buClr>
                <a:srgbClr val="535353"/>
              </a:buClr>
              <a:buSzPts val="2400"/>
              <a:buFont typeface="Arial"/>
              <a:buNone/>
            </a:pPr>
            <a:r>
              <a:rPr b="1" lang="de-DE"/>
              <a:t>This is the end of Module 12. </a:t>
            </a:r>
            <a:endParaRPr b="1"/>
          </a:p>
          <a:p>
            <a:pPr indent="0" lvl="0" marL="0" rtl="0" algn="ctr">
              <a:spcBef>
                <a:spcPts val="0"/>
              </a:spcBef>
              <a:spcAft>
                <a:spcPts val="0"/>
              </a:spcAft>
              <a:buClr>
                <a:srgbClr val="535353"/>
              </a:buClr>
              <a:buSzPts val="2400"/>
              <a:buFont typeface="Arial"/>
              <a:buNone/>
            </a:pPr>
            <a:r>
              <a:t/>
            </a:r>
            <a:endParaRPr/>
          </a:p>
          <a:p>
            <a:pPr indent="0" lvl="0" marL="0" rtl="0" algn="ctr">
              <a:spcBef>
                <a:spcPts val="0"/>
              </a:spcBef>
              <a:spcAft>
                <a:spcPts val="0"/>
              </a:spcAft>
              <a:buClr>
                <a:srgbClr val="535353"/>
              </a:buClr>
              <a:buSzPts val="2400"/>
              <a:buFont typeface="Arial"/>
              <a:buNone/>
            </a:pPr>
            <a:r>
              <a:rPr lang="de-DE"/>
              <a:t>Now take your time to complete the evaluation test concerned. </a:t>
            </a:r>
            <a:endParaRPr/>
          </a:p>
        </p:txBody>
      </p:sp>
      <p:sp>
        <p:nvSpPr>
          <p:cNvPr id="713" name="Google Shape;713;p33"/>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714" name="Google Shape;714;p33"/>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715" name="Google Shape;715;p33"/>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id="716" name="Google Shape;716;p33"/>
          <p:cNvPicPr preferRelativeResize="0"/>
          <p:nvPr/>
        </p:nvPicPr>
        <p:blipFill rotWithShape="1">
          <a:blip r:embed="rId5">
            <a:alphaModFix/>
          </a:blip>
          <a:srcRect b="0" l="0" r="0" t="0"/>
          <a:stretch/>
        </p:blipFill>
        <p:spPr>
          <a:xfrm>
            <a:off x="3957846" y="2144054"/>
            <a:ext cx="4936707" cy="256252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103249b7cc7_0_23"/>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722" name="Google Shape;722;g103249b7cc7_0_23"/>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Bibliography </a:t>
            </a:r>
            <a:endParaRPr/>
          </a:p>
        </p:txBody>
      </p:sp>
      <p:sp>
        <p:nvSpPr>
          <p:cNvPr id="723" name="Google Shape;723;g103249b7cc7_0_23"/>
          <p:cNvSpPr txBox="1"/>
          <p:nvPr>
            <p:ph idx="3" type="body"/>
          </p:nvPr>
        </p:nvSpPr>
        <p:spPr>
          <a:xfrm>
            <a:off x="736006" y="1643013"/>
            <a:ext cx="7671300" cy="4239600"/>
          </a:xfrm>
          <a:prstGeom prst="rect">
            <a:avLst/>
          </a:prstGeom>
          <a:noFill/>
          <a:ln>
            <a:noFill/>
          </a:ln>
        </p:spPr>
        <p:txBody>
          <a:bodyPr anchorCtr="0" anchor="t" bIns="45700" lIns="91425" spcFirstLastPara="1" rIns="91425" wrap="square" tIns="45700">
            <a:normAutofit lnSpcReduction="20000"/>
          </a:bodyPr>
          <a:lstStyle/>
          <a:p>
            <a:pPr indent="-342900" lvl="0" marL="457200" rtl="0" algn="l">
              <a:spcBef>
                <a:spcPts val="0"/>
              </a:spcBef>
              <a:spcAft>
                <a:spcPts val="0"/>
              </a:spcAft>
              <a:buSzPts val="1800"/>
              <a:buChar char="•"/>
            </a:pPr>
            <a:r>
              <a:rPr i="1" lang="de-DE" sz="1800"/>
              <a:t>European seaports in the Early Modern Age: concepts, methodology and models of analysis, </a:t>
            </a:r>
            <a:r>
              <a:rPr lang="de-DE" sz="1800"/>
              <a:t>Amélia Polónia, Cahiers de la Mediterranèe, 2010.</a:t>
            </a:r>
            <a:endParaRPr sz="1800"/>
          </a:p>
          <a:p>
            <a:pPr indent="-342900" lvl="0" marL="457200" rtl="0" algn="l">
              <a:spcBef>
                <a:spcPts val="0"/>
              </a:spcBef>
              <a:spcAft>
                <a:spcPts val="0"/>
              </a:spcAft>
              <a:buSzPts val="1800"/>
              <a:buChar char="•"/>
            </a:pPr>
            <a:r>
              <a:rPr i="1" lang="de-DE" sz="1800"/>
              <a:t>The State of the World’s Beaches</a:t>
            </a:r>
            <a:r>
              <a:rPr lang="de-DE" sz="1800"/>
              <a:t>, Arjen Luijendijk, Gerben Hagenaars, Roshanka Ranasinghe, Fedor Baart, Gennadii Donchyts &amp; Stefan Aarninkhof, Nature, 2018</a:t>
            </a:r>
            <a:endParaRPr sz="1800"/>
          </a:p>
          <a:p>
            <a:pPr indent="-342900" lvl="0" marL="457200" rtl="0" algn="l">
              <a:spcBef>
                <a:spcPts val="0"/>
              </a:spcBef>
              <a:spcAft>
                <a:spcPts val="0"/>
              </a:spcAft>
              <a:buSzPts val="1800"/>
              <a:buChar char="•"/>
            </a:pPr>
            <a:r>
              <a:rPr i="1" lang="de-DE" sz="1800"/>
              <a:t>Regulation (EU) 2017/352 of the European Parliament and the Council of Ministers establishing a framework for the provision of port services and common rules on the financial transparency of ports.</a:t>
            </a:r>
            <a:endParaRPr i="1" sz="1800"/>
          </a:p>
          <a:p>
            <a:pPr indent="-342900" lvl="0" marL="457200" rtl="0" algn="l">
              <a:spcBef>
                <a:spcPts val="0"/>
              </a:spcBef>
              <a:spcAft>
                <a:spcPts val="0"/>
              </a:spcAft>
              <a:buSzPts val="1800"/>
              <a:buChar char="•"/>
            </a:pPr>
            <a:r>
              <a:rPr lang="de-DE" sz="1800" u="sng">
                <a:solidFill>
                  <a:schemeClr val="hlink"/>
                </a:solidFill>
                <a:hlinkClick r:id="rId3"/>
              </a:rPr>
              <a:t>https://transport.ec.europa.eu/transport-modes/maritime/ports_en</a:t>
            </a:r>
            <a:endParaRPr sz="1800"/>
          </a:p>
          <a:p>
            <a:pPr indent="-342900" lvl="0" marL="457200" rtl="0" algn="l">
              <a:spcBef>
                <a:spcPts val="0"/>
              </a:spcBef>
              <a:spcAft>
                <a:spcPts val="0"/>
              </a:spcAft>
              <a:buSzPts val="1800"/>
              <a:buChar char="•"/>
            </a:pPr>
            <a:r>
              <a:rPr lang="de-DE" sz="1800" u="sng">
                <a:solidFill>
                  <a:schemeClr val="hlink"/>
                </a:solidFill>
                <a:hlinkClick r:id="rId4"/>
              </a:rPr>
              <a:t>https://ec.europa.eu/competition/state_aid/modernisation/grid_ports_en.pdf</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b="1" lang="de-DE" sz="1800"/>
              <a:t>Compulsory reading:</a:t>
            </a:r>
            <a:endParaRPr b="1" sz="1800"/>
          </a:p>
          <a:p>
            <a:pPr indent="-342900" lvl="0" marL="457200" rtl="0" algn="l">
              <a:spcBef>
                <a:spcPts val="0"/>
              </a:spcBef>
              <a:spcAft>
                <a:spcPts val="0"/>
              </a:spcAft>
              <a:buSzPts val="1800"/>
              <a:buChar char="•"/>
            </a:pPr>
            <a:r>
              <a:rPr i="1" lang="de-DE" sz="1800"/>
              <a:t>Living with Coastal Erosion in Europe</a:t>
            </a:r>
            <a:r>
              <a:rPr lang="de-DE" sz="1800"/>
              <a:t>, EC - DG ENV study, 2004</a:t>
            </a:r>
            <a:endParaRPr sz="1800"/>
          </a:p>
          <a:p>
            <a:pPr indent="-342900" lvl="0" marL="457200" rtl="0" algn="l">
              <a:spcBef>
                <a:spcPts val="0"/>
              </a:spcBef>
              <a:spcAft>
                <a:spcPts val="0"/>
              </a:spcAft>
              <a:buSzPts val="1800"/>
              <a:buChar char="•"/>
            </a:pPr>
            <a:r>
              <a:rPr i="1" lang="de-DE" sz="1800"/>
              <a:t>Study on differentiated port infrastructure charges to promote environmentally friendly maritime transport activities and sustainable transportation</a:t>
            </a:r>
            <a:r>
              <a:rPr lang="de-DE" sz="1800"/>
              <a:t>, Cogea and European Commission, 2017. </a:t>
            </a:r>
            <a:endParaRPr sz="1800"/>
          </a:p>
          <a:p>
            <a:pPr indent="0" lvl="0" marL="457200" rtl="0" algn="l">
              <a:spcBef>
                <a:spcPts val="0"/>
              </a:spcBef>
              <a:spcAft>
                <a:spcPts val="0"/>
              </a:spcAft>
              <a:buNone/>
            </a:pPr>
            <a:r>
              <a:t/>
            </a:r>
            <a:endParaRPr sz="1800"/>
          </a:p>
        </p:txBody>
      </p:sp>
      <p:sp>
        <p:nvSpPr>
          <p:cNvPr id="724" name="Google Shape;724;g103249b7cc7_0_23"/>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725" name="Google Shape;725;g103249b7cc7_0_23"/>
          <p:cNvPicPr preferRelativeResize="0"/>
          <p:nvPr/>
        </p:nvPicPr>
        <p:blipFill rotWithShape="1">
          <a:blip r:embed="rId5">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726" name="Google Shape;726;g103249b7cc7_0_23"/>
          <p:cNvPicPr preferRelativeResize="0"/>
          <p:nvPr/>
        </p:nvPicPr>
        <p:blipFill rotWithShape="1">
          <a:blip r:embed="rId6">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34"/>
          <p:cNvSpPr txBox="1"/>
          <p:nvPr>
            <p:ph idx="1" type="body"/>
          </p:nvPr>
        </p:nvSpPr>
        <p:spPr>
          <a:xfrm>
            <a:off x="731537" y="1991455"/>
            <a:ext cx="4473000" cy="525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45802F"/>
              </a:buClr>
              <a:buSzPts val="3200"/>
              <a:buNone/>
            </a:pPr>
            <a:r>
              <a:rPr lang="de-DE"/>
              <a:t>THANK YOU!</a:t>
            </a:r>
            <a:endParaRPr/>
          </a:p>
        </p:txBody>
      </p:sp>
      <p:sp>
        <p:nvSpPr>
          <p:cNvPr id="733" name="Google Shape;733;p34"/>
          <p:cNvSpPr txBox="1"/>
          <p:nvPr>
            <p:ph idx="4" type="body"/>
          </p:nvPr>
        </p:nvSpPr>
        <p:spPr>
          <a:xfrm>
            <a:off x="735987" y="1870062"/>
            <a:ext cx="4464000" cy="286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535353"/>
              </a:buClr>
              <a:buSzPts val="2400"/>
              <a:buNone/>
            </a:pPr>
            <a:r>
              <a:t/>
            </a:r>
            <a:endParaRPr/>
          </a:p>
          <a:p>
            <a:pPr indent="0" lvl="0" marL="0" rtl="0" algn="ctr">
              <a:lnSpc>
                <a:spcPct val="100000"/>
              </a:lnSpc>
              <a:spcBef>
                <a:spcPts val="0"/>
              </a:spcBef>
              <a:spcAft>
                <a:spcPts val="0"/>
              </a:spcAft>
              <a:buClr>
                <a:srgbClr val="535353"/>
              </a:buClr>
              <a:buSzPts val="2400"/>
              <a:buNone/>
            </a:pPr>
            <a:r>
              <a:t/>
            </a:r>
            <a:endParaRPr/>
          </a:p>
          <a:p>
            <a:pPr indent="0" lvl="0" marL="0" rtl="0" algn="ctr">
              <a:lnSpc>
                <a:spcPct val="100000"/>
              </a:lnSpc>
              <a:spcBef>
                <a:spcPts val="0"/>
              </a:spcBef>
              <a:spcAft>
                <a:spcPts val="0"/>
              </a:spcAft>
              <a:buClr>
                <a:schemeClr val="dk1"/>
              </a:buClr>
              <a:buSzPts val="1100"/>
              <a:buFont typeface="Arial"/>
              <a:buNone/>
            </a:pPr>
            <a:r>
              <a:rPr lang="de-DE"/>
              <a:t>Don’t forget to follow AHOD on Facebook and Linkedin, and visit the project website.</a:t>
            </a:r>
            <a:endParaRPr/>
          </a:p>
          <a:p>
            <a:pPr indent="0" lvl="0" marL="0" rtl="0" algn="ctr">
              <a:lnSpc>
                <a:spcPct val="100000"/>
              </a:lnSpc>
              <a:spcBef>
                <a:spcPts val="0"/>
              </a:spcBef>
              <a:spcAft>
                <a:spcPts val="0"/>
              </a:spcAft>
              <a:buClr>
                <a:schemeClr val="dk1"/>
              </a:buClr>
              <a:buSzPts val="1100"/>
              <a:buFont typeface="Arial"/>
              <a:buNone/>
            </a:pPr>
            <a:r>
              <a:rPr lang="de-DE" u="sng">
                <a:solidFill>
                  <a:schemeClr val="hlink"/>
                </a:solidFill>
                <a:hlinkClick r:id="rId3"/>
              </a:rPr>
              <a:t>https://allhandsondeck.eu/</a:t>
            </a:r>
            <a:r>
              <a:rPr lang="de-DE"/>
              <a:t>  </a:t>
            </a:r>
            <a:endParaRPr/>
          </a:p>
          <a:p>
            <a:pPr indent="0" lvl="0" marL="0" rtl="0" algn="ctr">
              <a:lnSpc>
                <a:spcPct val="100000"/>
              </a:lnSpc>
              <a:spcBef>
                <a:spcPts val="0"/>
              </a:spcBef>
              <a:spcAft>
                <a:spcPts val="0"/>
              </a:spcAft>
              <a:buClr>
                <a:srgbClr val="535353"/>
              </a:buClr>
              <a:buSzPts val="24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5"/>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74" name="Google Shape;174;p5"/>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European Harbors</a:t>
            </a:r>
            <a:endParaRPr/>
          </a:p>
        </p:txBody>
      </p:sp>
      <p:sp>
        <p:nvSpPr>
          <p:cNvPr id="175" name="Google Shape;175;p5"/>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Innovation throughout centuries</a:t>
            </a:r>
            <a:endParaRPr sz="2800"/>
          </a:p>
        </p:txBody>
      </p:sp>
      <p:sp>
        <p:nvSpPr>
          <p:cNvPr id="176" name="Google Shape;176;p5"/>
          <p:cNvSpPr txBox="1"/>
          <p:nvPr>
            <p:ph idx="3" type="body"/>
          </p:nvPr>
        </p:nvSpPr>
        <p:spPr>
          <a:xfrm>
            <a:off x="560849" y="1548866"/>
            <a:ext cx="8022300" cy="14622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00000"/>
              </a:lnSpc>
              <a:spcBef>
                <a:spcPts val="0"/>
              </a:spcBef>
              <a:spcAft>
                <a:spcPts val="0"/>
              </a:spcAft>
              <a:buClr>
                <a:srgbClr val="535353"/>
              </a:buClr>
              <a:buSzPct val="94381"/>
              <a:buNone/>
            </a:pPr>
            <a:r>
              <a:rPr i="1" lang="de-DE" sz="2542"/>
              <a:t>The role played by European seaports in the early modern period seems undeniable. They were essential for </a:t>
            </a:r>
            <a:r>
              <a:rPr b="1" i="1" lang="de-DE" sz="2542"/>
              <a:t>structuring economic spaces</a:t>
            </a:r>
            <a:r>
              <a:rPr i="1" lang="de-DE" sz="2542"/>
              <a:t>. Their functioning was critical to the efficiency of shipping. The definition of networks of trade and </a:t>
            </a:r>
            <a:r>
              <a:rPr b="1" i="1" lang="de-DE" sz="2542"/>
              <a:t>maritime routes</a:t>
            </a:r>
            <a:r>
              <a:rPr i="1" lang="de-DE" sz="2542"/>
              <a:t>, the increasing tonnage of seagoing vessels, the definition of a world economy, everything worked to increase the importance and prominence of maritime activity and the importance of seaports.”</a:t>
            </a:r>
            <a:endParaRPr sz="2542"/>
          </a:p>
        </p:txBody>
      </p:sp>
      <p:sp>
        <p:nvSpPr>
          <p:cNvPr id="177" name="Google Shape;177;p5"/>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178" name="Google Shape;178;p5"/>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179" name="Google Shape;179;p5"/>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Map&#10;&#10;Description automatically generated" id="180" name="Google Shape;180;p5"/>
          <p:cNvPicPr preferRelativeResize="0"/>
          <p:nvPr/>
        </p:nvPicPr>
        <p:blipFill rotWithShape="1">
          <a:blip r:embed="rId5">
            <a:alphaModFix/>
          </a:blip>
          <a:srcRect b="0" l="0" r="0" t="0"/>
          <a:stretch/>
        </p:blipFill>
        <p:spPr>
          <a:xfrm>
            <a:off x="1525982" y="2929054"/>
            <a:ext cx="6092040" cy="26472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6"/>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86" name="Google Shape;186;p6"/>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European Harbors</a:t>
            </a:r>
            <a:endParaRPr/>
          </a:p>
        </p:txBody>
      </p:sp>
      <p:sp>
        <p:nvSpPr>
          <p:cNvPr id="187" name="Google Shape;187;p6"/>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Society and urban space </a:t>
            </a:r>
            <a:endParaRPr/>
          </a:p>
        </p:txBody>
      </p:sp>
      <p:sp>
        <p:nvSpPr>
          <p:cNvPr id="188" name="Google Shape;188;p6"/>
          <p:cNvSpPr txBox="1"/>
          <p:nvPr>
            <p:ph idx="3" type="body"/>
          </p:nvPr>
        </p:nvSpPr>
        <p:spPr>
          <a:xfrm>
            <a:off x="936900" y="1641838"/>
            <a:ext cx="7270200" cy="38451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100000"/>
              </a:lnSpc>
              <a:spcBef>
                <a:spcPts val="0"/>
              </a:spcBef>
              <a:spcAft>
                <a:spcPts val="0"/>
              </a:spcAft>
              <a:buClr>
                <a:srgbClr val="535353"/>
              </a:buClr>
              <a:buSzPct val="100000"/>
              <a:buNone/>
            </a:pPr>
            <a:r>
              <a:rPr i="1" lang="de-DE"/>
              <a:t>“Seaports became crucial to structure political and economic spaces and essential </a:t>
            </a:r>
            <a:r>
              <a:rPr b="1" i="1" lang="de-DE"/>
              <a:t>junctions in supra-regional spaces</a:t>
            </a:r>
            <a:r>
              <a:rPr i="1" lang="de-DE"/>
              <a:t>. The mastery of new nautical techniques, and the </a:t>
            </a:r>
            <a:r>
              <a:rPr b="1" i="1" lang="de-DE"/>
              <a:t>building of maritime empires</a:t>
            </a:r>
            <a:r>
              <a:rPr i="1" lang="de-DE"/>
              <a:t>, have also consequently increased the importance and prominence of maritime communication routes, from the coastal to the </a:t>
            </a:r>
            <a:r>
              <a:rPr b="1" i="1" lang="de-DE"/>
              <a:t>trans-oceanic circuits</a:t>
            </a:r>
            <a:r>
              <a:rPr i="1" lang="de-DE"/>
              <a:t>.”</a:t>
            </a:r>
            <a:endParaRPr i="1"/>
          </a:p>
          <a:p>
            <a:pPr indent="0" lvl="0" marL="0" rtl="0" algn="ctr">
              <a:lnSpc>
                <a:spcPct val="100000"/>
              </a:lnSpc>
              <a:spcBef>
                <a:spcPts val="0"/>
              </a:spcBef>
              <a:spcAft>
                <a:spcPts val="0"/>
              </a:spcAft>
              <a:buClr>
                <a:srgbClr val="535353"/>
              </a:buClr>
              <a:buSzPct val="100000"/>
              <a:buNone/>
            </a:pPr>
            <a:r>
              <a:t/>
            </a:r>
            <a:endParaRPr i="1"/>
          </a:p>
          <a:p>
            <a:pPr indent="0" lvl="0" marL="0" rtl="0" algn="ctr">
              <a:lnSpc>
                <a:spcPct val="100000"/>
              </a:lnSpc>
              <a:spcBef>
                <a:spcPts val="0"/>
              </a:spcBef>
              <a:spcAft>
                <a:spcPts val="0"/>
              </a:spcAft>
              <a:buClr>
                <a:srgbClr val="535353"/>
              </a:buClr>
              <a:buSzPct val="100000"/>
              <a:buNone/>
            </a:pPr>
            <a:r>
              <a:rPr i="1" lang="de-DE"/>
              <a:t>“</a:t>
            </a:r>
            <a:r>
              <a:rPr i="1" lang="de-DE"/>
              <a:t>The </a:t>
            </a:r>
            <a:r>
              <a:rPr b="1" i="1" lang="de-DE"/>
              <a:t>strategic centrality of ports</a:t>
            </a:r>
            <a:r>
              <a:rPr i="1" lang="de-DE"/>
              <a:t>, especially seaports, </a:t>
            </a:r>
            <a:r>
              <a:rPr i="1" lang="de-DE" u="sng">
                <a:solidFill>
                  <a:schemeClr val="hlink"/>
                </a:solidFill>
                <a:hlinkClick r:id="rId3"/>
              </a:rPr>
              <a:t>in the Early Modern Age</a:t>
            </a:r>
            <a:r>
              <a:rPr i="1" lang="de-DE"/>
              <a:t>, has given rise to specific historic phenomena and dynamics that claim for more accurate studies. The world economic context, the concentration of population, plus the centripetal nature of these maritime complexes, certainly generated demographic, social, and mental phenomena that clearly set port zones apart from inland areas.”</a:t>
            </a:r>
            <a:endParaRPr/>
          </a:p>
        </p:txBody>
      </p:sp>
      <p:sp>
        <p:nvSpPr>
          <p:cNvPr id="189" name="Google Shape;189;p6"/>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190" name="Google Shape;190;p6"/>
          <p:cNvPicPr preferRelativeResize="0"/>
          <p:nvPr/>
        </p:nvPicPr>
        <p:blipFill rotWithShape="1">
          <a:blip r:embed="rId4">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191" name="Google Shape;191;p6"/>
          <p:cNvPicPr preferRelativeResize="0"/>
          <p:nvPr/>
        </p:nvPicPr>
        <p:blipFill rotWithShape="1">
          <a:blip r:embed="rId5">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7"/>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97" name="Google Shape;197;p7"/>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European Harbors</a:t>
            </a:r>
            <a:endParaRPr/>
          </a:p>
        </p:txBody>
      </p:sp>
      <p:sp>
        <p:nvSpPr>
          <p:cNvPr id="198" name="Google Shape;198;p7"/>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Modern role </a:t>
            </a:r>
            <a:endParaRPr/>
          </a:p>
        </p:txBody>
      </p:sp>
      <p:sp>
        <p:nvSpPr>
          <p:cNvPr id="199" name="Google Shape;199;p7"/>
          <p:cNvSpPr txBox="1"/>
          <p:nvPr>
            <p:ph idx="3" type="body"/>
          </p:nvPr>
        </p:nvSpPr>
        <p:spPr>
          <a:xfrm>
            <a:off x="736000" y="1746421"/>
            <a:ext cx="3669600" cy="4039200"/>
          </a:xfrm>
          <a:prstGeom prst="rect">
            <a:avLst/>
          </a:prstGeom>
          <a:noFill/>
          <a:ln>
            <a:noFill/>
          </a:ln>
        </p:spPr>
        <p:txBody>
          <a:bodyPr anchorCtr="0" anchor="t" bIns="45700" lIns="91425" spcFirstLastPara="1" rIns="91425" wrap="square" tIns="45700">
            <a:normAutofit fontScale="77500" lnSpcReduction="10000"/>
          </a:bodyPr>
          <a:lstStyle/>
          <a:p>
            <a:pPr indent="0" lvl="0" marL="0" rtl="0" algn="l">
              <a:lnSpc>
                <a:spcPct val="100000"/>
              </a:lnSpc>
              <a:spcBef>
                <a:spcPts val="0"/>
              </a:spcBef>
              <a:spcAft>
                <a:spcPts val="0"/>
              </a:spcAft>
              <a:buClr>
                <a:srgbClr val="535353"/>
              </a:buClr>
              <a:buSzPct val="100000"/>
              <a:buNone/>
            </a:pPr>
            <a:r>
              <a:rPr lang="de-DE"/>
              <a:t>The industrial revolution triggered several changes on port activities.</a:t>
            </a:r>
            <a:endParaRPr/>
          </a:p>
          <a:p>
            <a:pPr indent="0" lvl="0" marL="0" rtl="0" algn="l">
              <a:lnSpc>
                <a:spcPct val="100000"/>
              </a:lnSpc>
              <a:spcBef>
                <a:spcPts val="0"/>
              </a:spcBef>
              <a:spcAft>
                <a:spcPts val="0"/>
              </a:spcAft>
              <a:buClr>
                <a:srgbClr val="535353"/>
              </a:buClr>
              <a:buSzPct val="100000"/>
              <a:buNone/>
            </a:pPr>
            <a:r>
              <a:rPr lang="de-DE"/>
              <a:t>Quays were expanded and jetties were constructed to handle the growing amounts of freight and passengers as well as larger ships. </a:t>
            </a:r>
            <a:endParaRPr/>
          </a:p>
          <a:p>
            <a:pPr indent="0" lvl="0" marL="0" rtl="0" algn="l">
              <a:lnSpc>
                <a:spcPct val="100000"/>
              </a:lnSpc>
              <a:spcBef>
                <a:spcPts val="0"/>
              </a:spcBef>
              <a:spcAft>
                <a:spcPts val="0"/>
              </a:spcAft>
              <a:buClr>
                <a:srgbClr val="535353"/>
              </a:buClr>
              <a:buSzPct val="100000"/>
              <a:buNone/>
            </a:pPr>
            <a:r>
              <a:t/>
            </a:r>
            <a:endParaRPr/>
          </a:p>
          <a:p>
            <a:pPr indent="0" lvl="0" marL="0" rtl="0" algn="l">
              <a:lnSpc>
                <a:spcPct val="100000"/>
              </a:lnSpc>
              <a:spcBef>
                <a:spcPts val="0"/>
              </a:spcBef>
              <a:spcAft>
                <a:spcPts val="0"/>
              </a:spcAft>
              <a:buClr>
                <a:srgbClr val="535353"/>
              </a:buClr>
              <a:buSzPct val="100000"/>
              <a:buNone/>
            </a:pPr>
            <a:r>
              <a:rPr lang="de-DE"/>
              <a:t>Shipbuilding became an activity that required the construction of docks.</a:t>
            </a:r>
            <a:endParaRPr/>
          </a:p>
          <a:p>
            <a:pPr indent="0" lvl="0" marL="0" rtl="0" algn="l">
              <a:lnSpc>
                <a:spcPct val="100000"/>
              </a:lnSpc>
              <a:spcBef>
                <a:spcPts val="0"/>
              </a:spcBef>
              <a:spcAft>
                <a:spcPts val="0"/>
              </a:spcAft>
              <a:buClr>
                <a:srgbClr val="535353"/>
              </a:buClr>
              <a:buSzPct val="100000"/>
              <a:buNone/>
            </a:pPr>
            <a:r>
              <a:rPr lang="de-DE"/>
              <a:t>States started to integrate the rail lines with port terminals.</a:t>
            </a:r>
            <a:endParaRPr/>
          </a:p>
          <a:p>
            <a:pPr indent="0" lvl="0" marL="0" rtl="0" algn="l">
              <a:lnSpc>
                <a:spcPct val="100000"/>
              </a:lnSpc>
              <a:spcBef>
                <a:spcPts val="0"/>
              </a:spcBef>
              <a:spcAft>
                <a:spcPts val="0"/>
              </a:spcAft>
              <a:buClr>
                <a:srgbClr val="535353"/>
              </a:buClr>
              <a:buSzPct val="100000"/>
              <a:buNone/>
            </a:pPr>
            <a:r>
              <a:rPr lang="de-DE"/>
              <a:t>Port-related activities expanded to include industrial activities. This, expansion mainly occurred downstream.</a:t>
            </a:r>
            <a:endParaRPr/>
          </a:p>
        </p:txBody>
      </p:sp>
      <p:sp>
        <p:nvSpPr>
          <p:cNvPr id="200" name="Google Shape;200;p7"/>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201" name="Google Shape;201;p7"/>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02" name="Google Shape;202;p7"/>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mountain&#10;&#10;Description automatically generated" id="203" name="Google Shape;203;p7"/>
          <p:cNvPicPr preferRelativeResize="0"/>
          <p:nvPr/>
        </p:nvPicPr>
        <p:blipFill rotWithShape="1">
          <a:blip r:embed="rId5">
            <a:alphaModFix/>
          </a:blip>
          <a:srcRect b="0" l="0" r="0" t="0"/>
          <a:stretch/>
        </p:blipFill>
        <p:spPr>
          <a:xfrm>
            <a:off x="4405745" y="1409433"/>
            <a:ext cx="4688608" cy="40391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8"/>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09" name="Google Shape;209;p8"/>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210" name="Google Shape;210;p8"/>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Political geography</a:t>
            </a:r>
            <a:endParaRPr sz="2800"/>
          </a:p>
        </p:txBody>
      </p:sp>
      <p:sp>
        <p:nvSpPr>
          <p:cNvPr id="211" name="Google Shape;211;p8"/>
          <p:cNvSpPr txBox="1"/>
          <p:nvPr>
            <p:ph idx="3" type="body"/>
          </p:nvPr>
        </p:nvSpPr>
        <p:spPr>
          <a:xfrm>
            <a:off x="736000" y="1613525"/>
            <a:ext cx="4643400" cy="4236600"/>
          </a:xfrm>
          <a:prstGeom prst="rect">
            <a:avLst/>
          </a:prstGeom>
          <a:noFill/>
          <a:ln>
            <a:noFill/>
          </a:ln>
        </p:spPr>
        <p:txBody>
          <a:bodyPr anchorCtr="0" anchor="t" bIns="45700" lIns="91425" spcFirstLastPara="1" rIns="91425" wrap="square" tIns="45700">
            <a:normAutofit fontScale="77500" lnSpcReduction="10000"/>
          </a:bodyPr>
          <a:lstStyle/>
          <a:p>
            <a:pPr indent="0" lvl="0" marL="0" rtl="0" algn="l">
              <a:lnSpc>
                <a:spcPct val="100000"/>
              </a:lnSpc>
              <a:spcBef>
                <a:spcPts val="0"/>
              </a:spcBef>
              <a:spcAft>
                <a:spcPts val="0"/>
              </a:spcAft>
              <a:buClr>
                <a:srgbClr val="535353"/>
              </a:buClr>
              <a:buSzPct val="100000"/>
              <a:buNone/>
            </a:pPr>
            <a:r>
              <a:rPr lang="de-DE"/>
              <a:t>Today, the </a:t>
            </a:r>
            <a:r>
              <a:rPr b="1" lang="de-DE"/>
              <a:t>international sea law </a:t>
            </a:r>
            <a:r>
              <a:rPr lang="de-DE"/>
              <a:t>governs relations between States in the maritime sphere. For many centuries this branch of international law has been characterized by the "</a:t>
            </a:r>
            <a:r>
              <a:rPr b="1" i="1" lang="de-DE"/>
              <a:t>freedom of the seas</a:t>
            </a:r>
            <a:r>
              <a:rPr lang="de-DE"/>
              <a:t>" regime and, therefore, the absence of rules. </a:t>
            </a:r>
            <a:endParaRPr/>
          </a:p>
          <a:p>
            <a:pPr indent="0" lvl="0" marL="0" rtl="0" algn="l">
              <a:lnSpc>
                <a:spcPct val="100000"/>
              </a:lnSpc>
              <a:spcBef>
                <a:spcPts val="0"/>
              </a:spcBef>
              <a:spcAft>
                <a:spcPts val="0"/>
              </a:spcAft>
              <a:buClr>
                <a:srgbClr val="535353"/>
              </a:buClr>
              <a:buSzPct val="100000"/>
              <a:buNone/>
            </a:pPr>
            <a:r>
              <a:rPr lang="de-DE"/>
              <a:t>This served the commercial and strategic interests of the major European maritime powers, especially at the time of the colonization of overseas territories. </a:t>
            </a:r>
            <a:endParaRPr/>
          </a:p>
          <a:p>
            <a:pPr indent="0" lvl="0" marL="0" rtl="0" algn="l">
              <a:lnSpc>
                <a:spcPct val="100000"/>
              </a:lnSpc>
              <a:spcBef>
                <a:spcPts val="0"/>
              </a:spcBef>
              <a:spcAft>
                <a:spcPts val="0"/>
              </a:spcAft>
              <a:buClr>
                <a:srgbClr val="535353"/>
              </a:buClr>
              <a:buSzPct val="100000"/>
              <a:buNone/>
            </a:pPr>
            <a:r>
              <a:t/>
            </a:r>
            <a:endParaRPr/>
          </a:p>
          <a:p>
            <a:pPr indent="0" lvl="0" marL="0" rtl="0" algn="l">
              <a:lnSpc>
                <a:spcPct val="100000"/>
              </a:lnSpc>
              <a:spcBef>
                <a:spcPts val="0"/>
              </a:spcBef>
              <a:spcAft>
                <a:spcPts val="0"/>
              </a:spcAft>
              <a:buClr>
                <a:srgbClr val="535353"/>
              </a:buClr>
              <a:buSzPct val="100000"/>
              <a:buNone/>
            </a:pPr>
            <a:r>
              <a:rPr lang="de-DE"/>
              <a:t>In the second half of the nineteenth century, the phenomenon of the </a:t>
            </a:r>
            <a:r>
              <a:rPr lang="de-DE" u="sng"/>
              <a:t>progressive extension of the jurisdiction of the coastal State on the adjacent seas</a:t>
            </a:r>
            <a:r>
              <a:rPr lang="de-DE"/>
              <a:t> began to manifest itself.</a:t>
            </a:r>
            <a:endParaRPr/>
          </a:p>
          <a:p>
            <a:pPr indent="0" lvl="0" marL="0" rtl="0" algn="l">
              <a:lnSpc>
                <a:spcPct val="100000"/>
              </a:lnSpc>
              <a:spcBef>
                <a:spcPts val="0"/>
              </a:spcBef>
              <a:spcAft>
                <a:spcPts val="0"/>
              </a:spcAft>
              <a:buClr>
                <a:srgbClr val="535353"/>
              </a:buClr>
              <a:buSzPct val="100000"/>
              <a:buNone/>
            </a:pPr>
            <a:r>
              <a:t/>
            </a:r>
            <a:endParaRPr/>
          </a:p>
        </p:txBody>
      </p:sp>
      <p:sp>
        <p:nvSpPr>
          <p:cNvPr id="212" name="Google Shape;212;p8"/>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213" name="Google Shape;213;p8"/>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14" name="Google Shape;214;p8"/>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sky, outdoor, water, watercraft&#10;&#10;Description automatically generated" id="215" name="Google Shape;215;p8"/>
          <p:cNvPicPr preferRelativeResize="0"/>
          <p:nvPr/>
        </p:nvPicPr>
        <p:blipFill rotWithShape="1">
          <a:blip r:embed="rId5">
            <a:alphaModFix/>
          </a:blip>
          <a:srcRect b="0" l="0" r="0" t="0"/>
          <a:stretch/>
        </p:blipFill>
        <p:spPr>
          <a:xfrm>
            <a:off x="5348388" y="1719390"/>
            <a:ext cx="3635771" cy="34192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9"/>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21" name="Google Shape;221;p9"/>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Coast Geography </a:t>
            </a:r>
            <a:endParaRPr/>
          </a:p>
        </p:txBody>
      </p:sp>
      <p:sp>
        <p:nvSpPr>
          <p:cNvPr id="222" name="Google Shape;222;p9"/>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Political geography of </a:t>
            </a:r>
            <a:r>
              <a:rPr lang="de-DE" sz="2800"/>
              <a:t>coastal</a:t>
            </a:r>
            <a:r>
              <a:rPr lang="de-DE" sz="2800"/>
              <a:t> and maritime areas</a:t>
            </a:r>
            <a:endParaRPr sz="2800"/>
          </a:p>
        </p:txBody>
      </p:sp>
      <p:sp>
        <p:nvSpPr>
          <p:cNvPr id="223" name="Google Shape;223;p9"/>
          <p:cNvSpPr txBox="1"/>
          <p:nvPr>
            <p:ph idx="3" type="body"/>
          </p:nvPr>
        </p:nvSpPr>
        <p:spPr>
          <a:xfrm>
            <a:off x="656825" y="1639950"/>
            <a:ext cx="2763000" cy="26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535353"/>
              </a:buClr>
              <a:buSzPts val="1600"/>
              <a:buNone/>
            </a:pPr>
            <a:r>
              <a:rPr lang="de-DE" sz="1800"/>
              <a:t>Thanks to the Montego Bay Agreement, The </a:t>
            </a:r>
            <a:r>
              <a:rPr b="1" lang="de-DE" sz="1800"/>
              <a:t>UN Convention on the Law of the Sea</a:t>
            </a:r>
            <a:r>
              <a:rPr lang="de-DE" sz="1800"/>
              <a:t> (</a:t>
            </a:r>
            <a:r>
              <a:rPr b="1" lang="de-DE" sz="1800"/>
              <a:t>UNCLOS, </a:t>
            </a:r>
            <a:r>
              <a:rPr lang="de-DE" sz="1800"/>
              <a:t>treaty that establishes a legal framework for all marine and maritime activities), from 1982 we’ve got a standardized definition of:</a:t>
            </a:r>
            <a:endParaRPr sz="1800"/>
          </a:p>
          <a:p>
            <a:pPr indent="0" lvl="0" marL="0" rtl="0" algn="l">
              <a:lnSpc>
                <a:spcPct val="100000"/>
              </a:lnSpc>
              <a:spcBef>
                <a:spcPts val="0"/>
              </a:spcBef>
              <a:spcAft>
                <a:spcPts val="0"/>
              </a:spcAft>
              <a:buClr>
                <a:srgbClr val="535353"/>
              </a:buClr>
              <a:buSzPts val="1600"/>
              <a:buNone/>
            </a:pPr>
            <a:r>
              <a:t/>
            </a:r>
            <a:endParaRPr sz="1600"/>
          </a:p>
        </p:txBody>
      </p:sp>
      <p:sp>
        <p:nvSpPr>
          <p:cNvPr id="224" name="Google Shape;224;p9"/>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35353"/>
              </a:buClr>
              <a:buSzPts val="1800"/>
              <a:buNone/>
            </a:pPr>
            <a:r>
              <a:rPr lang="de-DE"/>
              <a:t>ALL HANDS ON DECK Module 13 – Buildings &amp; Structures</a:t>
            </a:r>
            <a:endParaRPr/>
          </a:p>
          <a:p>
            <a:pPr indent="0" lvl="0" marL="0" rtl="0" algn="l">
              <a:lnSpc>
                <a:spcPct val="90000"/>
              </a:lnSpc>
              <a:spcBef>
                <a:spcPts val="0"/>
              </a:spcBef>
              <a:spcAft>
                <a:spcPts val="0"/>
              </a:spcAft>
              <a:buClr>
                <a:srgbClr val="535353"/>
              </a:buClr>
              <a:buSzPts val="1800"/>
              <a:buNone/>
            </a:pPr>
            <a:r>
              <a:t/>
            </a:r>
            <a:endParaRPr/>
          </a:p>
        </p:txBody>
      </p:sp>
      <p:pic>
        <p:nvPicPr>
          <p:cNvPr descr="Immagine che contiene testo&#10;&#10;Descrizione generata automaticamente" id="225" name="Google Shape;225;p9"/>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26" name="Google Shape;226;p9"/>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Map&#10;&#10;Description automatically generated with medium confidence" id="227" name="Google Shape;227;p9"/>
          <p:cNvPicPr preferRelativeResize="0"/>
          <p:nvPr/>
        </p:nvPicPr>
        <p:blipFill rotWithShape="1">
          <a:blip r:embed="rId5">
            <a:alphaModFix/>
          </a:blip>
          <a:srcRect b="0" l="0" r="0" t="0"/>
          <a:stretch/>
        </p:blipFill>
        <p:spPr>
          <a:xfrm>
            <a:off x="3419824" y="1571470"/>
            <a:ext cx="5062876" cy="2654300"/>
          </a:xfrm>
          <a:prstGeom prst="rect">
            <a:avLst/>
          </a:prstGeom>
          <a:noFill/>
          <a:ln>
            <a:noFill/>
          </a:ln>
        </p:spPr>
      </p:pic>
      <p:sp>
        <p:nvSpPr>
          <p:cNvPr id="228" name="Google Shape;228;p9"/>
          <p:cNvSpPr txBox="1"/>
          <p:nvPr/>
        </p:nvSpPr>
        <p:spPr>
          <a:xfrm>
            <a:off x="461904" y="4385411"/>
            <a:ext cx="8021700" cy="1431600"/>
          </a:xfrm>
          <a:prstGeom prst="rect">
            <a:avLst/>
          </a:prstGeom>
          <a:noFill/>
          <a:ln>
            <a:noFill/>
          </a:ln>
        </p:spPr>
        <p:txBody>
          <a:bodyPr anchorCtr="0" anchor="t" bIns="45700" lIns="91425" spcFirstLastPara="1" rIns="91425" wrap="square" tIns="45700">
            <a:spAutoFit/>
          </a:bodyPr>
          <a:lstStyle/>
          <a:p>
            <a:pPr indent="-476250" lvl="0" marL="457200" marR="0" rtl="0" algn="l">
              <a:spcBef>
                <a:spcPts val="0"/>
              </a:spcBef>
              <a:spcAft>
                <a:spcPts val="0"/>
              </a:spcAft>
              <a:buClr>
                <a:srgbClr val="535353"/>
              </a:buClr>
              <a:buSzPts val="1800"/>
              <a:buFont typeface="Calibri"/>
              <a:buAutoNum type="arabicPeriod"/>
            </a:pPr>
            <a:r>
              <a:rPr b="1" i="0" lang="de-DE" sz="1800" u="none" cap="none" strike="noStrike">
                <a:solidFill>
                  <a:srgbClr val="535353"/>
                </a:solidFill>
                <a:latin typeface="Calibri"/>
                <a:ea typeface="Calibri"/>
                <a:cs typeface="Calibri"/>
                <a:sym typeface="Calibri"/>
              </a:rPr>
              <a:t>Continental Shelf: </a:t>
            </a:r>
            <a:r>
              <a:rPr b="0" i="0" lang="de-DE" sz="1800" u="none" cap="none" strike="noStrike">
                <a:solidFill>
                  <a:srgbClr val="535353"/>
                </a:solidFill>
                <a:latin typeface="Calibri"/>
                <a:ea typeface="Calibri"/>
                <a:cs typeface="Calibri"/>
                <a:sym typeface="Calibri"/>
              </a:rPr>
              <a:t>the natural prolongation of the land territory to the continental margin's outer edge, or 200 nautical miles (370 km) from the coastal state's baseline, whichever is greater. A state's continental shelf may exceed 200 nautical miles (370 km) until the natural prolongation ends.</a:t>
            </a:r>
            <a:endParaRPr b="1" i="0" sz="1800" u="none" cap="none" strike="noStrike">
              <a:solidFill>
                <a:srgbClr val="535353"/>
              </a:solidFill>
              <a:latin typeface="Calibri"/>
              <a:ea typeface="Calibri"/>
              <a:cs typeface="Calibri"/>
              <a:sym typeface="Calibri"/>
            </a:endParaRPr>
          </a:p>
          <a:p>
            <a:pPr indent="0" lvl="0" marL="0" marR="0" rtl="0" algn="l">
              <a:spcBef>
                <a:spcPts val="0"/>
              </a:spcBef>
              <a:spcAft>
                <a:spcPts val="0"/>
              </a:spcAft>
              <a:buNone/>
            </a:pPr>
            <a:r>
              <a:t/>
            </a:r>
            <a:endParaRPr b="1" i="0" sz="15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Motyw pakietu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2021-07-03T09:12:31Z</dcterms:created>
  <dc:creator>Witold Wardal</dc:creator>
</cp:coreProperties>
</file>